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739" r:id="rId2"/>
  </p:sldMasterIdLst>
  <p:notesMasterIdLst>
    <p:notesMasterId r:id="rId10"/>
  </p:notesMasterIdLst>
  <p:sldIdLst>
    <p:sldId id="275" r:id="rId3"/>
    <p:sldId id="265" r:id="rId4"/>
    <p:sldId id="322" r:id="rId5"/>
    <p:sldId id="268" r:id="rId6"/>
    <p:sldId id="281" r:id="rId7"/>
    <p:sldId id="323" r:id="rId8"/>
    <p:sldId id="321" r:id="rId9"/>
  </p:sldIdLst>
  <p:sldSz cx="12192000" cy="6858000"/>
  <p:notesSz cx="6858000" cy="9144000"/>
  <p:embeddedFontLst>
    <p:embeddedFont>
      <p:font typeface="Myriad Pro" panose="020B0503030403020204" pitchFamily="34" charset="0"/>
      <p:regular r:id="rId11"/>
      <p:bold r:id="rId12"/>
      <p:italic r:id="rId13"/>
      <p:boldItalic r:id="rId14"/>
    </p:embeddedFont>
    <p:embeddedFont>
      <p:font typeface="Myriad Pro Light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26/02/24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5F33-9A43-4E24-B6A0-E861521AB47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52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2/26/24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7684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2/26/24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2/26/24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2/26/24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6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C0F6329-576D-4C21-8FF7-61FA27709438}" type="datetimeFigureOut">
              <a:rPr lang="en-US" smtClean="0"/>
              <a:pPr/>
              <a:t>2/26/24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2021oneM2M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740" r:id="rId3"/>
    <p:sldLayoutId id="2147483650" r:id="rId4"/>
    <p:sldLayoutId id="2147483651" r:id="rId5"/>
    <p:sldLayoutId id="2147483652" r:id="rId6"/>
    <p:sldLayoutId id="214748374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2022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9.png"/><Relationship Id="rId18" Type="http://schemas.openxmlformats.org/officeDocument/2006/relationships/hyperlink" Target="https://www.onem2m.org/" TargetMode="External"/><Relationship Id="rId3" Type="http://schemas.openxmlformats.org/officeDocument/2006/relationships/hyperlink" Target="https://twitter.com/oneM2M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s://github.com/oneM2M-Tutorials" TargetMode="External"/><Relationship Id="rId17" Type="http://schemas.openxmlformats.org/officeDocument/2006/relationships/image" Target="../media/image12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c/Onem2mOrg" TargetMode="External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5" Type="http://schemas.openxmlformats.org/officeDocument/2006/relationships/hyperlink" Target="https://wiki.onem2m.org/index.php?title=Main_Page" TargetMode="External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hyperlink" Target="https://www.linkedin.com/company/onem2m/" TargetMode="External"/><Relationship Id="rId1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kXSsgiz77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0.svg"/><Relationship Id="rId1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12" Type="http://schemas.openxmlformats.org/officeDocument/2006/relationships/image" Target="../media/image9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8.svg"/><Relationship Id="rId19" Type="http://schemas.openxmlformats.org/officeDocument/2006/relationships/image" Target="../media/image14.svg"/><Relationship Id="rId4" Type="http://schemas.openxmlformats.org/officeDocument/2006/relationships/image" Target="../media/image4.svg"/><Relationship Id="rId9" Type="http://schemas.openxmlformats.org/officeDocument/2006/relationships/image" Target="../media/image7.png"/><Relationship Id="rId14" Type="http://schemas.openxmlformats.org/officeDocument/2006/relationships/hyperlink" Target="https://wiki.onem2m.org/index.php?title=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Status of Smart Lift Digital Twin using oneM2M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1524000" y="4823729"/>
            <a:ext cx="9144000" cy="1655762"/>
          </a:xfrm>
        </p:spPr>
        <p:txBody>
          <a:bodyPr/>
          <a:lstStyle/>
          <a:p>
            <a:r>
              <a:rPr lang="en-US" dirty="0" err="1"/>
              <a:t>Jungmin</a:t>
            </a:r>
            <a:r>
              <a:rPr lang="en-US" dirty="0"/>
              <a:t> Lee, </a:t>
            </a:r>
            <a:r>
              <a:rPr lang="en-US" dirty="0" err="1"/>
              <a:t>Jieun</a:t>
            </a:r>
            <a:r>
              <a:rPr lang="en-US" dirty="0"/>
              <a:t> Lee, </a:t>
            </a:r>
            <a:r>
              <a:rPr lang="en-US" dirty="0" err="1"/>
              <a:t>JaeSeung</a:t>
            </a:r>
            <a:r>
              <a:rPr lang="en-US" dirty="0"/>
              <a:t> Song</a:t>
            </a:r>
          </a:p>
          <a:p>
            <a:r>
              <a:rPr lang="en-US" dirty="0"/>
              <a:t>Sejong University</a:t>
            </a:r>
          </a:p>
          <a:p>
            <a:r>
              <a:rPr lang="en-US" dirty="0"/>
              <a:t>2024-02-22</a:t>
            </a:r>
          </a:p>
        </p:txBody>
      </p:sp>
      <p:pic>
        <p:nvPicPr>
          <p:cNvPr id="5" name="Graphic 2">
            <a:hlinkClick r:id="rId3"/>
            <a:extLst>
              <a:ext uri="{FF2B5EF4-FFF2-40B4-BE49-F238E27FC236}">
                <a16:creationId xmlns:a16="http://schemas.microsoft.com/office/drawing/2014/main" id="{D31E8FD0-0B5D-4C91-AB59-DFFD06869A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93545" y="6360805"/>
            <a:ext cx="314632" cy="314632"/>
          </a:xfrm>
          <a:prstGeom prst="rect">
            <a:avLst/>
          </a:prstGeom>
        </p:spPr>
      </p:pic>
      <p:pic>
        <p:nvPicPr>
          <p:cNvPr id="6" name="Graphic 6">
            <a:hlinkClick r:id="rId6"/>
            <a:extLst>
              <a:ext uri="{FF2B5EF4-FFF2-40B4-BE49-F238E27FC236}">
                <a16:creationId xmlns:a16="http://schemas.microsoft.com/office/drawing/2014/main" id="{60407491-2336-44B1-A03C-506501EE02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24712" y="6360448"/>
            <a:ext cx="314632" cy="314632"/>
          </a:xfrm>
          <a:prstGeom prst="rect">
            <a:avLst/>
          </a:prstGeom>
        </p:spPr>
      </p:pic>
      <p:pic>
        <p:nvPicPr>
          <p:cNvPr id="7" name="Graphic 8">
            <a:hlinkClick r:id="rId9"/>
            <a:extLst>
              <a:ext uri="{FF2B5EF4-FFF2-40B4-BE49-F238E27FC236}">
                <a16:creationId xmlns:a16="http://schemas.microsoft.com/office/drawing/2014/main" id="{0C61B551-2C15-4589-9371-4E66CC3910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11938" y="6366067"/>
            <a:ext cx="309013" cy="309013"/>
          </a:xfrm>
          <a:prstGeom prst="rect">
            <a:avLst/>
          </a:prstGeom>
        </p:spPr>
      </p:pic>
      <p:pic>
        <p:nvPicPr>
          <p:cNvPr id="8" name="Graphic 10">
            <a:hlinkClick r:id="rId12"/>
            <a:extLst>
              <a:ext uri="{FF2B5EF4-FFF2-40B4-BE49-F238E27FC236}">
                <a16:creationId xmlns:a16="http://schemas.microsoft.com/office/drawing/2014/main" id="{FC008F05-60FE-4A57-BB93-D1714A32C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43105" y="6360448"/>
            <a:ext cx="314632" cy="314632"/>
          </a:xfrm>
          <a:prstGeom prst="rect">
            <a:avLst/>
          </a:prstGeom>
        </p:spPr>
      </p:pic>
      <p:pic>
        <p:nvPicPr>
          <p:cNvPr id="9" name="Graphic 12">
            <a:hlinkClick r:id="rId15"/>
            <a:extLst>
              <a:ext uri="{FF2B5EF4-FFF2-40B4-BE49-F238E27FC236}">
                <a16:creationId xmlns:a16="http://schemas.microsoft.com/office/drawing/2014/main" id="{1CA865EE-2680-40B4-8B86-0EA9D7DCEC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498" y="6360805"/>
            <a:ext cx="314632" cy="314632"/>
          </a:xfrm>
          <a:prstGeom prst="rect">
            <a:avLst/>
          </a:prstGeom>
        </p:spPr>
      </p:pic>
      <p:pic>
        <p:nvPicPr>
          <p:cNvPr id="10" name="Graphic 5">
            <a:hlinkClick r:id="rId18"/>
            <a:extLst>
              <a:ext uri="{FF2B5EF4-FFF2-40B4-BE49-F238E27FC236}">
                <a16:creationId xmlns:a16="http://schemas.microsoft.com/office/drawing/2014/main" id="{AB9213B8-83EA-4A4F-BE92-B7FECCB7B95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876559" y="6360983"/>
            <a:ext cx="313200" cy="313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9FD122-E56B-228D-63C2-9AC993F5F6AF}"/>
              </a:ext>
            </a:extLst>
          </p:cNvPr>
          <p:cNvSpPr txBox="1"/>
          <p:nvPr/>
        </p:nvSpPr>
        <p:spPr>
          <a:xfrm>
            <a:off x="0" y="9177"/>
            <a:ext cx="6099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TDE-2024-0013</a:t>
            </a:r>
            <a:endParaRPr lang="en-KR" sz="2800" dirty="0"/>
          </a:p>
        </p:txBody>
      </p:sp>
    </p:spTree>
    <p:extLst>
      <p:ext uri="{BB962C8B-B14F-4D97-AF65-F5344CB8AC3E}">
        <p14:creationId xmlns:p14="http://schemas.microsoft.com/office/powerpoint/2010/main" val="336214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5C3AAF1C-6D97-1344-C5F7-C85B96C92A78}"/>
              </a:ext>
            </a:extLst>
          </p:cNvPr>
          <p:cNvSpPr txBox="1"/>
          <p:nvPr/>
        </p:nvSpPr>
        <p:spPr>
          <a:xfrm>
            <a:off x="609600" y="1272540"/>
            <a:ext cx="11151870" cy="4458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elevator and sensors</a:t>
            </a:r>
          </a:p>
          <a:p>
            <a:pPr marL="876270" lvl="1" indent="-571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data to Digital Twin server</a:t>
            </a:r>
          </a:p>
          <a:p>
            <a:pPr marL="571500" indent="-57150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Twin Server</a:t>
            </a:r>
          </a:p>
          <a:p>
            <a:pPr marL="876270" lvl="1" indent="-571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Creates oneM2M resources for Digital Twin data</a:t>
            </a:r>
          </a:p>
          <a:p>
            <a:pPr marL="876270" lvl="1" indent="-571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Notifies Data with </a:t>
            </a: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oneM2M Notification</a:t>
            </a:r>
          </a:p>
          <a:p>
            <a:pPr marL="876270" lvl="1" indent="-571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Calculates Elevator Route with </a:t>
            </a:r>
            <a:r>
              <a:rPr lang="en-US" altLang="ko-K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Elevator Algorithms</a:t>
            </a:r>
          </a:p>
          <a:p>
            <a:pPr marL="876270" lvl="1" indent="-571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Calculates</a:t>
            </a:r>
            <a:r>
              <a:rPr lang="ko-KR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consumption (use Discovery)</a:t>
            </a:r>
          </a:p>
          <a:p>
            <a:pPr marL="571500" indent="-57150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oneM2M CSE server (tested with ACME and </a:t>
            </a:r>
            <a:r>
              <a:rPr lang="en-US" altLang="ko-KR" sz="2400" dirty="0" err="1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tinyIoT</a:t>
            </a:r>
            <a:r>
              <a:rPr lang="en-US" altLang="ko-KR" sz="24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1500" indent="-57150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Visualization server (Unreal Engine 5.3)</a:t>
            </a:r>
          </a:p>
          <a:p>
            <a:pPr marL="876270" lvl="1" indent="-57150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Visualizes Digital Twin Elevator, and Logs with UI</a:t>
            </a:r>
          </a:p>
          <a:p>
            <a:pPr marL="571500" indent="-57150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Server (TBD)</a:t>
            </a:r>
            <a:endParaRPr lang="ko-KR" altLang="en-US" sz="2400" dirty="0">
              <a:solidFill>
                <a:srgbClr val="28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96544D6C-6A83-1F8D-9ADE-A4F2687B2FAF}"/>
              </a:ext>
            </a:extLst>
          </p:cNvPr>
          <p:cNvSpPr txBox="1">
            <a:spLocks/>
          </p:cNvSpPr>
          <p:nvPr/>
        </p:nvSpPr>
        <p:spPr>
          <a:xfrm>
            <a:off x="346421" y="0"/>
            <a:ext cx="7850299" cy="11735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Smart Lift Digital Twin System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FBBD7-A24F-E00C-066B-8B661C3B9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2">
            <a:extLst>
              <a:ext uri="{FF2B5EF4-FFF2-40B4-BE49-F238E27FC236}">
                <a16:creationId xmlns:a16="http://schemas.microsoft.com/office/drawing/2014/main" id="{5ACE3EE7-7890-7352-BA0A-E963204BC263}"/>
              </a:ext>
            </a:extLst>
          </p:cNvPr>
          <p:cNvSpPr txBox="1">
            <a:spLocks/>
          </p:cNvSpPr>
          <p:nvPr/>
        </p:nvSpPr>
        <p:spPr>
          <a:xfrm>
            <a:off x="346421" y="0"/>
            <a:ext cx="7850299" cy="11735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Smart Lift Digital Twin System</a:t>
            </a:r>
          </a:p>
        </p:txBody>
      </p:sp>
      <p:pic>
        <p:nvPicPr>
          <p:cNvPr id="4" name="Picture 3" descr="A diagram of a machine&#10;&#10;Description automatically generated">
            <a:extLst>
              <a:ext uri="{FF2B5EF4-FFF2-40B4-BE49-F238E27FC236}">
                <a16:creationId xmlns:a16="http://schemas.microsoft.com/office/drawing/2014/main" id="{F7876570-A2B1-D534-29A1-990C203C5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21" y="1971675"/>
            <a:ext cx="2789988" cy="422751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EE03060-4143-B43F-1512-E73A5CF6585E}"/>
              </a:ext>
            </a:extLst>
          </p:cNvPr>
          <p:cNvSpPr/>
          <p:nvPr/>
        </p:nvSpPr>
        <p:spPr>
          <a:xfrm>
            <a:off x="4547235" y="3371056"/>
            <a:ext cx="3097530" cy="14287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oneM2M </a:t>
            </a:r>
          </a:p>
          <a:p>
            <a:pPr algn="ctr"/>
            <a:r>
              <a:rPr lang="en-US" dirty="0"/>
              <a:t>IoT Platform</a:t>
            </a:r>
          </a:p>
          <a:p>
            <a:pPr algn="ctr"/>
            <a:r>
              <a:rPr lang="en-US" dirty="0"/>
              <a:t>(IN-CSE)</a:t>
            </a:r>
            <a:endParaRPr lang="en-KR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2550CE-D76D-0047-5C2B-D1E9AD6AFA62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136409" y="4085431"/>
            <a:ext cx="141082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6469D73-8F99-ED17-C809-F293872F0BD6}"/>
              </a:ext>
            </a:extLst>
          </p:cNvPr>
          <p:cNvSpPr/>
          <p:nvPr/>
        </p:nvSpPr>
        <p:spPr>
          <a:xfrm>
            <a:off x="4547235" y="1634490"/>
            <a:ext cx="3097530" cy="117729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Digital Twin Server</a:t>
            </a:r>
          </a:p>
          <a:p>
            <a:pPr algn="ctr"/>
            <a:r>
              <a:rPr lang="en-KR" dirty="0"/>
              <a:t>(AE)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7C9516-04F9-DEA2-767F-A3F213383F4C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6096000" y="2811780"/>
            <a:ext cx="0" cy="55927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8F950DC-EC3F-3D12-53FB-34E85A1DF9EE}"/>
              </a:ext>
            </a:extLst>
          </p:cNvPr>
          <p:cNvSpPr/>
          <p:nvPr/>
        </p:nvSpPr>
        <p:spPr>
          <a:xfrm>
            <a:off x="8748049" y="1634490"/>
            <a:ext cx="3097530" cy="117729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Visualisation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FAF307-FF1B-0BF4-4966-FC346DF4D461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7644765" y="2223135"/>
            <a:ext cx="110328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B564477E-5049-9229-77CA-D241C4F91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22" y="3033744"/>
            <a:ext cx="2789983" cy="335418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A0BDF8-E144-7114-E550-45B8DEB15B6C}"/>
              </a:ext>
            </a:extLst>
          </p:cNvPr>
          <p:cNvCxnSpPr/>
          <p:nvPr/>
        </p:nvCxnSpPr>
        <p:spPr>
          <a:xfrm>
            <a:off x="3841822" y="3863340"/>
            <a:ext cx="0" cy="41148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2F36E2D-49B2-902F-6384-BF552CD77851}"/>
              </a:ext>
            </a:extLst>
          </p:cNvPr>
          <p:cNvSpPr txBox="1"/>
          <p:nvPr/>
        </p:nvSpPr>
        <p:spPr>
          <a:xfrm>
            <a:off x="3577309" y="4341502"/>
            <a:ext cx="61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dirty="0"/>
              <a:t>Mca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5ED6EA-D0D3-B315-071B-44B970584156}"/>
              </a:ext>
            </a:extLst>
          </p:cNvPr>
          <p:cNvCxnSpPr>
            <a:cxnSpLocks/>
          </p:cNvCxnSpPr>
          <p:nvPr/>
        </p:nvCxnSpPr>
        <p:spPr>
          <a:xfrm flipH="1">
            <a:off x="5848678" y="3033744"/>
            <a:ext cx="49464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9FCC22C-84C1-74FE-5A29-BC58982BE6BE}"/>
              </a:ext>
            </a:extLst>
          </p:cNvPr>
          <p:cNvSpPr txBox="1"/>
          <p:nvPr/>
        </p:nvSpPr>
        <p:spPr>
          <a:xfrm>
            <a:off x="5127294" y="2871668"/>
            <a:ext cx="617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KR" dirty="0"/>
              <a:t>Mca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DCA8C0-45E8-21D9-F957-D886703DEF61}"/>
              </a:ext>
            </a:extLst>
          </p:cNvPr>
          <p:cNvCxnSpPr>
            <a:cxnSpLocks/>
            <a:stCxn id="12" idx="2"/>
            <a:endCxn id="18" idx="0"/>
          </p:cNvCxnSpPr>
          <p:nvPr/>
        </p:nvCxnSpPr>
        <p:spPr>
          <a:xfrm>
            <a:off x="10296814" y="2811780"/>
            <a:ext cx="0" cy="22196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428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4C244D-C3CA-CD20-CAF6-98CEA5E12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1299747"/>
            <a:ext cx="9334500" cy="5114381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95FFA143-72A9-40C5-B856-68F6814DC3A3}"/>
              </a:ext>
            </a:extLst>
          </p:cNvPr>
          <p:cNvSpPr txBox="1">
            <a:spLocks/>
          </p:cNvSpPr>
          <p:nvPr/>
        </p:nvSpPr>
        <p:spPr>
          <a:xfrm>
            <a:off x="346421" y="0"/>
            <a:ext cx="7850299" cy="117357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oneM2M resource tree for Smart Lift DT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54C94-78DE-9E8D-767A-9B66350A0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7B684A0A-D1E1-3F4F-1965-35F4D25F24D5}"/>
              </a:ext>
            </a:extLst>
          </p:cNvPr>
          <p:cNvSpPr txBox="1"/>
          <p:nvPr/>
        </p:nvSpPr>
        <p:spPr>
          <a:xfrm>
            <a:off x="609600" y="1981200"/>
            <a:ext cx="11209020" cy="1239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ko-KR" altLang="en-US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https://youtu.be/IkXSsgiz770</a:t>
            </a:r>
            <a:endParaRPr lang="en-US" altLang="ko-KR" sz="2933" dirty="0">
              <a:solidFill>
                <a:srgbClr val="28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ko-KR" sz="2933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on Making Building, Elevator, Environment Assets</a:t>
            </a: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1CFD450F-D3EE-18F2-57F5-054B9DE3D543}"/>
              </a:ext>
            </a:extLst>
          </p:cNvPr>
          <p:cNvSpPr txBox="1">
            <a:spLocks/>
          </p:cNvSpPr>
          <p:nvPr/>
        </p:nvSpPr>
        <p:spPr>
          <a:xfrm>
            <a:off x="346421" y="0"/>
            <a:ext cx="7850299" cy="11735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Current Demo</a:t>
            </a:r>
          </a:p>
        </p:txBody>
      </p:sp>
    </p:spTree>
    <p:extLst>
      <p:ext uri="{BB962C8B-B14F-4D97-AF65-F5344CB8AC3E}">
        <p14:creationId xmlns:p14="http://schemas.microsoft.com/office/powerpoint/2010/main" val="1338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62FA1-CD69-1406-F3F5-43ADCBCDAE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0182B622-D4CF-7D00-54B4-BD7B9F041ECF}"/>
              </a:ext>
            </a:extLst>
          </p:cNvPr>
          <p:cNvSpPr txBox="1"/>
          <p:nvPr/>
        </p:nvSpPr>
        <p:spPr>
          <a:xfrm>
            <a:off x="609600" y="1272540"/>
            <a:ext cx="11151870" cy="12888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a data set for smart lift DT</a:t>
            </a:r>
          </a:p>
          <a:p>
            <a:pPr marL="571500" indent="-57150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equations for energy usage</a:t>
            </a:r>
          </a:p>
          <a:p>
            <a:pPr marL="571500" indent="-571500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ko-KR" sz="2400" dirty="0">
                <a:solidFill>
                  <a:srgbClr val="282A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two algorithms operating a lift based on the input data</a:t>
            </a:r>
            <a:endParaRPr lang="ko-KR" altLang="en-US" sz="2400" dirty="0">
              <a:solidFill>
                <a:srgbClr val="282A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8350C1C9-A041-2669-C883-E75099059BE1}"/>
              </a:ext>
            </a:extLst>
          </p:cNvPr>
          <p:cNvSpPr txBox="1">
            <a:spLocks/>
          </p:cNvSpPr>
          <p:nvPr/>
        </p:nvSpPr>
        <p:spPr>
          <a:xfrm>
            <a:off x="346421" y="0"/>
            <a:ext cx="7850299" cy="11735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63133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Next Steps</a:t>
            </a:r>
          </a:p>
        </p:txBody>
      </p:sp>
      <p:pic>
        <p:nvPicPr>
          <p:cNvPr id="1026" name="Picture 2" descr="18,400+ Elevator Stock Illustrations, Royalty-Free Vector Graphics &amp; Clip  Art - iStock | Elevator doors, Inside elevator, Elevator repair">
            <a:extLst>
              <a:ext uri="{FF2B5EF4-FFF2-40B4-BE49-F238E27FC236}">
                <a16:creationId xmlns:a16="http://schemas.microsoft.com/office/drawing/2014/main" id="{08217465-D28A-64D8-1ADC-EF4D75CCA4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91"/>
          <a:stretch/>
        </p:blipFill>
        <p:spPr bwMode="auto">
          <a:xfrm>
            <a:off x="1965960" y="3429000"/>
            <a:ext cx="6903720" cy="260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0D9FF5B-307A-267C-0053-569E4948D465}"/>
              </a:ext>
            </a:extLst>
          </p:cNvPr>
          <p:cNvSpPr/>
          <p:nvPr/>
        </p:nvSpPr>
        <p:spPr>
          <a:xfrm>
            <a:off x="2846070" y="4442460"/>
            <a:ext cx="1188720" cy="5943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Algorithm 1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BC4A722-2766-A1E7-DD38-BAB19671DF55}"/>
              </a:ext>
            </a:extLst>
          </p:cNvPr>
          <p:cNvSpPr/>
          <p:nvPr/>
        </p:nvSpPr>
        <p:spPr>
          <a:xfrm>
            <a:off x="4869180" y="4442460"/>
            <a:ext cx="1188720" cy="594360"/>
          </a:xfrm>
          <a:prstGeom prst="round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Algorithm 2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1924CF1-EEED-874C-B7CE-D7A1F8A9D91E}"/>
              </a:ext>
            </a:extLst>
          </p:cNvPr>
          <p:cNvSpPr/>
          <p:nvPr/>
        </p:nvSpPr>
        <p:spPr>
          <a:xfrm>
            <a:off x="6789420" y="4442460"/>
            <a:ext cx="1188720" cy="594360"/>
          </a:xfrm>
          <a:prstGeom prst="round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Algorithm 3</a:t>
            </a:r>
          </a:p>
        </p:txBody>
      </p:sp>
      <p:sp>
        <p:nvSpPr>
          <p:cNvPr id="6" name="Can 5">
            <a:extLst>
              <a:ext uri="{FF2B5EF4-FFF2-40B4-BE49-F238E27FC236}">
                <a16:creationId xmlns:a16="http://schemas.microsoft.com/office/drawing/2014/main" id="{577EF0B9-BFA8-16E6-6EFF-535D89A71833}"/>
              </a:ext>
            </a:extLst>
          </p:cNvPr>
          <p:cNvSpPr/>
          <p:nvPr/>
        </p:nvSpPr>
        <p:spPr>
          <a:xfrm>
            <a:off x="10206990" y="5280660"/>
            <a:ext cx="1303020" cy="1097280"/>
          </a:xfrm>
          <a:prstGeom prst="ca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Dataset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C8DD5554-8343-EC51-EC6C-A7BBFF11FE39}"/>
              </a:ext>
            </a:extLst>
          </p:cNvPr>
          <p:cNvCxnSpPr>
            <a:stCxn id="6" idx="2"/>
            <a:endCxn id="3" idx="2"/>
          </p:cNvCxnSpPr>
          <p:nvPr/>
        </p:nvCxnSpPr>
        <p:spPr>
          <a:xfrm rot="10800000">
            <a:off x="3440430" y="5036820"/>
            <a:ext cx="6766560" cy="792480"/>
          </a:xfrm>
          <a:prstGeom prst="bentConnector2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70425C65-B522-21CF-E3ED-0A07D1F96D30}"/>
              </a:ext>
            </a:extLst>
          </p:cNvPr>
          <p:cNvCxnSpPr>
            <a:cxnSpLocks/>
            <a:stCxn id="6" idx="2"/>
            <a:endCxn id="4" idx="2"/>
          </p:cNvCxnSpPr>
          <p:nvPr/>
        </p:nvCxnSpPr>
        <p:spPr>
          <a:xfrm rot="10800000">
            <a:off x="5463540" y="5036820"/>
            <a:ext cx="4743450" cy="792480"/>
          </a:xfrm>
          <a:prstGeom prst="bentConnector2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BE8BC786-2BC8-0B84-32B1-1CF551F3F257}"/>
              </a:ext>
            </a:extLst>
          </p:cNvPr>
          <p:cNvCxnSpPr>
            <a:cxnSpLocks/>
            <a:stCxn id="6" idx="2"/>
            <a:endCxn id="5" idx="2"/>
          </p:cNvCxnSpPr>
          <p:nvPr/>
        </p:nvCxnSpPr>
        <p:spPr>
          <a:xfrm rot="10800000">
            <a:off x="7383780" y="5036820"/>
            <a:ext cx="2823210" cy="792480"/>
          </a:xfrm>
          <a:prstGeom prst="bentConnector2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E8DFC83-D1A8-6A27-1459-9B1144D3B291}"/>
              </a:ext>
            </a:extLst>
          </p:cNvPr>
          <p:cNvSpPr/>
          <p:nvPr/>
        </p:nvSpPr>
        <p:spPr>
          <a:xfrm>
            <a:off x="2583180" y="2774197"/>
            <a:ext cx="1714500" cy="5943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Energy consumption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05B29BF-2184-BA26-C8DB-809FA97EFA23}"/>
              </a:ext>
            </a:extLst>
          </p:cNvPr>
          <p:cNvSpPr/>
          <p:nvPr/>
        </p:nvSpPr>
        <p:spPr>
          <a:xfrm>
            <a:off x="4606290" y="2778007"/>
            <a:ext cx="1714500" cy="59436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Energy consumption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9EDA3BB-D6D6-5643-B869-5684D46ACC81}"/>
              </a:ext>
            </a:extLst>
          </p:cNvPr>
          <p:cNvSpPr/>
          <p:nvPr/>
        </p:nvSpPr>
        <p:spPr>
          <a:xfrm>
            <a:off x="6526530" y="2770904"/>
            <a:ext cx="1714500" cy="59436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dirty="0"/>
              <a:t>Energy consumption</a:t>
            </a:r>
          </a:p>
        </p:txBody>
      </p:sp>
      <p:sp>
        <p:nvSpPr>
          <p:cNvPr id="20" name="Up Arrow 19">
            <a:extLst>
              <a:ext uri="{FF2B5EF4-FFF2-40B4-BE49-F238E27FC236}">
                <a16:creationId xmlns:a16="http://schemas.microsoft.com/office/drawing/2014/main" id="{BFA82ACC-FEB6-94B1-647F-00555A58391B}"/>
              </a:ext>
            </a:extLst>
          </p:cNvPr>
          <p:cNvSpPr/>
          <p:nvPr/>
        </p:nvSpPr>
        <p:spPr>
          <a:xfrm>
            <a:off x="3280410" y="3509010"/>
            <a:ext cx="388620" cy="754380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A0EA032D-FB93-2E1C-A510-964B312EB69D}"/>
              </a:ext>
            </a:extLst>
          </p:cNvPr>
          <p:cNvSpPr/>
          <p:nvPr/>
        </p:nvSpPr>
        <p:spPr>
          <a:xfrm>
            <a:off x="5269230" y="3509010"/>
            <a:ext cx="388620" cy="754380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2" name="Up Arrow 21">
            <a:extLst>
              <a:ext uri="{FF2B5EF4-FFF2-40B4-BE49-F238E27FC236}">
                <a16:creationId xmlns:a16="http://schemas.microsoft.com/office/drawing/2014/main" id="{AB4D0D2B-10EF-A8D3-8474-189BCC00438F}"/>
              </a:ext>
            </a:extLst>
          </p:cNvPr>
          <p:cNvSpPr/>
          <p:nvPr/>
        </p:nvSpPr>
        <p:spPr>
          <a:xfrm>
            <a:off x="7189470" y="3509010"/>
            <a:ext cx="388620" cy="754380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83297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41EEC-5FE8-4E18-91CC-0E747972B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132" y="2623396"/>
            <a:ext cx="11001183" cy="983404"/>
          </a:xfrm>
        </p:spPr>
        <p:txBody>
          <a:bodyPr>
            <a:normAutofit fontScale="90000"/>
          </a:bodyPr>
          <a:lstStyle/>
          <a:p>
            <a:pPr algn="ctr"/>
            <a:r>
              <a:rPr lang="de-AT" sz="6600" dirty="0" err="1">
                <a:solidFill>
                  <a:schemeClr val="accent1"/>
                </a:solidFill>
              </a:rPr>
              <a:t>Thank</a:t>
            </a:r>
            <a:r>
              <a:rPr lang="de-AT" sz="6600" dirty="0">
                <a:solidFill>
                  <a:schemeClr val="accent1"/>
                </a:solidFill>
              </a:rPr>
              <a:t> </a:t>
            </a:r>
            <a:r>
              <a:rPr lang="de-AT" sz="6600" dirty="0" err="1">
                <a:solidFill>
                  <a:schemeClr val="accent1"/>
                </a:solidFill>
              </a:rPr>
              <a:t>You</a:t>
            </a:r>
            <a:endParaRPr lang="en-US" sz="6600" dirty="0">
              <a:solidFill>
                <a:schemeClr val="accent1"/>
              </a:solidFill>
            </a:endParaRPr>
          </a:p>
        </p:txBody>
      </p:sp>
      <p:pic>
        <p:nvPicPr>
          <p:cNvPr id="5" name="Graphic 2">
            <a:hlinkClick r:id="rId2"/>
            <a:extLst>
              <a:ext uri="{FF2B5EF4-FFF2-40B4-BE49-F238E27FC236}">
                <a16:creationId xmlns:a16="http://schemas.microsoft.com/office/drawing/2014/main" id="{34628A18-80F6-4D10-BD9A-6DD3C803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6" name="Graphic 6">
            <a:hlinkClick r:id="rId5"/>
            <a:extLst>
              <a:ext uri="{FF2B5EF4-FFF2-40B4-BE49-F238E27FC236}">
                <a16:creationId xmlns:a16="http://schemas.microsoft.com/office/drawing/2014/main" id="{89ECFBB5-BC6A-416E-B143-69F4C9FB06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7" name="Graphic 8">
            <a:hlinkClick r:id="rId8"/>
            <a:extLst>
              <a:ext uri="{FF2B5EF4-FFF2-40B4-BE49-F238E27FC236}">
                <a16:creationId xmlns:a16="http://schemas.microsoft.com/office/drawing/2014/main" id="{0FEF56F1-3E13-448D-A722-EA8EAC970D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8" name="Graphic 10">
            <a:hlinkClick r:id="rId11"/>
            <a:extLst>
              <a:ext uri="{FF2B5EF4-FFF2-40B4-BE49-F238E27FC236}">
                <a16:creationId xmlns:a16="http://schemas.microsoft.com/office/drawing/2014/main" id="{9A81CE7B-3179-46F4-A0F5-FC663D5FA5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9" name="Graphic 12">
            <a:hlinkClick r:id="rId14"/>
            <a:extLst>
              <a:ext uri="{FF2B5EF4-FFF2-40B4-BE49-F238E27FC236}">
                <a16:creationId xmlns:a16="http://schemas.microsoft.com/office/drawing/2014/main" id="{20FA21CB-159B-481D-B877-8A03F0CC0C9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10" name="Graphic 5">
            <a:hlinkClick r:id="rId17"/>
            <a:extLst>
              <a:ext uri="{FF2B5EF4-FFF2-40B4-BE49-F238E27FC236}">
                <a16:creationId xmlns:a16="http://schemas.microsoft.com/office/drawing/2014/main" id="{D51880D4-29CE-4095-BDCF-373D3AC5BB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17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181</Words>
  <Application>Microsoft Macintosh PowerPoint</Application>
  <PresentationFormat>Widescreen</PresentationFormat>
  <Paragraphs>43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Wingdings</vt:lpstr>
      <vt:lpstr>Myriad Pro</vt:lpstr>
      <vt:lpstr>Myriad Pro Light</vt:lpstr>
      <vt:lpstr>Arial</vt:lpstr>
      <vt:lpstr>Calibri</vt:lpstr>
      <vt:lpstr>Office Theme</vt:lpstr>
      <vt:lpstr>Office Theme</vt:lpstr>
      <vt:lpstr>Status of Smart Lift Digital Twin using oneM2M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jssong</cp:lastModifiedBy>
  <cp:revision>89</cp:revision>
  <dcterms:created xsi:type="dcterms:W3CDTF">2017-09-21T15:46:31Z</dcterms:created>
  <dcterms:modified xsi:type="dcterms:W3CDTF">2024-02-26T16:55:46Z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5339bf0-f345-473a-9ec8-6ca7c8197055_Enabled">
    <vt:lpwstr>true</vt:lpwstr>
  </property>
  <property fmtid="{D5CDD505-2E9C-101B-9397-08002B2CF9AE}" pid="3" name="MSIP_Label_55339bf0-f345-473a-9ec8-6ca7c8197055_SetDate">
    <vt:lpwstr>2022-06-29T10:25:08Z</vt:lpwstr>
  </property>
  <property fmtid="{D5CDD505-2E9C-101B-9397-08002B2CF9AE}" pid="4" name="MSIP_Label_55339bf0-f345-473a-9ec8-6ca7c8197055_Method">
    <vt:lpwstr>Privileged</vt:lpwstr>
  </property>
  <property fmtid="{D5CDD505-2E9C-101B-9397-08002B2CF9AE}" pid="5" name="MSIP_Label_55339bf0-f345-473a-9ec8-6ca7c8197055_Name">
    <vt:lpwstr>OFFEN</vt:lpwstr>
  </property>
  <property fmtid="{D5CDD505-2E9C-101B-9397-08002B2CF9AE}" pid="6" name="MSIP_Label_55339bf0-f345-473a-9ec8-6ca7c8197055_SiteId">
    <vt:lpwstr>d313b56f-f400-44d3-8403-4b468b3d8ded</vt:lpwstr>
  </property>
  <property fmtid="{D5CDD505-2E9C-101B-9397-08002B2CF9AE}" pid="7" name="MSIP_Label_55339bf0-f345-473a-9ec8-6ca7c8197055_ActionId">
    <vt:lpwstr>99ab4846-56c0-4385-a47e-bfc8431a7392</vt:lpwstr>
  </property>
  <property fmtid="{D5CDD505-2E9C-101B-9397-08002B2CF9AE}" pid="8" name="MSIP_Label_55339bf0-f345-473a-9ec8-6ca7c8197055_ContentBits">
    <vt:lpwstr>0</vt:lpwstr>
  </property>
</Properties>
</file>