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1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2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10315375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anmar Text" panose="020B0502040204020203" pitchFamily="34" charset="0"/>
          <a:ea typeface="+mj-ea"/>
          <a:cs typeface="Myanmar Tex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otkorea.or.kr/2025/eng/index.asp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535601"/>
            <a:ext cx="11296184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WG3 TDE 70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937" y="4399808"/>
            <a:ext cx="10173628" cy="2387600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Group: TDE</a:t>
            </a:r>
          </a:p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Source: JaeSeung Song, Sejong Univ. (Temporary TDE Chair)</a:t>
            </a:r>
          </a:p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	   TDE WG Chair, Bob Flynn, Exacta GSS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Meeting Date: 2025-06-23 to 2025-06-27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55DA5-348D-BE2F-D5A0-7435F6A19506}"/>
              </a:ext>
            </a:extLst>
          </p:cNvPr>
          <p:cNvSpPr txBox="1"/>
          <p:nvPr/>
        </p:nvSpPr>
        <p:spPr>
          <a:xfrm>
            <a:off x="94592" y="7059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Doc#: TDE-2025-0020R01-Draft_TDE_70_status_report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Summary</a:t>
            </a:r>
            <a:endParaRPr lang="ko-KR" altLang="en-US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359624"/>
          </a:xfrm>
        </p:spPr>
        <p:txBody>
          <a:bodyPr>
            <a:normAutofit/>
          </a:bodyPr>
          <a:lstStyle/>
          <a:p>
            <a:r>
              <a:rPr lang="en-US" altLang="ko-KR" dirty="0"/>
              <a:t>WG3 Objectives for TDE 70</a:t>
            </a:r>
          </a:p>
          <a:p>
            <a:pPr lvl="1"/>
            <a:r>
              <a:rPr lang="en-US" altLang="ko-KR" dirty="0"/>
              <a:t>Agree on baseline TSs/TRs</a:t>
            </a:r>
          </a:p>
          <a:p>
            <a:pPr lvl="1"/>
            <a:r>
              <a:rPr lang="en-US" altLang="ko-KR" dirty="0"/>
              <a:t>Handle input contributions</a:t>
            </a:r>
          </a:p>
          <a:p>
            <a:pPr lvl="1"/>
            <a:r>
              <a:rPr lang="en-US" altLang="ko-KR" dirty="0"/>
              <a:t>Schedule the next meetings</a:t>
            </a:r>
          </a:p>
          <a:p>
            <a:r>
              <a:rPr lang="en-US" altLang="ko-KR" dirty="0"/>
              <a:t>Status of WIs</a:t>
            </a:r>
          </a:p>
          <a:p>
            <a:endParaRPr lang="en-US" altLang="ko-KR" dirty="0"/>
          </a:p>
        </p:txBody>
      </p:sp>
      <p:graphicFrame>
        <p:nvGraphicFramePr>
          <p:cNvPr id="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722705"/>
              </p:ext>
            </p:extLst>
          </p:nvPr>
        </p:nvGraphicFramePr>
        <p:xfrm>
          <a:off x="784653" y="3802492"/>
          <a:ext cx="10787237" cy="1987550"/>
        </p:xfrm>
        <a:graphic>
          <a:graphicData uri="http://schemas.openxmlformats.org/drawingml/2006/table">
            <a:tbl>
              <a:tblPr/>
              <a:tblGrid>
                <a:gridCol w="996539">
                  <a:extLst>
                    <a:ext uri="{9D8B030D-6E8A-4147-A177-3AD203B41FA5}">
                      <a16:colId xmlns:a16="http://schemas.microsoft.com/office/drawing/2014/main" val="2027710133"/>
                    </a:ext>
                  </a:extLst>
                </a:gridCol>
                <a:gridCol w="3705748">
                  <a:extLst>
                    <a:ext uri="{9D8B030D-6E8A-4147-A177-3AD203B41FA5}">
                      <a16:colId xmlns:a16="http://schemas.microsoft.com/office/drawing/2014/main" val="3456560478"/>
                    </a:ext>
                  </a:extLst>
                </a:gridCol>
                <a:gridCol w="963009">
                  <a:extLst>
                    <a:ext uri="{9D8B030D-6E8A-4147-A177-3AD203B41FA5}">
                      <a16:colId xmlns:a16="http://schemas.microsoft.com/office/drawing/2014/main" val="1695849921"/>
                    </a:ext>
                  </a:extLst>
                </a:gridCol>
                <a:gridCol w="1396894">
                  <a:extLst>
                    <a:ext uri="{9D8B030D-6E8A-4147-A177-3AD203B41FA5}">
                      <a16:colId xmlns:a16="http://schemas.microsoft.com/office/drawing/2014/main" val="2731500776"/>
                    </a:ext>
                  </a:extLst>
                </a:gridCol>
                <a:gridCol w="1227573">
                  <a:extLst>
                    <a:ext uri="{9D8B030D-6E8A-4147-A177-3AD203B41FA5}">
                      <a16:colId xmlns:a16="http://schemas.microsoft.com/office/drawing/2014/main" val="174863130"/>
                    </a:ext>
                  </a:extLst>
                </a:gridCol>
                <a:gridCol w="1248737">
                  <a:extLst>
                    <a:ext uri="{9D8B030D-6E8A-4147-A177-3AD203B41FA5}">
                      <a16:colId xmlns:a16="http://schemas.microsoft.com/office/drawing/2014/main" val="3133111326"/>
                    </a:ext>
                  </a:extLst>
                </a:gridCol>
                <a:gridCol w="1248737">
                  <a:extLst>
                    <a:ext uri="{9D8B030D-6E8A-4147-A177-3AD203B41FA5}">
                      <a16:colId xmlns:a16="http://schemas.microsoft.com/office/drawing/2014/main" val="3503756558"/>
                    </a:ext>
                  </a:extLst>
                </a:gridCol>
              </a:tblGrid>
              <a:tr h="325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 number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endParaRPr lang="en-US" sz="2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Release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TP#69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TP#70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49646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WI-0086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Specifications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5761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API guide Release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R3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932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Interoperability testing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29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Developers guide series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150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Maintenance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47685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WI-0111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Architecture Icons 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R5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2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337186"/>
            <a:ext cx="11174132" cy="5063613"/>
          </a:xfrm>
        </p:spPr>
        <p:txBody>
          <a:bodyPr>
            <a:normAutofit/>
          </a:bodyPr>
          <a:lstStyle/>
          <a:p>
            <a:r>
              <a:rPr lang="en-US" altLang="ko-KR" dirty="0"/>
              <a:t>TDE had 3 sessions in TP70</a:t>
            </a:r>
          </a:p>
          <a:p>
            <a:r>
              <a:rPr lang="en-US" altLang="ko-KR" dirty="0"/>
              <a:t>Markdown procedure</a:t>
            </a:r>
          </a:p>
          <a:p>
            <a:pPr lvl="1"/>
            <a:r>
              <a:rPr lang="en-US" altLang="ko-KR" dirty="0"/>
              <a:t>Continued progress and enhancements</a:t>
            </a:r>
          </a:p>
          <a:p>
            <a:pPr lvl="1"/>
            <a:r>
              <a:rPr lang="en-US" altLang="ko-KR" dirty="0"/>
              <a:t>Converting existing TS and TR to markdown versions </a:t>
            </a:r>
          </a:p>
          <a:p>
            <a:pPr lvl="2"/>
            <a:r>
              <a:rPr lang="en-US" altLang="ko-KR" dirty="0"/>
              <a:t>TS-0013 / TS-0015 / TS-0018 / TR-0025 / TR-0051</a:t>
            </a:r>
          </a:p>
          <a:p>
            <a:r>
              <a:rPr lang="en-US" altLang="ko-KR" dirty="0"/>
              <a:t>Hackathon</a:t>
            </a:r>
          </a:p>
          <a:p>
            <a:pPr lvl="1"/>
            <a:r>
              <a:rPr lang="en-US" altLang="ko-KR" dirty="0"/>
              <a:t>KETI, TTA and Sejong Univ. are preparing oneM2M Hackathon similar to 2024</a:t>
            </a:r>
          </a:p>
          <a:p>
            <a:pPr lvl="2"/>
            <a:r>
              <a:rPr lang="en-US" altLang="ko-KR" dirty="0"/>
              <a:t>Start around October / Deliverables on November</a:t>
            </a:r>
          </a:p>
          <a:p>
            <a:pPr lvl="2"/>
            <a:r>
              <a:rPr lang="en-US" altLang="ko-KR" dirty="0"/>
              <a:t>Award Ceremony on November in conjunction with an </a:t>
            </a:r>
            <a:r>
              <a:rPr lang="en-US" altLang="ko-KR" dirty="0" err="1"/>
              <a:t>AIoT</a:t>
            </a:r>
            <a:r>
              <a:rPr lang="en-US" altLang="ko-KR" dirty="0"/>
              <a:t> conference in South Korea</a:t>
            </a:r>
            <a:r>
              <a:rPr lang="ko-KR" altLang="en-US" dirty="0"/>
              <a:t> </a:t>
            </a:r>
            <a:r>
              <a:rPr lang="en-US" altLang="ko-KR" dirty="0"/>
              <a:t>(27</a:t>
            </a:r>
            <a:r>
              <a:rPr lang="en-US" altLang="ko-KR" baseline="30000" dirty="0"/>
              <a:t>th</a:t>
            </a:r>
            <a:r>
              <a:rPr lang="en-US" altLang="ko-KR" dirty="0"/>
              <a:t> November 2025, COEX)</a:t>
            </a:r>
          </a:p>
          <a:p>
            <a:pPr lvl="2"/>
            <a:r>
              <a:rPr lang="en-US" altLang="ko-KR" dirty="0">
                <a:hlinkClick r:id="rId2"/>
              </a:rPr>
              <a:t>http://iotkorea.or.kr/2025/eng/index.asp</a:t>
            </a:r>
            <a:r>
              <a:rPr lang="ko-KR" altLang="en-US" dirty="0"/>
              <a:t> </a:t>
            </a:r>
            <a:endParaRPr lang="en-US" altLang="ko-KR" dirty="0"/>
          </a:p>
          <a:p>
            <a:pPr lvl="1"/>
            <a:r>
              <a:rPr lang="en-US" altLang="ko-KR" dirty="0"/>
              <a:t>ESTIMED project (oneM2M &amp; ISG MEC)</a:t>
            </a:r>
          </a:p>
          <a:p>
            <a:pPr lvl="2"/>
            <a:r>
              <a:rPr lang="en-US" altLang="ko-KR" dirty="0"/>
              <a:t>Plan to have a hackathon on October 2025 (three days)</a:t>
            </a:r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5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DECISION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23686"/>
            <a:ext cx="10515600" cy="4815067"/>
          </a:xfrm>
        </p:spPr>
        <p:txBody>
          <a:bodyPr>
            <a:normAutofit/>
          </a:bodyPr>
          <a:lstStyle/>
          <a:p>
            <a:r>
              <a:rPr lang="en-US" altLang="ko-KR" dirty="0"/>
              <a:t>CR packs for approval - None</a:t>
            </a:r>
          </a:p>
          <a:p>
            <a:pPr marL="457200" lvl="1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16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Next Meetings /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1403214" cy="4351338"/>
          </a:xfrm>
        </p:spPr>
        <p:txBody>
          <a:bodyPr>
            <a:norm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Conference Calls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  <a:tabLst>
                <a:tab pos="18034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TDE </a:t>
            </a: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70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.1: 23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rd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July (2pm CEST)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Font typeface="Wingdings" pitchFamily="2" charset="2"/>
              <a:buChar char="§"/>
              <a:tabLst>
                <a:tab pos="18034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TDE </a:t>
            </a: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70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.2</a:t>
            </a:r>
            <a:r>
              <a:rPr lang="en-GB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26</a:t>
            </a:r>
            <a:r>
              <a:rPr lang="en-GB" sz="1800" baseline="30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August  (2pm CEST)</a:t>
            </a:r>
            <a:endParaRPr lang="en-K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TPs</a:t>
            </a: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71: 08. September – 12. September. 2025 (ETSI, Sophia Antipolis, France)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72: Nov 2025</a:t>
            </a:r>
            <a:r>
              <a:rPr lang="ko-KR" alt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ko-K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altLang="ko-KR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TBD)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4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92084" y="3157537"/>
            <a:ext cx="7850299" cy="117357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dirty="0"/>
              <a:t>Thank You!</a:t>
            </a:r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3904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4761</TotalTime>
  <Words>336</Words>
  <Application>Microsoft Macintosh PowerPoint</Application>
  <PresentationFormat>Widescreen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Myriad Pro</vt:lpstr>
      <vt:lpstr>Myriad Pro Light</vt:lpstr>
      <vt:lpstr>Arial</vt:lpstr>
      <vt:lpstr>Calibri</vt:lpstr>
      <vt:lpstr>Myanmar Text</vt:lpstr>
      <vt:lpstr>Symbol</vt:lpstr>
      <vt:lpstr>Wingdings</vt:lpstr>
      <vt:lpstr>Office Theme</vt:lpstr>
      <vt:lpstr>WG3 TDE 70 Status Report</vt:lpstr>
      <vt:lpstr>Summary</vt:lpstr>
      <vt:lpstr>Item for Information</vt:lpstr>
      <vt:lpstr>Item for DECISION</vt:lpstr>
      <vt:lpstr>Next Meetings / Calls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JSong_test</cp:lastModifiedBy>
  <cp:revision>258</cp:revision>
  <dcterms:created xsi:type="dcterms:W3CDTF">2017-09-21T15:46:31Z</dcterms:created>
  <dcterms:modified xsi:type="dcterms:W3CDTF">2025-06-26T10:20:15Z</dcterms:modified>
</cp:coreProperties>
</file>