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324" r:id="rId5"/>
    <p:sldId id="392" r:id="rId6"/>
    <p:sldId id="409" r:id="rId7"/>
    <p:sldId id="410" r:id="rId8"/>
    <p:sldId id="411" r:id="rId9"/>
    <p:sldId id="408" r:id="rId10"/>
    <p:sldId id="391" r:id="rId11"/>
    <p:sldId id="337" r:id="rId12"/>
    <p:sldId id="424" r:id="rId13"/>
    <p:sldId id="369" r:id="rId14"/>
    <p:sldId id="370" r:id="rId15"/>
    <p:sldId id="383" r:id="rId16"/>
    <p:sldId id="399" r:id="rId17"/>
    <p:sldId id="405" r:id="rId18"/>
    <p:sldId id="404" r:id="rId19"/>
    <p:sldId id="419" r:id="rId20"/>
    <p:sldId id="388" r:id="rId21"/>
    <p:sldId id="389" r:id="rId22"/>
    <p:sldId id="378" r:id="rId23"/>
    <p:sldId id="420" r:id="rId24"/>
    <p:sldId id="387" r:id="rId25"/>
    <p:sldId id="412" r:id="rId26"/>
    <p:sldId id="381" r:id="rId27"/>
    <p:sldId id="382" r:id="rId2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66"/>
    <a:srgbClr val="006892"/>
    <a:srgbClr val="000000"/>
    <a:srgbClr val="D9D9D9"/>
    <a:srgbClr val="DCD766"/>
    <a:srgbClr val="F18F87"/>
    <a:srgbClr val="A0ACAF"/>
    <a:srgbClr val="A3BEF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79673" autoAdjust="0"/>
  </p:normalViewPr>
  <p:slideViewPr>
    <p:cSldViewPr snapToGrid="0">
      <p:cViewPr>
        <p:scale>
          <a:sx n="90" d="100"/>
          <a:sy n="90" d="100"/>
        </p:scale>
        <p:origin x="-1374" y="-72"/>
      </p:cViewPr>
      <p:guideLst>
        <p:guide orient="horz" pos="720"/>
        <p:guide pos="156"/>
      </p:guideLst>
    </p:cSldViewPr>
  </p:slideViewPr>
  <p:outlineViewPr>
    <p:cViewPr>
      <p:scale>
        <a:sx n="33" d="100"/>
        <a:sy n="33" d="100"/>
      </p:scale>
      <p:origin x="0" y="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934"/>
    </p:cViewPr>
  </p:sorterViewPr>
  <p:notesViewPr>
    <p:cSldViewPr snapToGrid="0" showGuides="1">
      <p:cViewPr>
        <p:scale>
          <a:sx n="154" d="100"/>
          <a:sy n="154" d="100"/>
        </p:scale>
        <p:origin x="-2226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0CFF-F47A-433F-AFED-9599D624ACF3}" type="datetimeFigureOut">
              <a:rPr lang="en-CA" smtClean="0"/>
              <a:pPr/>
              <a:t>25/09/2014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74AF-D6AF-4869-A21D-DE521E5E03BD}" type="slidenum">
              <a:rPr lang="en-CA" smtClean="0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06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42FF58-92E1-2D46-A843-2E037FE07052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DD81EC-FB29-534C-9BDE-E7988456E4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9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D81EC-FB29-534C-9BDE-E7988456E4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80E95-7F66-48B8-A600-F1234FE612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D81EC-FB29-534C-9BDE-E7988456E4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541167" y="2135100"/>
            <a:ext cx="7238607" cy="55084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1932" y="2685940"/>
            <a:ext cx="7237978" cy="39944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97601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W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1" y="1063753"/>
            <a:ext cx="8247888" cy="508101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60958"/>
            <a:ext cx="762000" cy="365125"/>
          </a:xfrm>
          <a:prstGeom prst="rect">
            <a:avLst/>
          </a:prstGeom>
        </p:spPr>
        <p:txBody>
          <a:bodyPr/>
          <a:lstStyle/>
          <a:p>
            <a:fld id="{3C86A928-D8F1-439E-B904-8032EDBDCFC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" y="6460958"/>
            <a:ext cx="2813304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Sierra Wireless Proprietary and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60958"/>
            <a:ext cx="762000" cy="365125"/>
          </a:xfrm>
          <a:prstGeom prst="rect">
            <a:avLst/>
          </a:prstGeom>
        </p:spPr>
        <p:txBody>
          <a:bodyPr/>
          <a:lstStyle/>
          <a:p>
            <a:fld id="{3C86A928-D8F1-439E-B904-8032EDBDCFC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236223"/>
            <a:ext cx="8138160" cy="76168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(32pt Arial)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63752"/>
            <a:ext cx="8229600" cy="50688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 smtClean="0"/>
              <a:t>Click to edit Master text styles (24pt Arial)</a:t>
            </a:r>
          </a:p>
          <a:p>
            <a:pPr lvl="1"/>
            <a:r>
              <a:rPr lang="en-US" dirty="0" smtClean="0"/>
              <a:t>Second level (20pt Arial)</a:t>
            </a:r>
          </a:p>
          <a:p>
            <a:pPr lvl="2"/>
            <a:r>
              <a:rPr lang="en-US" dirty="0" smtClean="0"/>
              <a:t>Third level (18pt Arial)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" y="6460958"/>
            <a:ext cx="2813304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Sierra Wireless Proprietary and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3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" y="6460958"/>
            <a:ext cx="2813304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Sierra Wireless Proprietary and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0958"/>
            <a:ext cx="762000" cy="365125"/>
          </a:xfrm>
          <a:prstGeom prst="rect">
            <a:avLst/>
          </a:prstGeom>
        </p:spPr>
        <p:txBody>
          <a:bodyPr/>
          <a:lstStyle/>
          <a:p>
            <a:fld id="{3C86A928-D8F1-439E-B904-8032EDBDCFC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541167" y="5143771"/>
            <a:ext cx="5793003" cy="55084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1932" y="5694611"/>
            <a:ext cx="5792500" cy="39944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41932" y="6105068"/>
            <a:ext cx="5792500" cy="232291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18164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Sub-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541167" y="2135100"/>
            <a:ext cx="7238607" cy="55084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68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Text with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00050" y="1055574"/>
            <a:ext cx="8451850" cy="427577"/>
          </a:xfrm>
        </p:spPr>
        <p:txBody>
          <a:bodyPr anchor="ctr" anchorCtr="0"/>
          <a:lstStyle>
            <a:lvl1pPr>
              <a:defRPr sz="2200" b="1" i="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8834" y="1581555"/>
            <a:ext cx="8453336" cy="4687360"/>
          </a:xfrm>
        </p:spPr>
        <p:txBody>
          <a:bodyPr/>
          <a:lstStyle>
            <a:lvl1pPr marL="233363" indent="-233363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-223838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buSzPct val="100000"/>
              <a:buFont typeface="Arial" pitchFamily="34" charset="0"/>
              <a:buChar char="–"/>
              <a:defRPr sz="1800"/>
            </a:lvl2pPr>
            <a:lvl3pPr marL="631825" indent="-174625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defRPr sz="1600"/>
            </a:lvl3pPr>
            <a:lvl4pPr marL="744538" indent="-169863" algn="l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‒"/>
              <a:defRPr baseline="0"/>
            </a:lvl4pPr>
            <a:lvl5pPr marL="914400" indent="-16986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‒"/>
              <a:defRPr lang="en-US" sz="1600" kern="1200" dirty="0" smtClean="0">
                <a:solidFill>
                  <a:srgbClr val="000000"/>
                </a:solidFill>
                <a:latin typeface="+mn-lt"/>
                <a:ea typeface="ＭＳ Ｐゴシック" charset="0"/>
                <a:cs typeface="Arial" pitchFamily="34" charset="0"/>
              </a:defRPr>
            </a:lvl5pPr>
            <a:lvl6pPr marL="1084263" indent="-16986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‒"/>
              <a:defRPr sz="1600"/>
            </a:lvl6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Text without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8834" y="1107831"/>
            <a:ext cx="8453336" cy="5161084"/>
          </a:xfrm>
        </p:spPr>
        <p:txBody>
          <a:bodyPr/>
          <a:lstStyle>
            <a:lvl1pPr marL="233363" indent="-233363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-223838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buSzPct val="100000"/>
              <a:buFont typeface="Arial" pitchFamily="34" charset="0"/>
              <a:buChar char="–"/>
              <a:defRPr sz="1800"/>
            </a:lvl2pPr>
            <a:lvl3pPr marL="631825" indent="-174625">
              <a:lnSpc>
                <a:spcPct val="85000"/>
              </a:lnSpc>
              <a:spcBef>
                <a:spcPts val="0"/>
              </a:spcBef>
              <a:spcAft>
                <a:spcPts val="1400"/>
              </a:spcAft>
              <a:defRPr sz="1600"/>
            </a:lvl3pPr>
            <a:lvl4pPr marL="744538" indent="-169863" algn="l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‒"/>
              <a:defRPr baseline="0"/>
            </a:lvl4pPr>
            <a:lvl5pPr marL="914400" indent="-16986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‒"/>
              <a:defRPr lang="en-US" sz="1600" kern="1200" dirty="0" smtClean="0">
                <a:solidFill>
                  <a:srgbClr val="000000"/>
                </a:solidFill>
                <a:latin typeface="+mn-lt"/>
                <a:ea typeface="ＭＳ Ｐゴシック" charset="0"/>
                <a:cs typeface="Arial" pitchFamily="34" charset="0"/>
              </a:defRPr>
            </a:lvl5pPr>
            <a:lvl6pPr marL="1084263" indent="-16986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‒"/>
              <a:defRPr sz="1600"/>
            </a:lvl6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Two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8205" y="1118418"/>
            <a:ext cx="3989439" cy="519143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776018" y="1118418"/>
            <a:ext cx="3989439" cy="519143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86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404813" y="1521069"/>
            <a:ext cx="8399462" cy="4341569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en-CA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00050" y="1055574"/>
            <a:ext cx="8451850" cy="427577"/>
          </a:xfrm>
        </p:spPr>
        <p:txBody>
          <a:bodyPr anchor="ctr" anchorCtr="0"/>
          <a:lstStyle>
            <a:lvl1pPr>
              <a:defRPr sz="2200" b="1" i="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6"/>
          <p:cNvSpPr txBox="1">
            <a:spLocks/>
          </p:cNvSpPr>
          <p:nvPr userDrawn="1"/>
        </p:nvSpPr>
        <p:spPr bwMode="auto">
          <a:xfrm>
            <a:off x="541167" y="2135100"/>
            <a:ext cx="7238607" cy="55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baseline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01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1" y="6278782"/>
            <a:ext cx="1937853" cy="579218"/>
          </a:xfrm>
          <a:prstGeom prst="rect">
            <a:avLst/>
          </a:prstGeom>
        </p:spPr>
      </p:pic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8834" y="1107831"/>
            <a:ext cx="8453336" cy="517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 (</a:t>
            </a:r>
            <a:r>
              <a:rPr lang="en-US" dirty="0" smtClean="0"/>
              <a:t>24pt </a:t>
            </a:r>
            <a:r>
              <a:rPr lang="en-US" dirty="0"/>
              <a:t>Arial)</a:t>
            </a:r>
          </a:p>
          <a:p>
            <a:pPr lvl="1"/>
            <a:r>
              <a:rPr lang="en-US" dirty="0" smtClean="0"/>
              <a:t>Bullet </a:t>
            </a:r>
            <a:r>
              <a:rPr lang="en-US" dirty="0"/>
              <a:t>level (20pt Arial)</a:t>
            </a:r>
          </a:p>
          <a:p>
            <a:pPr lvl="2"/>
            <a:r>
              <a:rPr lang="en-US" dirty="0" smtClean="0"/>
              <a:t>Sub-Bullet level (18pt Arial)</a:t>
            </a:r>
          </a:p>
          <a:p>
            <a:pPr lvl="3"/>
            <a:r>
              <a:rPr lang="en-US" dirty="0" smtClean="0"/>
              <a:t>Three</a:t>
            </a:r>
          </a:p>
          <a:p>
            <a:pPr lvl="4"/>
            <a:r>
              <a:rPr lang="en-US" dirty="0" smtClean="0"/>
              <a:t>Four</a:t>
            </a:r>
          </a:p>
          <a:p>
            <a:pPr lvl="5"/>
            <a:r>
              <a:rPr lang="en-US" dirty="0" smtClean="0"/>
              <a:t>Five</a:t>
            </a:r>
          </a:p>
          <a:p>
            <a:pPr lvl="6"/>
            <a:r>
              <a:rPr lang="en-US" dirty="0" smtClean="0"/>
              <a:t>Six</a:t>
            </a:r>
          </a:p>
          <a:p>
            <a:pPr lvl="3"/>
            <a:endParaRPr lang="en-US" dirty="0" smtClean="0"/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8657253" y="6453119"/>
            <a:ext cx="4105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BB061-133C-4005-839C-094AA68E4FB6}" type="slidenum">
              <a:rPr kumimoji="0" lang="en-CA" sz="1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790292" y="6537726"/>
            <a:ext cx="1283" cy="17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988141"/>
            <a:ext cx="9144000" cy="36576"/>
          </a:xfrm>
          <a:prstGeom prst="rect">
            <a:avLst/>
          </a:prstGeom>
          <a:gradFill flip="none" rotWithShape="1">
            <a:gsLst>
              <a:gs pos="9000">
                <a:schemeClr val="bg1"/>
              </a:gs>
              <a:gs pos="66000">
                <a:schemeClr val="accent2"/>
              </a:gs>
            </a:gsLst>
            <a:lin ang="0" scaled="0"/>
            <a:tileRect/>
          </a:gradFill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endParaRPr lang="en-US" sz="1050" dirty="0" smtClean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 bwMode="auto">
          <a:xfrm>
            <a:off x="344321" y="86003"/>
            <a:ext cx="8580438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41" r:id="rId2"/>
    <p:sldLayoutId id="2147483742" r:id="rId3"/>
    <p:sldLayoutId id="2147483736" r:id="rId4"/>
    <p:sldLayoutId id="2147483740" r:id="rId5"/>
    <p:sldLayoutId id="2147483744" r:id="rId6"/>
    <p:sldLayoutId id="2147483737" r:id="rId7"/>
    <p:sldLayoutId id="2147483738" r:id="rId8"/>
    <p:sldLayoutId id="2147483739" r:id="rId9"/>
    <p:sldLayoutId id="2147483745" r:id="rId10"/>
    <p:sldLayoutId id="2147483746" r:id="rId11"/>
    <p:sldLayoutId id="2147483747" r:id="rId1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marL="0" indent="0" algn="l" rtl="0" eaLnBrk="1" fontAlgn="base" hangingPunct="1">
        <a:lnSpc>
          <a:spcPct val="85000"/>
        </a:lnSpc>
        <a:spcBef>
          <a:spcPts val="0"/>
        </a:spcBef>
        <a:spcAft>
          <a:spcPts val="1200"/>
        </a:spcAft>
        <a:buFont typeface="Arial" charset="0"/>
        <a:buNone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339725" indent="-222250" algn="l" rtl="0" eaLnBrk="1" fontAlgn="base" hangingPunct="1">
        <a:lnSpc>
          <a:spcPct val="85000"/>
        </a:lnSpc>
        <a:spcBef>
          <a:spcPts val="0"/>
        </a:spcBef>
        <a:spcAft>
          <a:spcPts val="1400"/>
        </a:spcAft>
        <a:buClr>
          <a:schemeClr val="accent2"/>
        </a:buClr>
        <a:buFont typeface="Arial" charset="0"/>
        <a:buChar char="•"/>
        <a:defRPr sz="2000" kern="1200">
          <a:solidFill>
            <a:srgbClr val="000000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574675" indent="-234950" algn="l" rtl="0" eaLnBrk="1" fontAlgn="base" hangingPunct="1">
        <a:lnSpc>
          <a:spcPct val="85000"/>
        </a:lnSpc>
        <a:spcBef>
          <a:spcPts val="0"/>
        </a:spcBef>
        <a:spcAft>
          <a:spcPts val="1400"/>
        </a:spcAft>
        <a:buClr>
          <a:schemeClr val="accent2"/>
        </a:buClr>
        <a:buFont typeface="Arial" pitchFamily="34" charset="0"/>
        <a:buChar char="–"/>
        <a:defRPr sz="1800" kern="1200">
          <a:solidFill>
            <a:srgbClr val="000000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744538" indent="-169863" algn="l" rtl="0" eaLnBrk="1" fontAlgn="base" hangingPunct="1">
        <a:lnSpc>
          <a:spcPct val="85000"/>
        </a:lnSpc>
        <a:spcBef>
          <a:spcPts val="0"/>
        </a:spcBef>
        <a:spcAft>
          <a:spcPts val="1200"/>
        </a:spcAft>
        <a:buClr>
          <a:schemeClr val="accent2"/>
        </a:buClr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73138" indent="-228600" algn="l" rtl="0" eaLnBrk="1" fontAlgn="base" hangingPunct="1">
        <a:lnSpc>
          <a:spcPct val="85000"/>
        </a:lnSpc>
        <a:spcBef>
          <a:spcPts val="0"/>
        </a:spcBef>
        <a:spcAft>
          <a:spcPts val="1200"/>
        </a:spcAft>
        <a:buClr>
          <a:schemeClr val="accent2"/>
        </a:buClr>
        <a:buFont typeface="Arial" pitchFamily="34" charset="0"/>
        <a:buChar char="‒"/>
        <a:defRPr lang="en-US" sz="1600" kern="1200" dirty="0" smtClean="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43000" indent="-228600" algn="l" defTabSz="9144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Clr>
          <a:schemeClr val="accent2"/>
        </a:buClr>
        <a:buFont typeface="Arial" pitchFamily="34" charset="0"/>
        <a:buChar char="‒"/>
        <a:defRPr lang="en-US" sz="1600" kern="1200" dirty="0" smtClean="0">
          <a:solidFill>
            <a:schemeClr val="tx1"/>
          </a:solidFill>
          <a:latin typeface="+mn-lt"/>
          <a:ea typeface="ＭＳ Ｐゴシック" charset="0"/>
          <a:cs typeface="+mn-cs"/>
        </a:defRPr>
      </a:lvl6pPr>
      <a:lvl7pPr marL="1371600" indent="-228600" algn="l" defTabSz="9144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Clr>
          <a:schemeClr val="accent2"/>
        </a:buClr>
        <a:buFont typeface="Arial" pitchFamily="34" charset="0"/>
        <a:buChar char="‒"/>
        <a:defRPr lang="en-US" sz="1600" kern="1200" dirty="0" smtClean="0">
          <a:solidFill>
            <a:schemeClr val="tx1"/>
          </a:solidFill>
          <a:latin typeface="+mn-lt"/>
          <a:ea typeface="ＭＳ Ｐゴシック" charset="0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damour@sierrawireles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em2m.org/docs/Partnership_Agreement_FI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High Level Overview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Current Status of Standardization in </a:t>
            </a:r>
            <a:r>
              <a:rPr lang="en-US" dirty="0" smtClean="0"/>
              <a:t>M2M – </a:t>
            </a:r>
            <a:r>
              <a:rPr lang="en-US" dirty="0" smtClean="0"/>
              <a:t>September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Nicolas Damour, </a:t>
            </a:r>
            <a:r>
              <a:rPr lang="en-US" sz="1200" dirty="0" smtClean="0">
                <a:hlinkClick r:id="rId3"/>
              </a:rPr>
              <a:t>ndamour@sierrawireless.com</a:t>
            </a:r>
            <a:endParaRPr lang="en-US" sz="1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Technical Report Overview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48840"/>
              </p:ext>
            </p:extLst>
          </p:nvPr>
        </p:nvGraphicFramePr>
        <p:xfrm>
          <a:off x="183573" y="1256453"/>
          <a:ext cx="8776855" cy="4478991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216855"/>
                <a:gridCol w="108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795858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Energy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Wide area </a:t>
                      </a:r>
                      <a:r>
                        <a:rPr lang="en-US" sz="900" dirty="0" smtClean="0">
                          <a:effectLst/>
                        </a:rPr>
                        <a:t>energy </a:t>
                      </a:r>
                      <a:r>
                        <a:rPr lang="en-US" sz="900" dirty="0">
                          <a:effectLst/>
                        </a:rPr>
                        <a:t>related </a:t>
                      </a:r>
                      <a:r>
                        <a:rPr lang="en-US" sz="900" dirty="0" smtClean="0">
                          <a:effectLst/>
                        </a:rPr>
                        <a:t>measurement &amp; control </a:t>
                      </a:r>
                      <a:r>
                        <a:rPr lang="en-US" sz="900" dirty="0">
                          <a:effectLst/>
                        </a:rPr>
                        <a:t>system for </a:t>
                      </a:r>
                      <a:r>
                        <a:rPr lang="en-US" sz="900" dirty="0" smtClean="0">
                          <a:effectLst/>
                        </a:rPr>
                        <a:t>transmission </a:t>
                      </a:r>
                      <a:r>
                        <a:rPr lang="en-US" sz="900" dirty="0">
                          <a:effectLst/>
                        </a:rPr>
                        <a:t>and </a:t>
                      </a:r>
                      <a:r>
                        <a:rPr lang="en-US" sz="900" dirty="0" smtClean="0">
                          <a:effectLst/>
                        </a:rPr>
                        <a:t>distribution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Analytics for oneM2M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Smart Meter Reading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Environmental Monitoring for Hydro-Power Generation using Satellite M2M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Oil and Gas Pipeline Cellular/Satellite Gateway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3320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Enterprise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Smart building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39792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Healthcare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M2M Healthcare Gateway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Wellness services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37305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Services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Street Light Automation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Devices, Virtual devices and Things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Car/Bicycle Sharing Services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Smart parking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636687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Residential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Home Energy Management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Home Energy Management System 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Plug-In Electrical Charging Vehicles and power feed in home scenario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Real-time Audio/Video Communication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 Triggered Task Execution 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397929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Transportation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Vehicle Diagnostic &amp; Maintenance Report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Remote Maintenance services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Neighborhood Alerting on Traffic Accident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Fleet management service using Digital Tachograph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557101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Other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Extending the M2M Access Network using Satellites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Peer communication between M2M devices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M2M data traffic management by underlying network operator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Collection of M2M system data 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Optimizing connectivity management parameters with mobile networks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Optimizing mobility management parameters with mobile networks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Sleepy nodes</a:t>
                      </a:r>
                      <a:endParaRPr lang="fr-F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5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Overview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a typeface="ＭＳ Ｐゴシック" pitchFamily="34" charset="-128"/>
              </a:rPr>
              <a:t>Functional Requirements in TS-0002 on Requirements</a:t>
            </a:r>
            <a:endParaRPr lang="en-US" dirty="0">
              <a:ea typeface="ＭＳ Ｐゴシック" pitchFamily="34" charset="-128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OSR	</a:t>
            </a:r>
            <a:r>
              <a:rPr lang="en-US" dirty="0" smtClean="0"/>
              <a:t>72 </a:t>
            </a:r>
            <a:r>
              <a:rPr lang="en-US" dirty="0"/>
              <a:t>agreed </a:t>
            </a:r>
            <a:r>
              <a:rPr lang="en-US" dirty="0" smtClean="0"/>
              <a:t>requirements</a:t>
            </a:r>
            <a:r>
              <a:rPr lang="en-US" dirty="0"/>
              <a:t>	Overall System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MGR	</a:t>
            </a:r>
            <a:r>
              <a:rPr lang="en-US" dirty="0" smtClean="0"/>
              <a:t>17 </a:t>
            </a:r>
            <a:r>
              <a:rPr lang="en-US" dirty="0"/>
              <a:t>agreed </a:t>
            </a:r>
            <a:r>
              <a:rPr lang="en-US" dirty="0" smtClean="0"/>
              <a:t>requirements</a:t>
            </a:r>
            <a:r>
              <a:rPr lang="en-US" dirty="0"/>
              <a:t>	Management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ABR	03 agreed </a:t>
            </a:r>
            <a:r>
              <a:rPr lang="en-US" dirty="0" smtClean="0"/>
              <a:t>requirements</a:t>
            </a:r>
            <a:r>
              <a:rPr lang="en-US" dirty="0"/>
              <a:t>	Abstraction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SMR	07 agreed </a:t>
            </a:r>
            <a:r>
              <a:rPr lang="en-US" dirty="0" smtClean="0"/>
              <a:t>requirements</a:t>
            </a:r>
            <a:r>
              <a:rPr lang="en-US" dirty="0"/>
              <a:t>	Semantics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SER	</a:t>
            </a:r>
            <a:r>
              <a:rPr lang="en-US" dirty="0" smtClean="0"/>
              <a:t>26 </a:t>
            </a:r>
            <a:r>
              <a:rPr lang="en-US" dirty="0"/>
              <a:t>agreed </a:t>
            </a:r>
            <a:r>
              <a:rPr lang="en-US" dirty="0" smtClean="0"/>
              <a:t>requirements</a:t>
            </a:r>
            <a:r>
              <a:rPr lang="en-US" dirty="0"/>
              <a:t>	Security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/>
              <a:t>CHG	</a:t>
            </a:r>
            <a:r>
              <a:rPr lang="en-US" dirty="0" smtClean="0"/>
              <a:t>06 </a:t>
            </a:r>
            <a:r>
              <a:rPr lang="en-US" dirty="0"/>
              <a:t>agreed </a:t>
            </a:r>
            <a:r>
              <a:rPr lang="en-US" dirty="0" smtClean="0"/>
              <a:t>requirements</a:t>
            </a:r>
            <a:r>
              <a:rPr lang="en-US" dirty="0"/>
              <a:t>	Charging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 smtClean="0"/>
              <a:t>OPR	06 agreed requirements	Operational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 smtClean="0"/>
              <a:t>CRPR</a:t>
            </a:r>
            <a:r>
              <a:rPr lang="en-US" dirty="0"/>
              <a:t>	</a:t>
            </a:r>
            <a:r>
              <a:rPr lang="en-US" dirty="0" smtClean="0"/>
              <a:t>05 </a:t>
            </a:r>
            <a:r>
              <a:rPr lang="en-US" dirty="0"/>
              <a:t>agreed requirements	</a:t>
            </a:r>
            <a:r>
              <a:rPr lang="en-US" dirty="0" smtClean="0"/>
              <a:t>Comm. Request Processing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43025" algn="l"/>
                <a:tab pos="4040188" algn="l"/>
              </a:tabLst>
            </a:pPr>
            <a:r>
              <a:rPr lang="en-US" dirty="0" smtClean="0"/>
              <a:t>NFR</a:t>
            </a:r>
            <a:r>
              <a:rPr lang="en-US" dirty="0"/>
              <a:t>	</a:t>
            </a:r>
            <a:r>
              <a:rPr lang="en-US" dirty="0" smtClean="0"/>
              <a:t>02 </a:t>
            </a:r>
            <a:r>
              <a:rPr lang="en-US" dirty="0"/>
              <a:t>agreed requirements	</a:t>
            </a:r>
            <a:r>
              <a:rPr lang="en-US" dirty="0" smtClean="0"/>
              <a:t>Non Functional Requirements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19250" algn="l"/>
                <a:tab pos="3943350" algn="l"/>
              </a:tabLst>
            </a:pPr>
            <a:r>
              <a:rPr lang="en-US" b="1" dirty="0" smtClean="0">
                <a:ea typeface="ＭＳ Ｐゴシック" pitchFamily="34" charset="-128"/>
              </a:rPr>
              <a:t>Examples of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619250" algn="l"/>
                <a:tab pos="3943350" algn="l"/>
              </a:tabLst>
            </a:pPr>
            <a:r>
              <a:rPr lang="en-US" sz="1200" dirty="0" smtClean="0"/>
              <a:t>[OSR-001] </a:t>
            </a:r>
            <a:r>
              <a:rPr lang="en-GB" sz="1200" dirty="0"/>
              <a:t>The M2M System shall be able to allow communication between M2M Applications in the Network </a:t>
            </a:r>
            <a:r>
              <a:rPr lang="en-GB" sz="1200" dirty="0" smtClean="0"/>
              <a:t>Domain &amp; M2M </a:t>
            </a:r>
            <a:r>
              <a:rPr lang="en-GB" sz="1200" dirty="0"/>
              <a:t>Applications in the Device </a:t>
            </a:r>
            <a:r>
              <a:rPr lang="en-GB" sz="1200" dirty="0" smtClean="0"/>
              <a:t>Domain </a:t>
            </a:r>
            <a:r>
              <a:rPr lang="en-GB" sz="1200" dirty="0"/>
              <a:t>by using multiple communication means based on IP </a:t>
            </a:r>
            <a:r>
              <a:rPr lang="en-GB" sz="1200" dirty="0" smtClean="0"/>
              <a:t>access.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619250" algn="l"/>
                <a:tab pos="3943350" algn="l"/>
              </a:tabLst>
            </a:pPr>
            <a:r>
              <a:rPr lang="en-US" sz="1200" dirty="0" smtClean="0"/>
              <a:t>[MGR-007] </a:t>
            </a:r>
            <a:r>
              <a:rPr lang="en-US" sz="1200" dirty="0"/>
              <a:t>The M2M System shall provide the capability for monitoring and diagnostics of M2M Gateways/Devices in M2M Area </a:t>
            </a:r>
            <a:r>
              <a:rPr lang="en-US" sz="1200" dirty="0" smtClean="0"/>
              <a:t>Networks.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619250" algn="l"/>
                <a:tab pos="3943350" algn="l"/>
              </a:tabLst>
            </a:pPr>
            <a:r>
              <a:rPr lang="en-GB" sz="1200" dirty="0" smtClean="0"/>
              <a:t>[SER-008] The </a:t>
            </a:r>
            <a:r>
              <a:rPr lang="en-GB" sz="1200" dirty="0"/>
              <a:t>M2M system shall support countermeasures against unauthorized access </a:t>
            </a:r>
            <a:r>
              <a:rPr lang="en-GB" sz="1200" dirty="0" smtClean="0"/>
              <a:t>to M2M </a:t>
            </a:r>
            <a:r>
              <a:rPr lang="en-GB" sz="1200" dirty="0"/>
              <a:t>services and M2M application </a:t>
            </a:r>
            <a:r>
              <a:rPr lang="en-GB" sz="1200" dirty="0" smtClean="0"/>
              <a:t>services</a:t>
            </a:r>
            <a:r>
              <a:rPr lang="en-GB" sz="1200" dirty="0"/>
              <a:t>.</a:t>
            </a:r>
            <a:endParaRPr lang="en-US" sz="1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059666" y="1087222"/>
            <a:ext cx="191324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95346" y="1087222"/>
            <a:ext cx="235365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71379" y="2058298"/>
            <a:ext cx="1913242" cy="2056501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Nuage 116"/>
          <p:cNvSpPr/>
          <p:nvPr/>
        </p:nvSpPr>
        <p:spPr>
          <a:xfrm>
            <a:off x="4572172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6" name="Nuage 115"/>
          <p:cNvSpPr/>
          <p:nvPr/>
        </p:nvSpPr>
        <p:spPr>
          <a:xfrm>
            <a:off x="1332000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-5" y="4162424"/>
            <a:ext cx="9144005" cy="2063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hangingPunct="0">
              <a:spcAft>
                <a:spcPts val="600"/>
              </a:spcAft>
            </a:pPr>
            <a:r>
              <a:rPr lang="en-US" sz="1400" b="1" dirty="0" smtClean="0"/>
              <a:t>Node: </a:t>
            </a:r>
            <a:r>
              <a:rPr lang="en-US" sz="1400" dirty="0" smtClean="0"/>
              <a:t>Logical equivalent of a physical (or possibly virtualized, especially on the server side) device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3" name="ZoneTexte 122"/>
          <p:cNvSpPr txBox="1"/>
          <p:nvPr/>
        </p:nvSpPr>
        <p:spPr>
          <a:xfrm>
            <a:off x="1059666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 Service Node</a:t>
            </a:r>
            <a:endParaRPr lang="en-US" sz="12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395346" y="3931197"/>
            <a:ext cx="23536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Middle Node</a:t>
            </a:r>
            <a:endParaRPr lang="en-US" sz="12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171379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Infrastructure Node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928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059666" y="1087222"/>
            <a:ext cx="191324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95346" y="1087222"/>
            <a:ext cx="235365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71379" y="2058298"/>
            <a:ext cx="1913242" cy="2056501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Nuage 116"/>
          <p:cNvSpPr/>
          <p:nvPr/>
        </p:nvSpPr>
        <p:spPr>
          <a:xfrm>
            <a:off x="4572172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6" name="Nuage 115"/>
          <p:cNvSpPr/>
          <p:nvPr/>
        </p:nvSpPr>
        <p:spPr>
          <a:xfrm>
            <a:off x="1332000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-5" y="4162424"/>
            <a:ext cx="9144005" cy="2063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hangingPunct="0">
              <a:spcAft>
                <a:spcPts val="600"/>
              </a:spcAft>
            </a:pPr>
            <a:r>
              <a:rPr lang="en-US" sz="1400" b="1" dirty="0" smtClean="0"/>
              <a:t>Node: </a:t>
            </a:r>
            <a:r>
              <a:rPr lang="en-US" sz="1400" dirty="0" smtClean="0"/>
              <a:t>Logical equivalent of a physical (or possibly virtualized, especially on the server side) device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/>
              <a:t>Network Services Entity:</a:t>
            </a:r>
            <a:r>
              <a:rPr lang="en-US" sz="1400" dirty="0"/>
              <a:t> Provides services to the CSEs besides the pure data transport needed for Mcc.</a:t>
            </a:r>
            <a:br>
              <a:rPr lang="en-US" sz="1400" dirty="0"/>
            </a:br>
            <a:r>
              <a:rPr lang="en-US" sz="1400" dirty="0"/>
              <a:t>Examples: device management, location services, device triggering... 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 1/3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9" name="Rounded Rectangle 6"/>
          <p:cNvSpPr/>
          <p:nvPr/>
        </p:nvSpPr>
        <p:spPr>
          <a:xfrm>
            <a:off x="14409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8" name="Rounded Rectangle 6"/>
          <p:cNvSpPr/>
          <p:nvPr/>
        </p:nvSpPr>
        <p:spPr>
          <a:xfrm>
            <a:off x="3456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7" name="Rounded Rectangle 6"/>
          <p:cNvSpPr/>
          <p:nvPr/>
        </p:nvSpPr>
        <p:spPr>
          <a:xfrm>
            <a:off x="65520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6" name="Rounded Rectangle 6"/>
          <p:cNvSpPr/>
          <p:nvPr/>
        </p:nvSpPr>
        <p:spPr>
          <a:xfrm>
            <a:off x="4680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059666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 Service Node</a:t>
            </a:r>
            <a:endParaRPr lang="en-US" sz="12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395346" y="3931197"/>
            <a:ext cx="23536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Middle Node</a:t>
            </a:r>
            <a:endParaRPr lang="en-US" sz="12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171379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Infrastructure Node</a:t>
            </a:r>
            <a:endParaRPr lang="en-US" sz="1200" b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7650" y="3139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Network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886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059666" y="1087222"/>
            <a:ext cx="191324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95346" y="1087222"/>
            <a:ext cx="235365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71379" y="2058298"/>
            <a:ext cx="1913242" cy="2056501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Nuage 116"/>
          <p:cNvSpPr/>
          <p:nvPr/>
        </p:nvSpPr>
        <p:spPr>
          <a:xfrm>
            <a:off x="4572172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6" name="Nuage 115"/>
          <p:cNvSpPr/>
          <p:nvPr/>
        </p:nvSpPr>
        <p:spPr>
          <a:xfrm>
            <a:off x="1332000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-5" y="4162424"/>
            <a:ext cx="9144005" cy="2063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hangingPunct="0">
              <a:spcAft>
                <a:spcPts val="600"/>
              </a:spcAft>
            </a:pPr>
            <a:r>
              <a:rPr lang="en-US" sz="1400" b="1" dirty="0" smtClean="0"/>
              <a:t>Node: </a:t>
            </a:r>
            <a:r>
              <a:rPr lang="en-US" sz="1400" dirty="0" smtClean="0"/>
              <a:t>Logical equivalent of a physical (or possibly virtualized, especially on the server side) device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 smtClean="0"/>
              <a:t>Network Services Entity:</a:t>
            </a:r>
            <a:r>
              <a:rPr lang="en-US" sz="1400" dirty="0" smtClean="0"/>
              <a:t> Provides services to the CSEs besides the pure data transport needed for Mcc.</a:t>
            </a:r>
            <a:br>
              <a:rPr lang="en-US" sz="1400" dirty="0" smtClean="0"/>
            </a:br>
            <a:r>
              <a:rPr lang="en-US" sz="1400" dirty="0" smtClean="0"/>
              <a:t>Examples: device management, location services, device triggering... </a:t>
            </a:r>
          </a:p>
          <a:p>
            <a:pPr lvl="0" hangingPunct="0">
              <a:spcAft>
                <a:spcPts val="600"/>
              </a:spcAft>
            </a:pPr>
            <a:r>
              <a:rPr lang="en-US" sz="1400" b="1" dirty="0"/>
              <a:t>Application Entity:</a:t>
            </a:r>
            <a:r>
              <a:rPr lang="en-US" sz="1400" dirty="0"/>
              <a:t> Provides application logic for the end-to-end M2M solutions.</a:t>
            </a:r>
            <a:br>
              <a:rPr lang="en-US" sz="1400" dirty="0"/>
            </a:br>
            <a:r>
              <a:rPr lang="en-US" sz="1400" dirty="0"/>
              <a:t>Examples: fleet tracking application, blood sugar monitoring application, power metering application.</a:t>
            </a:r>
          </a:p>
          <a:p>
            <a:pPr hangingPunct="0">
              <a:spcAft>
                <a:spcPts val="600"/>
              </a:spcAft>
            </a:pPr>
            <a:endParaRPr lang="en-US" sz="14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 2/3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9" name="Rounded Rectangle 6"/>
          <p:cNvSpPr/>
          <p:nvPr/>
        </p:nvSpPr>
        <p:spPr>
          <a:xfrm>
            <a:off x="14409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8" name="Rounded Rectangle 6"/>
          <p:cNvSpPr/>
          <p:nvPr/>
        </p:nvSpPr>
        <p:spPr>
          <a:xfrm>
            <a:off x="3456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7" name="Rounded Rectangle 6"/>
          <p:cNvSpPr/>
          <p:nvPr/>
        </p:nvSpPr>
        <p:spPr>
          <a:xfrm>
            <a:off x="65520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6" name="Rounded Rectangle 6"/>
          <p:cNvSpPr/>
          <p:nvPr/>
        </p:nvSpPr>
        <p:spPr>
          <a:xfrm>
            <a:off x="4680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059666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 Service Node</a:t>
            </a:r>
            <a:endParaRPr lang="en-US" sz="12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395346" y="3931197"/>
            <a:ext cx="23536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Middle Node</a:t>
            </a:r>
            <a:endParaRPr lang="en-US" sz="12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171379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Infrastructure Node</a:t>
            </a:r>
            <a:endParaRPr lang="en-US" sz="1200" b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7650" y="3139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Network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20" name="Rounded Rectangle 6"/>
          <p:cNvSpPr/>
          <p:nvPr/>
        </p:nvSpPr>
        <p:spPr>
          <a:xfrm>
            <a:off x="1476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ounded Rectangle 6"/>
          <p:cNvSpPr/>
          <p:nvPr/>
        </p:nvSpPr>
        <p:spPr>
          <a:xfrm>
            <a:off x="1512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ounded Rectangle 6"/>
          <p:cNvSpPr/>
          <p:nvPr/>
        </p:nvSpPr>
        <p:spPr>
          <a:xfrm>
            <a:off x="1548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ounded Rectangle 6"/>
          <p:cNvSpPr/>
          <p:nvPr/>
        </p:nvSpPr>
        <p:spPr>
          <a:xfrm>
            <a:off x="4032114" y="1266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4" name="Rounded Rectangle 6"/>
          <p:cNvSpPr/>
          <p:nvPr/>
        </p:nvSpPr>
        <p:spPr>
          <a:xfrm>
            <a:off x="4068114" y="1302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5" name="Rounded Rectangle 6"/>
          <p:cNvSpPr/>
          <p:nvPr/>
        </p:nvSpPr>
        <p:spPr>
          <a:xfrm>
            <a:off x="4104114" y="1338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ounded Rectangle 6"/>
          <p:cNvSpPr/>
          <p:nvPr/>
        </p:nvSpPr>
        <p:spPr>
          <a:xfrm>
            <a:off x="6588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ounded Rectangle 6"/>
          <p:cNvSpPr/>
          <p:nvPr/>
        </p:nvSpPr>
        <p:spPr>
          <a:xfrm>
            <a:off x="6624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ounded Rectangle 6"/>
          <p:cNvSpPr/>
          <p:nvPr/>
        </p:nvSpPr>
        <p:spPr>
          <a:xfrm>
            <a:off x="6660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7650" y="1266299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Application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842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059666" y="1087222"/>
            <a:ext cx="191324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95346" y="1087222"/>
            <a:ext cx="235365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71379" y="2058298"/>
            <a:ext cx="1913242" cy="2056501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9" name="Connecteur droit 148"/>
          <p:cNvCxnSpPr/>
          <p:nvPr/>
        </p:nvCxnSpPr>
        <p:spPr>
          <a:xfrm>
            <a:off x="67650" y="2981908"/>
            <a:ext cx="823284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67650" y="2058299"/>
            <a:ext cx="823284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Nuage 116"/>
          <p:cNvSpPr/>
          <p:nvPr/>
        </p:nvSpPr>
        <p:spPr>
          <a:xfrm>
            <a:off x="4572172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6" name="Nuage 115"/>
          <p:cNvSpPr/>
          <p:nvPr/>
        </p:nvSpPr>
        <p:spPr>
          <a:xfrm>
            <a:off x="1332000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Rounded Rectangle 6"/>
          <p:cNvSpPr/>
          <p:nvPr/>
        </p:nvSpPr>
        <p:spPr>
          <a:xfrm>
            <a:off x="1476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6" name="Rounded Rectangle 6"/>
          <p:cNvSpPr/>
          <p:nvPr/>
        </p:nvSpPr>
        <p:spPr>
          <a:xfrm>
            <a:off x="1512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-5" y="4162424"/>
            <a:ext cx="9144005" cy="2063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hangingPunct="0">
              <a:spcAft>
                <a:spcPts val="600"/>
              </a:spcAft>
            </a:pPr>
            <a:r>
              <a:rPr lang="en-US" sz="1400" b="1" dirty="0" smtClean="0"/>
              <a:t>Node: </a:t>
            </a:r>
            <a:r>
              <a:rPr lang="en-US" sz="1400" dirty="0" smtClean="0"/>
              <a:t>Logical equivalent of a physical (or possibly virtualized, especially on the server side) device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/>
              <a:t>Network Services Entity:</a:t>
            </a:r>
            <a:r>
              <a:rPr lang="en-US" sz="1400" dirty="0"/>
              <a:t> Provides services to the CSEs besides the pure data transport needed for Mcc.</a:t>
            </a:r>
            <a:br>
              <a:rPr lang="en-US" sz="1400" dirty="0"/>
            </a:br>
            <a:r>
              <a:rPr lang="en-US" sz="1400" dirty="0"/>
              <a:t>Examples: device management, location services, device triggering... </a:t>
            </a:r>
          </a:p>
          <a:p>
            <a:pPr lvl="0" hangingPunct="0">
              <a:spcAft>
                <a:spcPts val="600"/>
              </a:spcAft>
            </a:pPr>
            <a:r>
              <a:rPr lang="en-US" sz="1400" b="1" dirty="0" smtClean="0"/>
              <a:t>Application </a:t>
            </a:r>
            <a:r>
              <a:rPr lang="en-US" sz="1400" b="1" dirty="0"/>
              <a:t>Entity:</a:t>
            </a:r>
            <a:r>
              <a:rPr lang="en-US" sz="1400" dirty="0"/>
              <a:t> Provides application logic for the end-to-end M2M solutions.</a:t>
            </a:r>
            <a:br>
              <a:rPr lang="en-US" sz="1400" dirty="0"/>
            </a:br>
            <a:r>
              <a:rPr lang="en-US" sz="1400" dirty="0"/>
              <a:t>Examples: fleet tracking application, blood sugar monitoring application, power metering application.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 smtClean="0"/>
              <a:t>Common Services Entity:</a:t>
            </a:r>
            <a:r>
              <a:rPr lang="en-US" sz="1400" dirty="0" smtClean="0"/>
              <a:t> Provides the set of "service functions" that are common to the M2M environments.</a:t>
            </a:r>
          </a:p>
          <a:p>
            <a:pPr lvl="0" hangingPunct="0">
              <a:spcAft>
                <a:spcPts val="600"/>
              </a:spcAft>
            </a:pPr>
            <a:r>
              <a:rPr lang="en-US" sz="1400" b="1" dirty="0" smtClean="0"/>
              <a:t>Reference Points:</a:t>
            </a:r>
            <a:r>
              <a:rPr lang="en-US" sz="1400" dirty="0" smtClean="0"/>
              <a:t> Mcc (CSE-CSE), Mca (CSE-AE), </a:t>
            </a:r>
            <a:r>
              <a:rPr lang="en-US" sz="1400" dirty="0" err="1" smtClean="0"/>
              <a:t>Mcn</a:t>
            </a:r>
            <a:r>
              <a:rPr lang="en-US" sz="1400" dirty="0" smtClean="0"/>
              <a:t> (CSE-NSE) and Mcc’ (between 2 service providers).</a:t>
            </a:r>
            <a:br>
              <a:rPr lang="en-US" sz="1400" dirty="0" smtClean="0"/>
            </a:br>
            <a:r>
              <a:rPr lang="en-US" sz="1400" dirty="0" err="1" smtClean="0"/>
              <a:t>Mch</a:t>
            </a:r>
            <a:r>
              <a:rPr lang="en-US" sz="1400" dirty="0" smtClean="0"/>
              <a:t>, for charging, is also defined (but not shown here) between the IN-CSE and a charging server.</a:t>
            </a:r>
            <a:endParaRPr lang="en-US" sz="14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 3/3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ounded Rectangle 6"/>
          <p:cNvSpPr/>
          <p:nvPr/>
        </p:nvSpPr>
        <p:spPr>
          <a:xfrm>
            <a:off x="1440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43" name="Rounded Rectangle 6"/>
          <p:cNvSpPr/>
          <p:nvPr/>
        </p:nvSpPr>
        <p:spPr>
          <a:xfrm>
            <a:off x="1548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10" name="Connecteur droit avec flèche 9"/>
          <p:cNvCxnSpPr>
            <a:stCxn id="16" idx="0"/>
            <a:endCxn id="43" idx="2"/>
          </p:cNvCxnSpPr>
          <p:nvPr/>
        </p:nvCxnSpPr>
        <p:spPr>
          <a:xfrm flipV="1">
            <a:off x="2016000" y="1842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Rounded Rectangle 6"/>
          <p:cNvSpPr/>
          <p:nvPr/>
        </p:nvSpPr>
        <p:spPr>
          <a:xfrm>
            <a:off x="14409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50" name="Connecteur droit avec flèche 49"/>
          <p:cNvCxnSpPr>
            <a:stCxn id="49" idx="0"/>
            <a:endCxn id="16" idx="2"/>
          </p:cNvCxnSpPr>
          <p:nvPr/>
        </p:nvCxnSpPr>
        <p:spPr>
          <a:xfrm flipH="1" flipV="1">
            <a:off x="2016000" y="2778299"/>
            <a:ext cx="90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0" name="Rounded Rectangle 6"/>
          <p:cNvSpPr/>
          <p:nvPr/>
        </p:nvSpPr>
        <p:spPr>
          <a:xfrm>
            <a:off x="3996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71" name="Rounded Rectangle 6"/>
          <p:cNvSpPr/>
          <p:nvPr/>
        </p:nvSpPr>
        <p:spPr>
          <a:xfrm>
            <a:off x="4032114" y="1266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2" name="Rounded Rectangle 6"/>
          <p:cNvSpPr/>
          <p:nvPr/>
        </p:nvSpPr>
        <p:spPr>
          <a:xfrm>
            <a:off x="4068114" y="1302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3" name="Rounded Rectangle 6"/>
          <p:cNvSpPr/>
          <p:nvPr/>
        </p:nvSpPr>
        <p:spPr>
          <a:xfrm>
            <a:off x="4104114" y="1338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74" name="Connecteur droit avec flèche 73"/>
          <p:cNvCxnSpPr>
            <a:stCxn id="70" idx="0"/>
            <a:endCxn id="73" idx="2"/>
          </p:cNvCxnSpPr>
          <p:nvPr/>
        </p:nvCxnSpPr>
        <p:spPr>
          <a:xfrm flipV="1">
            <a:off x="4572000" y="1842299"/>
            <a:ext cx="114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8" name="Rounded Rectangle 6"/>
          <p:cNvSpPr/>
          <p:nvPr/>
        </p:nvSpPr>
        <p:spPr>
          <a:xfrm>
            <a:off x="3456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1" name="Rounded Rectangle 6"/>
          <p:cNvSpPr/>
          <p:nvPr/>
        </p:nvSpPr>
        <p:spPr>
          <a:xfrm>
            <a:off x="6552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82" name="Rounded Rectangle 6"/>
          <p:cNvSpPr/>
          <p:nvPr/>
        </p:nvSpPr>
        <p:spPr>
          <a:xfrm>
            <a:off x="6588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3" name="Rounded Rectangle 6"/>
          <p:cNvSpPr/>
          <p:nvPr/>
        </p:nvSpPr>
        <p:spPr>
          <a:xfrm>
            <a:off x="6624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4" name="Rounded Rectangle 6"/>
          <p:cNvSpPr/>
          <p:nvPr/>
        </p:nvSpPr>
        <p:spPr>
          <a:xfrm>
            <a:off x="6660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5" name="Connecteur droit avec flèche 84"/>
          <p:cNvCxnSpPr>
            <a:stCxn id="81" idx="0"/>
            <a:endCxn id="84" idx="2"/>
          </p:cNvCxnSpPr>
          <p:nvPr/>
        </p:nvCxnSpPr>
        <p:spPr>
          <a:xfrm flipV="1">
            <a:off x="7128000" y="1842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7" name="Rounded Rectangle 6"/>
          <p:cNvSpPr/>
          <p:nvPr/>
        </p:nvSpPr>
        <p:spPr>
          <a:xfrm>
            <a:off x="65520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8" name="Connecteur droit avec flèche 87"/>
          <p:cNvCxnSpPr>
            <a:stCxn id="87" idx="0"/>
            <a:endCxn id="81" idx="2"/>
          </p:cNvCxnSpPr>
          <p:nvPr/>
        </p:nvCxnSpPr>
        <p:spPr>
          <a:xfrm flipV="1">
            <a:off x="7128000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4912860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V="1">
            <a:off x="4226966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6" name="Rounded Rectangle 6"/>
          <p:cNvSpPr/>
          <p:nvPr/>
        </p:nvSpPr>
        <p:spPr>
          <a:xfrm>
            <a:off x="4680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059666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 Service Node</a:t>
            </a:r>
            <a:endParaRPr lang="en-US" sz="12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395346" y="3931197"/>
            <a:ext cx="23536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Middle Node</a:t>
            </a:r>
            <a:endParaRPr lang="en-US" sz="12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171379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Infrastructure Node</a:t>
            </a:r>
            <a:endParaRPr lang="en-US" sz="1200" b="1" dirty="0"/>
          </a:p>
        </p:txBody>
      </p:sp>
      <p:sp>
        <p:nvSpPr>
          <p:cNvPr id="129" name="ZoneTexte 128"/>
          <p:cNvSpPr txBox="1"/>
          <p:nvPr/>
        </p:nvSpPr>
        <p:spPr>
          <a:xfrm>
            <a:off x="67650" y="1266299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Application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650" y="2203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Service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Layer</a:t>
            </a:r>
            <a:endParaRPr lang="en-US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7650" y="3139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Network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6" name="Arc 5"/>
          <p:cNvSpPr/>
          <p:nvPr/>
        </p:nvSpPr>
        <p:spPr>
          <a:xfrm>
            <a:off x="2448000" y="2427689"/>
            <a:ext cx="1692000" cy="720000"/>
          </a:xfrm>
          <a:prstGeom prst="arc">
            <a:avLst>
              <a:gd name="adj1" fmla="val 21550740"/>
              <a:gd name="adj2" fmla="val 10893906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c 59"/>
          <p:cNvSpPr/>
          <p:nvPr/>
        </p:nvSpPr>
        <p:spPr>
          <a:xfrm>
            <a:off x="5004114" y="2427689"/>
            <a:ext cx="1692000" cy="720000"/>
          </a:xfrm>
          <a:prstGeom prst="arc">
            <a:avLst>
              <a:gd name="adj1" fmla="val 21550740"/>
              <a:gd name="adj2" fmla="val 10893906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16287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16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574304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111140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11114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55286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4226966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3006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Mcc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5760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Mcc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1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059666" y="1087222"/>
            <a:ext cx="191324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95346" y="1087222"/>
            <a:ext cx="2353652" cy="302757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171379" y="2058298"/>
            <a:ext cx="1913242" cy="2056501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9" name="Connecteur droit 148"/>
          <p:cNvCxnSpPr/>
          <p:nvPr/>
        </p:nvCxnSpPr>
        <p:spPr>
          <a:xfrm>
            <a:off x="67650" y="2981908"/>
            <a:ext cx="823284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67650" y="2058299"/>
            <a:ext cx="823284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rganigramme : Délai 137"/>
          <p:cNvSpPr/>
          <p:nvPr/>
        </p:nvSpPr>
        <p:spPr>
          <a:xfrm>
            <a:off x="8561848" y="2058299"/>
            <a:ext cx="518026" cy="2056502"/>
          </a:xfrm>
          <a:prstGeom prst="flowChartDelay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Nuage 116"/>
          <p:cNvSpPr/>
          <p:nvPr/>
        </p:nvSpPr>
        <p:spPr>
          <a:xfrm>
            <a:off x="4572172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6" name="Nuage 115"/>
          <p:cNvSpPr/>
          <p:nvPr/>
        </p:nvSpPr>
        <p:spPr>
          <a:xfrm>
            <a:off x="1332000" y="2994298"/>
            <a:ext cx="3240000" cy="936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Underlying</a:t>
            </a:r>
            <a:b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         Network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Rounded Rectangle 6"/>
          <p:cNvSpPr/>
          <p:nvPr/>
        </p:nvSpPr>
        <p:spPr>
          <a:xfrm>
            <a:off x="1476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6" name="Rounded Rectangle 6"/>
          <p:cNvSpPr/>
          <p:nvPr/>
        </p:nvSpPr>
        <p:spPr>
          <a:xfrm>
            <a:off x="1512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-5" y="4162424"/>
            <a:ext cx="9144005" cy="2063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hangingPunct="0">
              <a:spcAft>
                <a:spcPts val="600"/>
              </a:spcAft>
            </a:pPr>
            <a:r>
              <a:rPr lang="en-US" sz="1400" b="1" dirty="0" smtClean="0"/>
              <a:t>Node: </a:t>
            </a:r>
            <a:r>
              <a:rPr lang="en-US" sz="1400" dirty="0" smtClean="0"/>
              <a:t>Logical equivalent of a physical (or possibly virtualized, especially on the server side) device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/>
              <a:t>Network Services Entity:</a:t>
            </a:r>
            <a:r>
              <a:rPr lang="en-US" sz="1400" dirty="0"/>
              <a:t> Provides services to the CSEs besides the pure data transport needed for Mcc.</a:t>
            </a:r>
            <a:br>
              <a:rPr lang="en-US" sz="1400" dirty="0"/>
            </a:br>
            <a:r>
              <a:rPr lang="en-US" sz="1400" dirty="0"/>
              <a:t>Examples: device management, location services, device triggering... </a:t>
            </a:r>
          </a:p>
          <a:p>
            <a:pPr lvl="0" hangingPunct="0">
              <a:spcAft>
                <a:spcPts val="600"/>
              </a:spcAft>
            </a:pPr>
            <a:r>
              <a:rPr lang="en-US" sz="1400" b="1" dirty="0"/>
              <a:t>Application Entity:</a:t>
            </a:r>
            <a:r>
              <a:rPr lang="en-US" sz="1400" dirty="0"/>
              <a:t> Provides application logic for the end-to-end M2M solutions.</a:t>
            </a:r>
            <a:br>
              <a:rPr lang="en-US" sz="1400" dirty="0"/>
            </a:br>
            <a:r>
              <a:rPr lang="en-US" sz="1400" dirty="0"/>
              <a:t>Examples: fleet tracking application, blood sugar monitoring application, power metering application.</a:t>
            </a:r>
          </a:p>
          <a:p>
            <a:pPr hangingPunct="0">
              <a:spcAft>
                <a:spcPts val="600"/>
              </a:spcAft>
            </a:pPr>
            <a:r>
              <a:rPr lang="en-US" sz="1400" b="1" dirty="0" smtClean="0"/>
              <a:t>Common Services Entity:</a:t>
            </a:r>
            <a:r>
              <a:rPr lang="en-US" sz="1400" dirty="0" smtClean="0"/>
              <a:t> Provides the set of "service functions" that are common to the M2M environments.</a:t>
            </a:r>
          </a:p>
          <a:p>
            <a:pPr lvl="0" hangingPunct="0">
              <a:spcAft>
                <a:spcPts val="600"/>
              </a:spcAft>
            </a:pPr>
            <a:r>
              <a:rPr lang="en-US" sz="1400" b="1" dirty="0" smtClean="0"/>
              <a:t>Reference Points:</a:t>
            </a:r>
            <a:r>
              <a:rPr lang="en-US" sz="1400" dirty="0" smtClean="0"/>
              <a:t> Mcc (CSE-CSE), Mca (CSE-AE), </a:t>
            </a:r>
            <a:r>
              <a:rPr lang="en-US" sz="1400" dirty="0" err="1" smtClean="0"/>
              <a:t>Mcn</a:t>
            </a:r>
            <a:r>
              <a:rPr lang="en-US" sz="1400" dirty="0" smtClean="0"/>
              <a:t> (CSE-NSE) and Mcc’ (between 2 service providers).</a:t>
            </a:r>
            <a:br>
              <a:rPr lang="en-US" sz="1400" dirty="0" smtClean="0"/>
            </a:br>
            <a:r>
              <a:rPr lang="en-US" sz="1400" dirty="0" err="1" smtClean="0"/>
              <a:t>Mch</a:t>
            </a:r>
            <a:r>
              <a:rPr lang="en-US" sz="1400" dirty="0" smtClean="0"/>
              <a:t>, for charging, is also defined (but not shown here) between the IN-CSE and a charging server.</a:t>
            </a:r>
            <a:endParaRPr lang="en-US" sz="14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Complete Architecture Overview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ounded Rectangle 6"/>
          <p:cNvSpPr/>
          <p:nvPr/>
        </p:nvSpPr>
        <p:spPr>
          <a:xfrm>
            <a:off x="1440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43" name="Rounded Rectangle 6"/>
          <p:cNvSpPr/>
          <p:nvPr/>
        </p:nvSpPr>
        <p:spPr>
          <a:xfrm>
            <a:off x="1548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10" name="Connecteur droit avec flèche 9"/>
          <p:cNvCxnSpPr>
            <a:stCxn id="16" idx="0"/>
            <a:endCxn id="43" idx="2"/>
          </p:cNvCxnSpPr>
          <p:nvPr/>
        </p:nvCxnSpPr>
        <p:spPr>
          <a:xfrm flipV="1">
            <a:off x="2016000" y="1842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Rounded Rectangle 6"/>
          <p:cNvSpPr/>
          <p:nvPr/>
        </p:nvSpPr>
        <p:spPr>
          <a:xfrm>
            <a:off x="14409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50" name="Connecteur droit avec flèche 49"/>
          <p:cNvCxnSpPr>
            <a:stCxn id="49" idx="0"/>
            <a:endCxn id="16" idx="2"/>
          </p:cNvCxnSpPr>
          <p:nvPr/>
        </p:nvCxnSpPr>
        <p:spPr>
          <a:xfrm flipH="1" flipV="1">
            <a:off x="2016000" y="2778299"/>
            <a:ext cx="90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0" name="Rounded Rectangle 6"/>
          <p:cNvSpPr/>
          <p:nvPr/>
        </p:nvSpPr>
        <p:spPr>
          <a:xfrm>
            <a:off x="3996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71" name="Rounded Rectangle 6"/>
          <p:cNvSpPr/>
          <p:nvPr/>
        </p:nvSpPr>
        <p:spPr>
          <a:xfrm>
            <a:off x="4032114" y="1266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2" name="Rounded Rectangle 6"/>
          <p:cNvSpPr/>
          <p:nvPr/>
        </p:nvSpPr>
        <p:spPr>
          <a:xfrm>
            <a:off x="4068114" y="1302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3" name="Rounded Rectangle 6"/>
          <p:cNvSpPr/>
          <p:nvPr/>
        </p:nvSpPr>
        <p:spPr>
          <a:xfrm>
            <a:off x="4104114" y="1338299"/>
            <a:ext cx="936000" cy="5040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74" name="Connecteur droit avec flèche 73"/>
          <p:cNvCxnSpPr>
            <a:stCxn id="70" idx="0"/>
            <a:endCxn id="73" idx="2"/>
          </p:cNvCxnSpPr>
          <p:nvPr/>
        </p:nvCxnSpPr>
        <p:spPr>
          <a:xfrm flipV="1">
            <a:off x="4572000" y="1842299"/>
            <a:ext cx="114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8" name="Rounded Rectangle 6"/>
          <p:cNvSpPr/>
          <p:nvPr/>
        </p:nvSpPr>
        <p:spPr>
          <a:xfrm>
            <a:off x="3456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1" name="Rounded Rectangle 6"/>
          <p:cNvSpPr/>
          <p:nvPr/>
        </p:nvSpPr>
        <p:spPr>
          <a:xfrm>
            <a:off x="6552000" y="2274299"/>
            <a:ext cx="1152000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82" name="Rounded Rectangle 6"/>
          <p:cNvSpPr/>
          <p:nvPr/>
        </p:nvSpPr>
        <p:spPr>
          <a:xfrm>
            <a:off x="6588000" y="1266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3" name="Rounded Rectangle 6"/>
          <p:cNvSpPr/>
          <p:nvPr/>
        </p:nvSpPr>
        <p:spPr>
          <a:xfrm>
            <a:off x="6624000" y="1302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4" name="Rounded Rectangle 6"/>
          <p:cNvSpPr/>
          <p:nvPr/>
        </p:nvSpPr>
        <p:spPr>
          <a:xfrm>
            <a:off x="6660000" y="1338299"/>
            <a:ext cx="936000" cy="504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5" name="Connecteur droit avec flèche 84"/>
          <p:cNvCxnSpPr>
            <a:stCxn id="81" idx="0"/>
            <a:endCxn id="84" idx="2"/>
          </p:cNvCxnSpPr>
          <p:nvPr/>
        </p:nvCxnSpPr>
        <p:spPr>
          <a:xfrm flipV="1">
            <a:off x="7128000" y="1842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7" name="Rounded Rectangle 6"/>
          <p:cNvSpPr/>
          <p:nvPr/>
        </p:nvSpPr>
        <p:spPr>
          <a:xfrm>
            <a:off x="6552000" y="3210299"/>
            <a:ext cx="1152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8" name="Connecteur droit avec flèche 87"/>
          <p:cNvCxnSpPr>
            <a:stCxn id="87" idx="0"/>
            <a:endCxn id="81" idx="2"/>
          </p:cNvCxnSpPr>
          <p:nvPr/>
        </p:nvCxnSpPr>
        <p:spPr>
          <a:xfrm flipV="1">
            <a:off x="7128000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4912860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V="1">
            <a:off x="4226966" y="2778299"/>
            <a:ext cx="0" cy="432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6" name="Rounded Rectangle 6"/>
          <p:cNvSpPr/>
          <p:nvPr/>
        </p:nvSpPr>
        <p:spPr>
          <a:xfrm>
            <a:off x="4680000" y="3210299"/>
            <a:ext cx="1008000" cy="504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cs typeface="Arial" pitchFamily="34" charset="0"/>
              </a:rPr>
              <a:t>NSE</a:t>
            </a:r>
            <a:endParaRPr lang="en-US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059666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Application Service Node</a:t>
            </a:r>
            <a:endParaRPr lang="en-US" sz="12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395346" y="3931197"/>
            <a:ext cx="23536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Middle Node</a:t>
            </a:r>
            <a:endParaRPr lang="en-US" sz="1200" b="1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171379" y="3931197"/>
            <a:ext cx="19132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Infrastructure Node</a:t>
            </a:r>
            <a:endParaRPr lang="en-US" sz="1200" b="1" dirty="0"/>
          </a:p>
        </p:txBody>
      </p:sp>
      <p:sp>
        <p:nvSpPr>
          <p:cNvPr id="129" name="ZoneTexte 128"/>
          <p:cNvSpPr txBox="1"/>
          <p:nvPr/>
        </p:nvSpPr>
        <p:spPr>
          <a:xfrm>
            <a:off x="67650" y="1266299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Application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7650" y="2203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Service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Layer</a:t>
            </a:r>
            <a:endParaRPr lang="en-US" dirty="0"/>
          </a:p>
        </p:txBody>
      </p:sp>
      <p:sp>
        <p:nvSpPr>
          <p:cNvPr id="131" name="ZoneTexte 130"/>
          <p:cNvSpPr txBox="1"/>
          <p:nvPr/>
        </p:nvSpPr>
        <p:spPr>
          <a:xfrm>
            <a:off x="67650" y="3139133"/>
            <a:ext cx="12643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sz="1400" dirty="0" smtClean="0"/>
              <a:t>Network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cxnSp>
        <p:nvCxnSpPr>
          <p:cNvPr id="132" name="Connecteur droit 131"/>
          <p:cNvCxnSpPr>
            <a:stCxn id="81" idx="3"/>
            <a:endCxn id="143" idx="1"/>
          </p:cNvCxnSpPr>
          <p:nvPr/>
        </p:nvCxnSpPr>
        <p:spPr>
          <a:xfrm>
            <a:off x="7704000" y="2526299"/>
            <a:ext cx="902169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9" name="ZoneTexte 138"/>
          <p:cNvSpPr txBox="1"/>
          <p:nvPr/>
        </p:nvSpPr>
        <p:spPr>
          <a:xfrm>
            <a:off x="8300495" y="3745468"/>
            <a:ext cx="84350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/>
              <a:t>IN</a:t>
            </a:r>
            <a:br>
              <a:rPr lang="en-US" sz="1200" b="1" dirty="0" smtClean="0"/>
            </a:br>
            <a:r>
              <a:rPr lang="en-US" sz="1200" b="1" dirty="0" smtClean="0"/>
              <a:t>(other SP)</a:t>
            </a:r>
            <a:endParaRPr lang="en-US" sz="1200" b="1" dirty="0"/>
          </a:p>
        </p:txBody>
      </p:sp>
      <p:sp>
        <p:nvSpPr>
          <p:cNvPr id="143" name="Rounded Rectangle 6"/>
          <p:cNvSpPr/>
          <p:nvPr/>
        </p:nvSpPr>
        <p:spPr>
          <a:xfrm>
            <a:off x="8606169" y="2274299"/>
            <a:ext cx="361949" cy="50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FFFFFF"/>
                </a:solidFill>
                <a:cs typeface="Arial" pitchFamily="34" charset="0"/>
              </a:rPr>
              <a:t>CSE</a:t>
            </a:r>
          </a:p>
        </p:txBody>
      </p:sp>
      <p:sp>
        <p:nvSpPr>
          <p:cNvPr id="6" name="Arc 5"/>
          <p:cNvSpPr/>
          <p:nvPr/>
        </p:nvSpPr>
        <p:spPr>
          <a:xfrm>
            <a:off x="2448000" y="2427689"/>
            <a:ext cx="1692000" cy="720000"/>
          </a:xfrm>
          <a:prstGeom prst="arc">
            <a:avLst>
              <a:gd name="adj1" fmla="val 21550740"/>
              <a:gd name="adj2" fmla="val 10893906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Arc 59"/>
          <p:cNvSpPr/>
          <p:nvPr/>
        </p:nvSpPr>
        <p:spPr>
          <a:xfrm>
            <a:off x="5004114" y="2427689"/>
            <a:ext cx="1692000" cy="720000"/>
          </a:xfrm>
          <a:prstGeom prst="arc">
            <a:avLst>
              <a:gd name="adj1" fmla="val 21550740"/>
              <a:gd name="adj2" fmla="val 10893906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16287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16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4574304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111140" y="1937908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Mca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11114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55286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4226966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err="1" smtClean="0">
                <a:solidFill>
                  <a:schemeClr val="accent4">
                    <a:lumMod val="50000"/>
                  </a:schemeClr>
                </a:solidFill>
              </a:rPr>
              <a:t>Mcn</a:t>
            </a:r>
            <a:endParaRPr lang="en-US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3006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Mcc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5760000" y="2880000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Mcc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8084621" y="2310299"/>
            <a:ext cx="360000" cy="216000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bg1">
                <a:alpha val="60000"/>
              </a:scheme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Mcc’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4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Services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40" cy="5161084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endParaRPr lang="en-US" sz="1600" b="1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Identification</a:t>
            </a:r>
            <a:r>
              <a:rPr lang="en-US" sz="1600" dirty="0"/>
              <a:t>	</a:t>
            </a:r>
            <a:r>
              <a:rPr lang="en-US" sz="1600" dirty="0" smtClean="0"/>
              <a:t>Identity management of the entities (AEs, CSEs, NSEs, …)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Registration	</a:t>
            </a:r>
            <a:r>
              <a:rPr lang="en-US" sz="1600" dirty="0" smtClean="0"/>
              <a:t>CSE-CSE Registration, AE-CSE Registration, …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Discovery	</a:t>
            </a:r>
            <a:r>
              <a:rPr lang="en-US" sz="1600" dirty="0" smtClean="0"/>
              <a:t>Discovery of entities and information/resources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Security</a:t>
            </a:r>
            <a:r>
              <a:rPr lang="en-US" sz="1600" dirty="0"/>
              <a:t>	</a:t>
            </a:r>
            <a:r>
              <a:rPr lang="en-US" sz="1600" dirty="0" smtClean="0"/>
              <a:t>confidentiality, integrity, availability, credential/key management,</a:t>
            </a:r>
            <a:br>
              <a:rPr lang="en-US" sz="1600" dirty="0" smtClean="0"/>
            </a:br>
            <a:r>
              <a:rPr lang="en-US" sz="1600" dirty="0" smtClean="0"/>
              <a:t> 	encryption, privacy, authentication, authorization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Group Management	</a:t>
            </a:r>
            <a:r>
              <a:rPr lang="en-US" sz="1600" dirty="0" smtClean="0"/>
              <a:t>Management of groups, support of bulk operations and access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Device Management	</a:t>
            </a:r>
            <a:r>
              <a:rPr lang="en-US" sz="1600" dirty="0" smtClean="0"/>
              <a:t>Firmware updates, configuration settings, topology management,</a:t>
            </a:r>
            <a:br>
              <a:rPr lang="en-US" sz="1600" dirty="0" smtClean="0"/>
            </a:br>
            <a:r>
              <a:rPr lang="en-US" sz="1600" dirty="0" smtClean="0"/>
              <a:t> 	Software installation, logging, monitoring, diagnostics,</a:t>
            </a:r>
            <a:br>
              <a:rPr lang="en-US" sz="1600" dirty="0" smtClean="0"/>
            </a:br>
            <a:r>
              <a:rPr lang="en-US" sz="1600" dirty="0" smtClean="0"/>
              <a:t> 	Reuse of existing DM technologies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Subscribe </a:t>
            </a:r>
            <a:r>
              <a:rPr lang="en-US" sz="1600" b="1" dirty="0"/>
              <a:t>/ </a:t>
            </a:r>
            <a:r>
              <a:rPr lang="en-US" sz="1600" b="1" dirty="0" smtClean="0"/>
              <a:t>Notify 	</a:t>
            </a:r>
            <a:r>
              <a:rPr lang="en-US" sz="1600" dirty="0" smtClean="0"/>
              <a:t>Support of event-related </a:t>
            </a:r>
            <a:r>
              <a:rPr lang="en-US" sz="1600" dirty="0"/>
              <a:t>notifications </a:t>
            </a:r>
            <a:r>
              <a:rPr lang="en-US" sz="1600" dirty="0" smtClean="0"/>
              <a:t>(change of values)</a:t>
            </a:r>
            <a:endParaRPr lang="en-US" sz="1600" dirty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/>
              <a:t>Network </a:t>
            </a:r>
            <a:r>
              <a:rPr lang="en-US" sz="1600" b="1" dirty="0" smtClean="0"/>
              <a:t>Exposure 	</a:t>
            </a:r>
            <a:r>
              <a:rPr lang="en-US" sz="1600" dirty="0" smtClean="0"/>
              <a:t>Abstraction </a:t>
            </a:r>
            <a:r>
              <a:rPr lang="en-US" sz="1600" dirty="0"/>
              <a:t>of the underlying network </a:t>
            </a:r>
            <a:r>
              <a:rPr lang="en-US" sz="1600" dirty="0" smtClean="0"/>
              <a:t>interface,</a:t>
            </a:r>
            <a:br>
              <a:rPr lang="en-US" sz="1600" dirty="0" smtClean="0"/>
            </a:br>
            <a:r>
              <a:rPr lang="en-US" sz="1600" dirty="0" smtClean="0"/>
              <a:t> 	(</a:t>
            </a:r>
            <a:r>
              <a:rPr lang="en-US" sz="1600" dirty="0" err="1" smtClean="0"/>
              <a:t>eg</a:t>
            </a:r>
            <a:r>
              <a:rPr lang="en-US" sz="1600" dirty="0" smtClean="0"/>
              <a:t>. usage of remote device triggering, location services, …)</a:t>
            </a:r>
            <a:endParaRPr lang="en-US" sz="1600" dirty="0"/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Comm. Management </a:t>
            </a:r>
            <a:r>
              <a:rPr lang="en-US" sz="1600" dirty="0" smtClean="0"/>
              <a:t>Selection of </a:t>
            </a:r>
            <a:r>
              <a:rPr lang="en-US" sz="1600" dirty="0"/>
              <a:t>communications channels, </a:t>
            </a:r>
            <a:r>
              <a:rPr lang="en-US" sz="1600" dirty="0" smtClean="0"/>
              <a:t>scheduling,</a:t>
            </a:r>
            <a:br>
              <a:rPr lang="en-US" sz="1600" dirty="0" smtClean="0"/>
            </a:br>
            <a:r>
              <a:rPr lang="en-US" sz="1600" dirty="0" smtClean="0"/>
              <a:t> 	Store-and-forward</a:t>
            </a:r>
            <a:r>
              <a:rPr lang="en-US" sz="1600" dirty="0"/>
              <a:t>, reachability status awareness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14600" algn="l"/>
              </a:tabLst>
            </a:pPr>
            <a:r>
              <a:rPr lang="en-US" sz="1600" b="1" dirty="0" smtClean="0"/>
              <a:t>Location 	</a:t>
            </a:r>
            <a:r>
              <a:rPr lang="en-US" sz="1600" dirty="0" smtClean="0"/>
              <a:t>Manages and provides location information services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28600" y="6166167"/>
            <a:ext cx="6381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Note: this is a non-exhaustive list and provides only the most important defined common services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Modeling: Resources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40" cy="516108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Information is stored in the system as “Resources” addressable via a URI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A given Resource has a one of the defined Resource Types, defining the semantics of the information contained in the resource, including the attributes of the resource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Resources can be Created, Read, Updated or Deleted to manipulate the information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Resources are addressable through a tree-like structure, with links that can be either “hard-coded” in the tree hierarchy (plain lines below) or freely reference another part or the tree (dotted lines below)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091085"/>
            <a:ext cx="47148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05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Types &amp; Flows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40" cy="516108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The following resource types are defined: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CSEBase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remoteCSE</a:t>
            </a:r>
            <a:r>
              <a:rPr lang="en-GB" sz="1400" dirty="0" smtClean="0"/>
              <a:t>: information about the Common Services Entity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node</a:t>
            </a:r>
            <a:r>
              <a:rPr lang="en-GB" sz="1400" dirty="0" smtClean="0"/>
              <a:t>: information about the node containing the entities</a:t>
            </a:r>
            <a:endParaRPr lang="en-GB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/>
              <a:t>a</a:t>
            </a:r>
            <a:r>
              <a:rPr lang="en-GB" sz="1400" b="1" dirty="0" smtClean="0"/>
              <a:t>pplication</a:t>
            </a:r>
            <a:r>
              <a:rPr lang="en-GB" sz="1400" dirty="0" smtClean="0"/>
              <a:t>: information about the Application Entities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container</a:t>
            </a:r>
            <a:r>
              <a:rPr lang="en-GB" sz="1400" dirty="0" smtClean="0"/>
              <a:t>, </a:t>
            </a:r>
            <a:r>
              <a:rPr lang="en-GB" sz="1400" b="1" dirty="0" smtClean="0"/>
              <a:t>instance</a:t>
            </a:r>
            <a:r>
              <a:rPr lang="en-GB" sz="1400" dirty="0" smtClean="0"/>
              <a:t>: applicative data created and used by the Application Entities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accessControlPolicy</a:t>
            </a:r>
            <a:r>
              <a:rPr lang="en-GB" sz="1400" dirty="0" smtClean="0"/>
              <a:t>: information about access control policies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subscription</a:t>
            </a:r>
            <a:r>
              <a:rPr lang="en-GB" sz="1400" dirty="0" smtClean="0"/>
              <a:t>: information about subscription/notification mechanisms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/>
              <a:t>delivery</a:t>
            </a:r>
            <a:r>
              <a:rPr lang="en-GB" sz="1400" dirty="0"/>
              <a:t>, </a:t>
            </a:r>
            <a:r>
              <a:rPr lang="en-GB" sz="1400" b="1" dirty="0" smtClean="0"/>
              <a:t>request</a:t>
            </a:r>
            <a:r>
              <a:rPr lang="en-GB" sz="1400" dirty="0" smtClean="0"/>
              <a:t>, </a:t>
            </a:r>
            <a:r>
              <a:rPr lang="en-GB" sz="1400" b="1" dirty="0" smtClean="0"/>
              <a:t>schedule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pollingChannel</a:t>
            </a:r>
            <a:r>
              <a:rPr lang="en-GB" sz="1400" dirty="0" smtClean="0"/>
              <a:t>: information about synch/</a:t>
            </a:r>
            <a:r>
              <a:rPr lang="en-GB" sz="1400" dirty="0" err="1" smtClean="0"/>
              <a:t>asynch</a:t>
            </a:r>
            <a:r>
              <a:rPr lang="en-GB" sz="1400" dirty="0" smtClean="0"/>
              <a:t> message flows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locationPolicy</a:t>
            </a:r>
            <a:r>
              <a:rPr lang="en-GB" sz="1400" dirty="0" smtClean="0"/>
              <a:t>: information about location policies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group</a:t>
            </a:r>
            <a:r>
              <a:rPr lang="en-GB" sz="1400" dirty="0" smtClean="0"/>
              <a:t>, </a:t>
            </a:r>
            <a:r>
              <a:rPr lang="en-GB" sz="1400" b="1" dirty="0" smtClean="0"/>
              <a:t>members</a:t>
            </a:r>
            <a:r>
              <a:rPr lang="en-GB" sz="1400" dirty="0" smtClean="0"/>
              <a:t>: information used for group management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mgmtObj</a:t>
            </a:r>
            <a:r>
              <a:rPr lang="en-GB" sz="1400" dirty="0" smtClean="0"/>
              <a:t>, </a:t>
            </a:r>
            <a:r>
              <a:rPr lang="en-GB" sz="1400" b="1" dirty="0" smtClean="0"/>
              <a:t>parameters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mgmtCmd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execInstance</a:t>
            </a:r>
            <a:r>
              <a:rPr lang="en-GB" sz="1400" dirty="0" smtClean="0"/>
              <a:t>: information used for device management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m2mServiceSubscription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nodeInfo</a:t>
            </a:r>
            <a:r>
              <a:rPr lang="en-GB" sz="1400" dirty="0" smtClean="0"/>
              <a:t>: </a:t>
            </a:r>
            <a:r>
              <a:rPr lang="en-GB" sz="1400" dirty="0"/>
              <a:t>information about the service-layer </a:t>
            </a:r>
            <a:r>
              <a:rPr lang="en-GB" sz="1400" dirty="0" smtClean="0"/>
              <a:t>subscription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cmdhPolicy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cmdhDefaults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cmdhDefEcValue</a:t>
            </a:r>
            <a:r>
              <a:rPr lang="fr-FR" sz="1400" dirty="0" smtClean="0"/>
              <a:t>, </a:t>
            </a:r>
            <a:r>
              <a:rPr lang="en-GB" sz="1400" b="1" dirty="0" err="1" smtClean="0"/>
              <a:t>cmdhEcDefParamValues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cmdhLimits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cmdhNetworkAccessRules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cmdhNwAccessRule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cmdhBuffer</a:t>
            </a:r>
            <a:r>
              <a:rPr lang="en-GB" sz="1400" dirty="0" smtClean="0"/>
              <a:t>: comm. scheduling info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err="1" smtClean="0"/>
              <a:t>statsConfig</a:t>
            </a:r>
            <a:r>
              <a:rPr lang="en-GB" sz="1400" dirty="0" smtClean="0"/>
              <a:t>, </a:t>
            </a:r>
            <a:r>
              <a:rPr lang="en-GB" sz="1400" b="1" dirty="0" err="1" smtClean="0"/>
              <a:t>eventConfig</a:t>
            </a:r>
            <a:r>
              <a:rPr lang="en-GB" sz="1400" dirty="0" smtClean="0"/>
              <a:t>, </a:t>
            </a:r>
            <a:r>
              <a:rPr lang="en-US" sz="1400" b="1" dirty="0" err="1" smtClean="0"/>
              <a:t>statsCollect</a:t>
            </a:r>
            <a:r>
              <a:rPr lang="en-US" sz="1400" dirty="0" smtClean="0"/>
              <a:t>: information used for service-layer charging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announcement</a:t>
            </a:r>
            <a:r>
              <a:rPr lang="en-GB" sz="1400" dirty="0" smtClean="0"/>
              <a:t>: information used to proxy resources into another CSE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The following </a:t>
            </a:r>
            <a:r>
              <a:rPr lang="en-GB" sz="1600" dirty="0" smtClean="0"/>
              <a:t>flow schemes are </a:t>
            </a:r>
            <a:r>
              <a:rPr lang="en-GB" sz="1600" dirty="0"/>
              <a:t>defined</a:t>
            </a:r>
            <a:r>
              <a:rPr lang="en-GB" sz="1600" dirty="0" smtClean="0"/>
              <a:t>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Blocking (synchronous) </a:t>
            </a:r>
            <a:r>
              <a:rPr lang="en-GB" sz="1400" dirty="0" smtClean="0"/>
              <a:t>request-response, either local, over 1 hop or (routed) multi-hops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Non-blocking (synchronous) </a:t>
            </a:r>
            <a:r>
              <a:rPr lang="en-GB" sz="1400" dirty="0" smtClean="0"/>
              <a:t>request-response, with regular polling from the requester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/>
              <a:t>Non-blocking (asynchronous) </a:t>
            </a:r>
            <a:r>
              <a:rPr lang="en-GB" sz="1400" dirty="0" smtClean="0"/>
              <a:t>request-response, with </a:t>
            </a:r>
            <a:r>
              <a:rPr lang="en-GB" sz="1400" dirty="0" err="1" smtClean="0"/>
              <a:t>callback</a:t>
            </a:r>
            <a:r>
              <a:rPr lang="en-GB" sz="1400" dirty="0" smtClean="0"/>
              <a:t> from the receiver to the requester</a:t>
            </a:r>
            <a:endParaRPr lang="en-GB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63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à coins arrondis 24"/>
          <p:cNvSpPr/>
          <p:nvPr/>
        </p:nvSpPr>
        <p:spPr>
          <a:xfrm>
            <a:off x="2769781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Payment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63047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50180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93034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Automotive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of M2M Applications 1/5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32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OneM2M Service Oriented internal architecture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464033"/>
              </p:ext>
            </p:extLst>
          </p:nvPr>
        </p:nvGraphicFramePr>
        <p:xfrm>
          <a:off x="2338388" y="1190624"/>
          <a:ext cx="4467225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3" imgW="3851809" imgH="3851883" progId="Visio.Drawing.11">
                  <p:embed/>
                </p:oleObj>
              </mc:Choice>
              <mc:Fallback>
                <p:oleObj name="Visio" r:id="rId3" imgW="3851809" imgH="385188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1190624"/>
                        <a:ext cx="4467225" cy="421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1176335" y="5276850"/>
            <a:ext cx="6791330" cy="949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hangingPunct="0">
              <a:spcAft>
                <a:spcPts val="600"/>
              </a:spcAft>
            </a:pPr>
            <a:endParaRPr lang="en-US" sz="1400" dirty="0" smtClean="0"/>
          </a:p>
          <a:p>
            <a:pPr lvl="0" algn="ctr" hangingPunct="0">
              <a:spcAft>
                <a:spcPts val="600"/>
              </a:spcAft>
            </a:pPr>
            <a:r>
              <a:rPr lang="en-US" sz="1400" dirty="0" smtClean="0"/>
              <a:t>Work defined in the Technical Specification</a:t>
            </a:r>
            <a:br>
              <a:rPr lang="en-US" sz="1400" dirty="0" smtClean="0"/>
            </a:br>
            <a:r>
              <a:rPr lang="en-US" sz="1400" dirty="0" smtClean="0"/>
              <a:t>TS-0007 – Service Component Architecture</a:t>
            </a:r>
            <a:br>
              <a:rPr lang="en-US" sz="1400" dirty="0" smtClean="0"/>
            </a:br>
            <a:r>
              <a:rPr lang="en-US" sz="1400" dirty="0" smtClean="0"/>
              <a:t>Supported by Alcatel-Lucent and Ericsson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517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WG3 – Protocols 1/2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40" cy="516108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ea typeface="ＭＳ Ｐゴシック" pitchFamily="34" charset="-128"/>
              </a:rPr>
              <a:t>Study TR-0009 Technical Report on candidate protocols complete</a:t>
            </a:r>
          </a:p>
          <a:p>
            <a:pPr marL="45085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sz="1600" dirty="0" smtClean="0"/>
          </a:p>
          <a:p>
            <a:pPr marL="450850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600" dirty="0" smtClean="0"/>
              <a:t>Candidate protocols that were studied for Service and Data Management are: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HTTP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err="1" smtClean="0"/>
              <a:t>CoAP</a:t>
            </a:r>
            <a:endParaRPr lang="en-GB" sz="1400" dirty="0" smtClean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MQTT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TIA </a:t>
            </a:r>
            <a:r>
              <a:rPr lang="en-GB" sz="1400" dirty="0"/>
              <a:t>TR-50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XMPP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err="1" smtClean="0"/>
              <a:t>WebSocket</a:t>
            </a:r>
            <a:endParaRPr lang="en-GB" sz="1400" dirty="0" smtClean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Bluetooth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DDS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Modbus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DNP3</a:t>
            </a:r>
            <a:endParaRPr lang="en-GB" sz="14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 smtClean="0">
              <a:ea typeface="ＭＳ Ｐゴシック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23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WG3 – Protocols 2/2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40" cy="516108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ea typeface="ＭＳ Ｐゴシック" pitchFamily="34" charset="-128"/>
              </a:rPr>
              <a:t>Core Protocol TS-0004 Technical Specification</a:t>
            </a: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Retained main protocols on Mca and Mcc </a:t>
            </a:r>
            <a:r>
              <a:rPr lang="en-GB" sz="1600" dirty="0"/>
              <a:t>are </a:t>
            </a:r>
            <a:r>
              <a:rPr lang="en-GB" sz="1600" dirty="0">
                <a:solidFill>
                  <a:srgbClr val="FF0000"/>
                </a:solidFill>
              </a:rPr>
              <a:t>HTTP, </a:t>
            </a:r>
            <a:r>
              <a:rPr lang="en-GB" sz="1600" dirty="0" err="1">
                <a:solidFill>
                  <a:srgbClr val="FF0000"/>
                </a:solidFill>
              </a:rPr>
              <a:t>CoAP</a:t>
            </a:r>
            <a:r>
              <a:rPr lang="en-GB" sz="1600" dirty="0">
                <a:solidFill>
                  <a:srgbClr val="FF0000"/>
                </a:solidFill>
              </a:rPr>
              <a:t> and MQTT </a:t>
            </a:r>
            <a:r>
              <a:rPr lang="en-GB" sz="1600" dirty="0" smtClean="0"/>
              <a:t>(for transport)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Data payload considered is </a:t>
            </a:r>
            <a:r>
              <a:rPr lang="en-GB" sz="1600" dirty="0" smtClean="0">
                <a:solidFill>
                  <a:srgbClr val="FF0000"/>
                </a:solidFill>
              </a:rPr>
              <a:t>XML and JSON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Specific features for each protocol are defined in a dedicated:</a:t>
            </a:r>
            <a:endParaRPr lang="en-GB" sz="16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oneM2M-TS-0008 for </a:t>
            </a:r>
            <a:r>
              <a:rPr lang="en-GB" sz="1400" dirty="0" err="1"/>
              <a:t>CoAP</a:t>
            </a:r>
            <a:r>
              <a:rPr lang="en-GB" sz="1400" dirty="0"/>
              <a:t> (</a:t>
            </a:r>
            <a:r>
              <a:rPr lang="en-GB" sz="1400" dirty="0" err="1"/>
              <a:t>RESTful</a:t>
            </a:r>
            <a:r>
              <a:rPr lang="en-GB" sz="1400" dirty="0"/>
              <a:t> request/response protocol over UDP or DTLS)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oneM2M-TS-0009 for HTTP (</a:t>
            </a:r>
            <a:r>
              <a:rPr lang="en-GB" sz="1400" dirty="0" err="1"/>
              <a:t>RESTful</a:t>
            </a:r>
            <a:r>
              <a:rPr lang="en-GB" sz="1400" dirty="0"/>
              <a:t> request/response protocol over TCP or TLS)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oneM2M-TS-0010 for MQTT (Connected Publish/Subscribe protocol over TCP or TLS)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HTTP example (with filter criteria, for resource discovery)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GET </a:t>
            </a:r>
            <a:r>
              <a:rPr lang="en-GB" sz="1400" dirty="0" smtClean="0"/>
              <a:t>http://airvantage.net/oneM2M/root?label=one&amp;label=two&amp;createdBefore=2014-01-01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MQTT example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All entities first connect to an MQTT broker and subscribe to “their topic”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Topics identify the entities (AEs and CSEs) that communicate over Mca and Mcc.</a:t>
            </a:r>
            <a:br>
              <a:rPr lang="en-GB" sz="1400" dirty="0" smtClean="0"/>
            </a:br>
            <a:r>
              <a:rPr lang="en-GB" sz="1400" dirty="0" smtClean="0"/>
              <a:t>Example: </a:t>
            </a:r>
            <a:r>
              <a:rPr lang="en-GB" sz="1400" dirty="0"/>
              <a:t>/</a:t>
            </a:r>
            <a:r>
              <a:rPr lang="en-GB" sz="1400" dirty="0" smtClean="0"/>
              <a:t>oneM2M/</a:t>
            </a:r>
            <a:r>
              <a:rPr lang="en-GB" sz="1400" dirty="0" err="1" smtClean="0"/>
              <a:t>req</a:t>
            </a:r>
            <a:r>
              <a:rPr lang="en-GB" sz="1400" dirty="0" smtClean="0"/>
              <a:t>/CSE-45678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The messages used for actual communication are then PUBLISH messages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The </a:t>
            </a:r>
            <a:r>
              <a:rPr lang="en-GB" sz="1400" dirty="0"/>
              <a:t>payload identifies the details of the operation. </a:t>
            </a:r>
            <a:r>
              <a:rPr lang="en-GB" sz="1400" dirty="0" smtClean="0"/>
              <a:t>Example (in JSON):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{“op”: “RETRIEVE”, “</a:t>
            </a:r>
            <a:r>
              <a:rPr lang="en-GB" sz="1400" dirty="0" err="1"/>
              <a:t>fr</a:t>
            </a:r>
            <a:r>
              <a:rPr lang="en-GB" sz="1400" dirty="0"/>
              <a:t>”: “AE-ID”, “to”: “CSE-ID/resource</a:t>
            </a:r>
            <a:r>
              <a:rPr lang="en-GB" sz="1400" dirty="0" smtClean="0"/>
              <a:t>”}</a:t>
            </a:r>
            <a:endParaRPr lang="en-GB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0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WG4 – Security</a:t>
            </a:r>
            <a:endParaRPr lang="en-US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98833" y="1107831"/>
            <a:ext cx="8681039" cy="516108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ea typeface="ＭＳ Ｐゴシック" pitchFamily="34" charset="-128"/>
              </a:rPr>
              <a:t>The </a:t>
            </a:r>
            <a:r>
              <a:rPr lang="en-GB" b="1" dirty="0" smtClean="0">
                <a:ea typeface="ＭＳ Ｐゴシック" pitchFamily="34" charset="-128"/>
              </a:rPr>
              <a:t>Technical Report TR-0008 compiles a study on security threats</a:t>
            </a:r>
            <a:endParaRPr lang="en-GB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22 different threats on M2M systems have been listed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26 possible countermeasures have been proposed and evaluated</a:t>
            </a: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ea typeface="ＭＳ Ｐゴシック" pitchFamily="34" charset="-128"/>
              </a:rPr>
              <a:t>The Technical Specification TS-0003 defines the security mechanisms</a:t>
            </a:r>
            <a:endParaRPr lang="en-GB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Security is one of the Common Services Functions (see slides 20 and 21).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The retained functionalities so far are: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Access Management (Authentication, Authorization, </a:t>
            </a:r>
            <a:r>
              <a:rPr lang="en-GB" sz="1400" dirty="0" smtClean="0"/>
              <a:t>Access </a:t>
            </a:r>
            <a:r>
              <a:rPr lang="en-GB" sz="1400" dirty="0"/>
              <a:t>Control</a:t>
            </a:r>
            <a:r>
              <a:rPr lang="en-GB" sz="1400" dirty="0" smtClean="0"/>
              <a:t>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Security Transport Layer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Sensitive Data Handling (Sensitive Functions protection, Secure Storage)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Security Association Establishment (Secure Connection via secure session establishment, Secure Connection via object security)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Security Administration (including security bootstrapping)</a:t>
            </a:r>
            <a:endParaRPr lang="fr-FR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Identity </a:t>
            </a:r>
            <a:r>
              <a:rPr lang="en-GB" sz="1400" dirty="0" smtClean="0"/>
              <a:t>Protection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Supported features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Security Bootstrapping through PSK (based on shared keys or based on the SIM) or PKI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Channel encryption based on TLS or DTLS</a:t>
            </a:r>
            <a:endParaRPr lang="en-GB" sz="1400" dirty="0"/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6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WG5 – Device Management &amp; Semantics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marL="233362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b="1" dirty="0">
                <a:ea typeface="ＭＳ Ｐゴシック" pitchFamily="34" charset="-128"/>
              </a:rPr>
              <a:t>Two main areas of </a:t>
            </a:r>
            <a:r>
              <a:rPr lang="en-GB" b="1" dirty="0" smtClean="0">
                <a:ea typeface="ＭＳ Ｐゴシック" pitchFamily="34" charset="-128"/>
              </a:rPr>
              <a:t>work</a:t>
            </a:r>
          </a:p>
          <a:p>
            <a:pPr marL="457200" lvl="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ea typeface="ＭＳ Ｐゴシック" pitchFamily="34" charset="-128"/>
              </a:rPr>
              <a:t>Reuse of existing Device Management technologies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Supported dedicated technologies: OMA </a:t>
            </a:r>
            <a:r>
              <a:rPr lang="en-US" sz="1600" dirty="0" smtClean="0"/>
              <a:t>DM </a:t>
            </a:r>
            <a:r>
              <a:rPr lang="en-US" sz="1600" dirty="0"/>
              <a:t>1.3, DM 2.0, </a:t>
            </a:r>
            <a:r>
              <a:rPr lang="en-US" sz="1600" dirty="0" smtClean="0"/>
              <a:t>LWM2M </a:t>
            </a:r>
            <a:r>
              <a:rPr lang="en-GB" sz="1600" dirty="0"/>
              <a:t>and BBF </a:t>
            </a:r>
            <a:r>
              <a:rPr lang="en-GB" sz="1600" dirty="0" smtClean="0"/>
              <a:t>TR069.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Mapping of defined management objects onto oneM2M resources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b="1" dirty="0" smtClean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ea typeface="ＭＳ Ｐゴシック" pitchFamily="34" charset="-128"/>
              </a:rPr>
              <a:t>Support for data semantics: not part of the release 1</a:t>
            </a:r>
            <a:endParaRPr lang="en-GB" sz="1600" b="1" dirty="0">
              <a:ea typeface="ＭＳ Ｐゴシック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err="1" smtClean="0"/>
              <a:t>Study</a:t>
            </a:r>
            <a:r>
              <a:rPr lang="fr-FR" sz="1600" dirty="0" smtClean="0"/>
              <a:t> in </a:t>
            </a:r>
            <a:r>
              <a:rPr lang="fr-FR" sz="1600" dirty="0" err="1" smtClean="0"/>
              <a:t>Technical</a:t>
            </a:r>
            <a:r>
              <a:rPr lang="fr-FR" sz="1600" dirty="0" smtClean="0"/>
              <a:t> Report has been </a:t>
            </a:r>
            <a:r>
              <a:rPr lang="fr-FR" sz="1600" dirty="0" err="1" smtClean="0"/>
              <a:t>carried</a:t>
            </a:r>
            <a:r>
              <a:rPr lang="fr-FR" sz="1600" dirty="0" smtClean="0"/>
              <a:t> out, but no </a:t>
            </a:r>
            <a:r>
              <a:rPr lang="fr-FR" sz="1600" dirty="0" err="1" smtClean="0"/>
              <a:t>specification</a:t>
            </a:r>
            <a:r>
              <a:rPr lang="fr-FR" sz="1600" dirty="0" smtClean="0"/>
              <a:t> </a:t>
            </a:r>
            <a:r>
              <a:rPr lang="fr-FR" sz="1600" dirty="0" err="1" smtClean="0"/>
              <a:t>yet</a:t>
            </a:r>
            <a:r>
              <a:rPr lang="fr-FR" sz="1600" dirty="0" smtClean="0"/>
              <a:t>.</a:t>
            </a:r>
            <a:endParaRPr lang="en-GB" sz="16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01389"/>
              </p:ext>
            </p:extLst>
          </p:nvPr>
        </p:nvGraphicFramePr>
        <p:xfrm>
          <a:off x="1543050" y="2847975"/>
          <a:ext cx="588645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3" imgW="6536977" imgH="2211705" progId="Visio.Drawing.11">
                  <p:embed/>
                </p:oleObj>
              </mc:Choice>
              <mc:Fallback>
                <p:oleObj name="Visio" r:id="rId3" imgW="6536977" imgH="221170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847975"/>
                        <a:ext cx="5886450" cy="199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à coins arrondis 24"/>
          <p:cNvSpPr/>
          <p:nvPr/>
        </p:nvSpPr>
        <p:spPr>
          <a:xfrm>
            <a:off x="2769781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Payment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63047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50180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93034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Automotive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of M2M Applications 2/5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78196" y="4136065"/>
            <a:ext cx="7187609" cy="10632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Devices &amp;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96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à coins arrondis 24"/>
          <p:cNvSpPr/>
          <p:nvPr/>
        </p:nvSpPr>
        <p:spPr>
          <a:xfrm>
            <a:off x="2769781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Payment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63047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50180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93034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Automotive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of M2M Applications 3/5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78196" y="4136065"/>
            <a:ext cx="7187609" cy="10632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Devices &amp; Hardware</a:t>
            </a:r>
            <a:endParaRPr lang="en-US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978196" y="2743187"/>
            <a:ext cx="7187609" cy="1063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Technologies &amp;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96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à coins arrondis 24"/>
          <p:cNvSpPr/>
          <p:nvPr/>
        </p:nvSpPr>
        <p:spPr>
          <a:xfrm>
            <a:off x="2769781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Payment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63047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50180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93034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Automotive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of M2M Applications 4/5</a:t>
            </a:r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978196" y="4136065"/>
            <a:ext cx="7187609" cy="10632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Devices &amp; Hardware</a:t>
            </a:r>
            <a:endParaRPr lang="en-US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978196" y="2743187"/>
            <a:ext cx="7187609" cy="1063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Technologies &amp; Protocols</a:t>
            </a:r>
            <a:endParaRPr lang="en-US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97819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654965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67832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2817629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96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Landscape of M2M Applications 5/5</a:t>
            </a:r>
            <a:endParaRPr lang="en-US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769781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3047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50180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Health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930349" y="1244010"/>
            <a:ext cx="1711843" cy="47314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Automotive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978196" y="4136065"/>
            <a:ext cx="7187609" cy="10632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Devices &amp; Hardware</a:t>
            </a:r>
            <a:endParaRPr lang="en-US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978196" y="2966471"/>
            <a:ext cx="7187609" cy="1063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Technologies &amp; Protocols</a:t>
            </a:r>
            <a:endParaRPr lang="en-US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97819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654965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4678327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817629" y="1360941"/>
            <a:ext cx="1616148" cy="1063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978196" y="2482700"/>
            <a:ext cx="7187609" cy="419973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M2M Horizontal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61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oneM2M – www.onem2m.org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Seven </a:t>
            </a:r>
            <a:r>
              <a:rPr lang="en-US" dirty="0" smtClean="0">
                <a:solidFill>
                  <a:srgbClr val="FF0000"/>
                </a:solidFill>
              </a:rPr>
              <a:t>institutional regional SDOs</a:t>
            </a:r>
            <a:r>
              <a:rPr lang="en-US" baseline="30000" dirty="0" smtClean="0"/>
              <a:t>*</a:t>
            </a:r>
            <a:r>
              <a:rPr lang="en-US" dirty="0" smtClean="0"/>
              <a:t> (so-called “partners type 1”) involved: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/>
              <a:t>ATIS	Alliance for Telecommunications Industry Solutions	USA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/>
              <a:t>ARIB	Association of Radio Industries and Businesses	Japan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/>
              <a:t>CCSA	China Communication Standards Association	China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 smtClean="0"/>
              <a:t>ETSI	European Telecommunications Standards Institute	European Union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 smtClean="0"/>
              <a:t>TIA</a:t>
            </a:r>
            <a:r>
              <a:rPr lang="en-US" dirty="0"/>
              <a:t>	Telecommunications Industry Association	</a:t>
            </a:r>
            <a:r>
              <a:rPr lang="en-US" dirty="0" smtClean="0"/>
              <a:t>USA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 smtClean="0"/>
              <a:t>TTA</a:t>
            </a:r>
            <a:r>
              <a:rPr lang="en-US" dirty="0"/>
              <a:t>	Telecommunications Technology Association	</a:t>
            </a:r>
            <a:r>
              <a:rPr lang="en-US" dirty="0" smtClean="0"/>
              <a:t>Korea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5100" algn="l"/>
                <a:tab pos="6634163" algn="l"/>
              </a:tabLst>
            </a:pPr>
            <a:r>
              <a:rPr lang="en-US" dirty="0"/>
              <a:t>TTC	Telecommunication Technology Committee	</a:t>
            </a:r>
            <a:r>
              <a:rPr lang="en-US" dirty="0" smtClean="0"/>
              <a:t>Japan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Secondary partners </a:t>
            </a:r>
            <a:r>
              <a:rPr lang="en-US" dirty="0" smtClean="0"/>
              <a:t>“partners </a:t>
            </a:r>
            <a:r>
              <a:rPr lang="en-US" dirty="0"/>
              <a:t>type 2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0000"/>
                </a:solidFill>
              </a:rPr>
              <a:t>from the technology and industry side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Open Mobile Alliance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Home Gateway Initiative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It is a partnership project for M2M standards, </a:t>
            </a:r>
            <a:r>
              <a:rPr lang="en-US" dirty="0">
                <a:solidFill>
                  <a:srgbClr val="FF0000"/>
                </a:solidFill>
              </a:rPr>
              <a:t>much like 3GPP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Aimed at producing “globally applicable, access-independent  Technical Specifications and Technical Reports to define and specify a common, efficient, easily and widely available M2M Service Layer”.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dirty="0"/>
              <a:t>See the partnership agreement on the OneM2M website:</a:t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onem2m.org/docs/Partnership_Agreement_FINAL.pdf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425352" y="3516135"/>
            <a:ext cx="4718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lvl="2" indent="-17462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BroadBand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Forum</a:t>
            </a:r>
          </a:p>
          <a:p>
            <a:pPr marL="631825" lvl="2" indent="-17462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1430338" algn="l"/>
                <a:tab pos="6729413" algn="l"/>
              </a:tabLs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Continua Health Alliance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8600" y="6166167"/>
            <a:ext cx="6381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* Standards Development Organization</a:t>
            </a:r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24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idx="4294967295"/>
          </p:nvPr>
        </p:nvSpPr>
        <p:spPr>
          <a:xfrm>
            <a:off x="398205" y="1120877"/>
            <a:ext cx="8745795" cy="5161936"/>
          </a:xfrm>
        </p:spPr>
        <p:txBody>
          <a:bodyPr/>
          <a:lstStyle/>
          <a:p>
            <a:pPr lvl="1">
              <a:tabLst>
                <a:tab pos="1790700" algn="l"/>
              </a:tabLst>
            </a:pPr>
            <a:endParaRPr lang="en-US" dirty="0" smtClean="0"/>
          </a:p>
          <a:p>
            <a:pPr lvl="1">
              <a:tabLst>
                <a:tab pos="1790700" algn="l"/>
              </a:tabLst>
            </a:pPr>
            <a:r>
              <a:rPr lang="en-US" b="1" dirty="0" smtClean="0"/>
              <a:t>2009 Jan.	ETSI M2M </a:t>
            </a:r>
            <a:r>
              <a:rPr lang="en-US" b="1" dirty="0"/>
              <a:t>started </a:t>
            </a:r>
            <a:r>
              <a:rPr lang="en-US" b="1" dirty="0" smtClean="0"/>
              <a:t>to work</a:t>
            </a:r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2010 Feb.	TIA TR-50 started to work</a:t>
            </a:r>
            <a:endParaRPr lang="en-US" dirty="0"/>
          </a:p>
          <a:p>
            <a:pPr lvl="1">
              <a:tabLst>
                <a:tab pos="1790700" algn="l"/>
              </a:tabLst>
            </a:pPr>
            <a:r>
              <a:rPr lang="en-US" b="1" dirty="0" smtClean="0"/>
              <a:t>2011 Aug.	Release </a:t>
            </a:r>
            <a:r>
              <a:rPr lang="en-US" b="1" dirty="0"/>
              <a:t>1 of ETSI M2M </a:t>
            </a:r>
            <a:r>
              <a:rPr lang="en-US" b="1" dirty="0" smtClean="0"/>
              <a:t>standard published</a:t>
            </a:r>
            <a:endParaRPr lang="en-US" b="1" dirty="0"/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2011 Sep. 	Start of discussions to </a:t>
            </a:r>
            <a:r>
              <a:rPr lang="en-US" dirty="0"/>
              <a:t>form </a:t>
            </a:r>
            <a:r>
              <a:rPr lang="en-US" dirty="0" smtClean="0"/>
              <a:t>oneM2M globally</a:t>
            </a:r>
          </a:p>
          <a:p>
            <a:pPr lvl="1">
              <a:tabLst>
                <a:tab pos="1790700" algn="l"/>
              </a:tabLst>
            </a:pPr>
            <a:r>
              <a:rPr lang="en-US" b="1" dirty="0" smtClean="0"/>
              <a:t>2012 Sep.	First Technical Plenary meeting of oneM2M</a:t>
            </a:r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2013 Oct.	Approval of Technical Specification on Requirements</a:t>
            </a:r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2014 Jun.	Approval of Technical Specification on Architecture</a:t>
            </a:r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2014 </a:t>
            </a:r>
            <a:r>
              <a:rPr lang="en-US" dirty="0" smtClean="0"/>
              <a:t>Aug.</a:t>
            </a:r>
            <a:r>
              <a:rPr lang="en-US" dirty="0" smtClean="0"/>
              <a:t>	Approval of candidate oneM2M release 1</a:t>
            </a:r>
          </a:p>
          <a:p>
            <a:pPr lvl="1">
              <a:tabLst>
                <a:tab pos="1790700" algn="l"/>
              </a:tabLst>
            </a:pPr>
            <a:r>
              <a:rPr lang="en-US" dirty="0" smtClean="0"/>
              <a:t>2014 Dec.	oneM2M “Launch Event” with oneM2M demos</a:t>
            </a:r>
          </a:p>
          <a:p>
            <a:pPr lvl="1">
              <a:tabLst>
                <a:tab pos="1790700" algn="l"/>
              </a:tabLst>
            </a:pPr>
            <a:r>
              <a:rPr lang="en-US" b="1" dirty="0" smtClean="0"/>
              <a:t>2014 Dec.	Approval of final oneM2M release 1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oneM2M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0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neM2M – 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000" y="3124043"/>
            <a:ext cx="7920000" cy="93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 smtClean="0">
                <a:solidFill>
                  <a:schemeClr val="accent2"/>
                </a:solidFill>
              </a:rPr>
              <a:t>TECHNICAL PLENARY</a:t>
            </a:r>
            <a:br>
              <a:rPr lang="en-GB" sz="2400" b="1" dirty="0" smtClean="0">
                <a:solidFill>
                  <a:schemeClr val="accent2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Chair: Peter Nurse (Qualcomm)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Vice-chairs: </a:t>
            </a:r>
            <a:r>
              <a:rPr lang="en-US" sz="1400" dirty="0">
                <a:solidFill>
                  <a:schemeClr val="tx1"/>
                </a:solidFill>
              </a:rPr>
              <a:t>N. Yamasaki (</a:t>
            </a:r>
            <a:r>
              <a:rPr lang="en-US" sz="1400" dirty="0" smtClean="0">
                <a:solidFill>
                  <a:schemeClr val="tx1"/>
                </a:solidFill>
              </a:rPr>
              <a:t>KDDI); Y</a:t>
            </a:r>
            <a:r>
              <a:rPr lang="en-US" sz="1400" dirty="0" smtClean="0">
                <a:solidFill>
                  <a:schemeClr val="tx1"/>
                </a:solidFill>
              </a:rPr>
              <a:t>. Chang (Samsung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252000" y="5578039"/>
            <a:ext cx="158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square" lIns="0" rIns="0">
            <a:spAutoFit/>
          </a:bodyPr>
          <a:lstStyle/>
          <a:p>
            <a:pPr marL="0" lvl="1" algn="ctr"/>
            <a:r>
              <a:rPr lang="it-IT" sz="1100" b="1" dirty="0" smtClean="0"/>
              <a:t>&lt;Vacant chairmanship</a:t>
            </a:r>
            <a:r>
              <a:rPr lang="it-IT" sz="1100" b="1" dirty="0"/>
              <a:t>&gt;</a:t>
            </a:r>
          </a:p>
          <a:p>
            <a:pPr marL="0" lvl="1" algn="ctr"/>
            <a:r>
              <a:rPr lang="it-IT" sz="1100" dirty="0" smtClean="0"/>
              <a:t>J. Swetina (NEC)</a:t>
            </a:r>
            <a:br>
              <a:rPr lang="it-IT" sz="1100" dirty="0" smtClean="0"/>
            </a:br>
            <a:r>
              <a:rPr lang="it-IT" sz="1100" dirty="0" smtClean="0"/>
              <a:t>R. Bhalla (ZTE)</a:t>
            </a:r>
            <a:endParaRPr lang="it-IT" sz="1100" dirty="0"/>
          </a:p>
        </p:txBody>
      </p:sp>
      <p:sp>
        <p:nvSpPr>
          <p:cNvPr id="6" name="Isosceles Triangle 7"/>
          <p:cNvSpPr/>
          <p:nvPr/>
        </p:nvSpPr>
        <p:spPr>
          <a:xfrm>
            <a:off x="324000" y="4587378"/>
            <a:ext cx="1440000" cy="991481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7" name="Isosceles Triangle 8"/>
          <p:cNvSpPr/>
          <p:nvPr/>
        </p:nvSpPr>
        <p:spPr>
          <a:xfrm>
            <a:off x="2086769" y="4587378"/>
            <a:ext cx="1440000" cy="991481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8" name="Isosceles Triangle 9"/>
          <p:cNvSpPr/>
          <p:nvPr/>
        </p:nvSpPr>
        <p:spPr>
          <a:xfrm>
            <a:off x="3851999" y="4587378"/>
            <a:ext cx="1440000" cy="991481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Isosceles Triangle 10"/>
          <p:cNvSpPr/>
          <p:nvPr/>
        </p:nvSpPr>
        <p:spPr>
          <a:xfrm>
            <a:off x="5616000" y="4587378"/>
            <a:ext cx="1440000" cy="991481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0" name="Isosceles Triangle 11"/>
          <p:cNvSpPr/>
          <p:nvPr/>
        </p:nvSpPr>
        <p:spPr>
          <a:xfrm>
            <a:off x="7344000" y="4587378"/>
            <a:ext cx="1440000" cy="991481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4000" y="4697146"/>
            <a:ext cx="1440000" cy="10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2"/>
                </a:solidFill>
              </a:rPr>
              <a:t>WG1</a:t>
            </a:r>
            <a:br>
              <a:rPr lang="en-GB" sz="1400" b="1" dirty="0" smtClean="0">
                <a:solidFill>
                  <a:schemeClr val="accent2"/>
                </a:solidFill>
              </a:rPr>
            </a:br>
            <a:r>
              <a:rPr lang="en-GB" sz="1400" b="1" dirty="0" smtClean="0">
                <a:solidFill>
                  <a:schemeClr val="accent2"/>
                </a:solidFill>
              </a:rPr>
              <a:t>Requirements</a:t>
            </a:r>
            <a:endParaRPr lang="en-GB" sz="1400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6769" y="4697146"/>
            <a:ext cx="1440000" cy="10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</a:rPr>
              <a:t>WG2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Architecture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1999" y="4697146"/>
            <a:ext cx="1440000" cy="10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accent2"/>
                </a:solidFill>
              </a:rPr>
              <a:t>WG3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Protocols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16000" y="4697146"/>
            <a:ext cx="1440000" cy="10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</a:rPr>
              <a:t>WG4</a:t>
            </a:r>
            <a:r>
              <a:rPr lang="en-US" sz="1400" b="1" dirty="0">
                <a:solidFill>
                  <a:schemeClr val="accent2"/>
                </a:solidFill>
              </a:rPr>
              <a:t/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Security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4000" y="4697146"/>
            <a:ext cx="1440000" cy="10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2"/>
                </a:solidFill>
              </a:rPr>
              <a:t>WG5</a:t>
            </a:r>
            <a:r>
              <a:rPr lang="en-US" sz="1400" b="1" dirty="0">
                <a:solidFill>
                  <a:schemeClr val="accent2"/>
                </a:solidFill>
              </a:rPr>
              <a:t/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Management,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Abstraction,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5436000" y="5578859"/>
            <a:ext cx="1800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lIns="0" rIns="0">
            <a:spAutoFit/>
          </a:bodyPr>
          <a:lstStyle/>
          <a:p>
            <a:pPr marL="0" lvl="1" algn="ctr"/>
            <a:r>
              <a:rPr lang="it-IT" sz="1100" b="1" dirty="0"/>
              <a:t>F. Ennesser (Gemalto)</a:t>
            </a:r>
          </a:p>
          <a:p>
            <a:pPr marL="0" lvl="1" algn="ctr"/>
            <a:r>
              <a:rPr lang="it-IT" sz="1100" dirty="0"/>
              <a:t>D. Vujcic (Oberthur</a:t>
            </a:r>
            <a:r>
              <a:rPr lang="it-IT" sz="1100" dirty="0" smtClean="0"/>
              <a:t>)</a:t>
            </a:r>
          </a:p>
          <a:p>
            <a:pPr marL="0" lvl="1" algn="ctr"/>
            <a:r>
              <a:rPr lang="it-IT" sz="1100" dirty="0"/>
              <a:t>T. MacAuley (MacAffee)</a:t>
            </a: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3779999" y="5578299"/>
            <a:ext cx="158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lIns="0" rIns="0">
            <a:spAutoFit/>
          </a:bodyPr>
          <a:lstStyle/>
          <a:p>
            <a:pPr marL="0" lvl="1" algn="ctr"/>
            <a:r>
              <a:rPr lang="it-IT" sz="1100" b="1" dirty="0"/>
              <a:t>R. Forbes (Ericsson</a:t>
            </a:r>
            <a:r>
              <a:rPr lang="it-IT" sz="1100" b="1" dirty="0" smtClean="0"/>
              <a:t>)</a:t>
            </a:r>
            <a:br>
              <a:rPr lang="it-IT" sz="1100" b="1" dirty="0" smtClean="0"/>
            </a:br>
            <a:r>
              <a:rPr lang="it-IT" sz="1100" dirty="0" smtClean="0"/>
              <a:t>P. Jacobs (Cisco)</a:t>
            </a:r>
            <a:br>
              <a:rPr lang="it-IT" sz="1100" dirty="0" smtClean="0"/>
            </a:br>
            <a:r>
              <a:rPr lang="it-IT" sz="1100" dirty="0" smtClean="0"/>
              <a:t>S. Fujimoto (Fujitsu)</a:t>
            </a:r>
            <a:endParaRPr lang="it-IT" sz="1100" dirty="0"/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7272000" y="5578859"/>
            <a:ext cx="158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lIns="0" rIns="0">
            <a:spAutoFit/>
          </a:bodyPr>
          <a:lstStyle/>
          <a:p>
            <a:pPr marL="0" lvl="1" algn="ctr"/>
            <a:r>
              <a:rPr lang="it-IT" sz="1100" b="1" dirty="0" smtClean="0"/>
              <a:t>Y</a:t>
            </a:r>
            <a:r>
              <a:rPr lang="it-IT" sz="1100" b="1" dirty="0"/>
              <a:t>. Zhang (Huawei</a:t>
            </a:r>
            <a:r>
              <a:rPr lang="it-IT" sz="1100" b="1" dirty="0" smtClean="0"/>
              <a:t>)</a:t>
            </a:r>
          </a:p>
          <a:p>
            <a:pPr marL="0" lvl="1" algn="ctr"/>
            <a:r>
              <a:rPr lang="it-IT" sz="1100" dirty="0"/>
              <a:t>P. Martigne (Orange</a:t>
            </a:r>
            <a:r>
              <a:rPr lang="it-IT" sz="1100" dirty="0" smtClean="0"/>
              <a:t>)</a:t>
            </a:r>
            <a:endParaRPr lang="it-IT" sz="1100" dirty="0"/>
          </a:p>
          <a:p>
            <a:pPr marL="0" lvl="1" algn="ctr"/>
            <a:r>
              <a:rPr lang="it-IT" sz="1100" dirty="0"/>
              <a:t>T. </a:t>
            </a:r>
            <a:r>
              <a:rPr lang="it-IT" sz="1100" dirty="0" smtClean="0"/>
              <a:t>Carey (Alcatel-Lucent)</a:t>
            </a:r>
            <a:endParaRPr lang="it-IT" sz="1100" dirty="0"/>
          </a:p>
        </p:txBody>
      </p:sp>
      <p:sp>
        <p:nvSpPr>
          <p:cNvPr id="19" name="Rectangle 18"/>
          <p:cNvSpPr/>
          <p:nvPr/>
        </p:nvSpPr>
        <p:spPr>
          <a:xfrm>
            <a:off x="612000" y="1185272"/>
            <a:ext cx="7920000" cy="93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 smtClean="0">
                <a:solidFill>
                  <a:schemeClr val="accent2"/>
                </a:solidFill>
              </a:rPr>
              <a:t>STEERING COMMITTEE</a:t>
            </a:r>
            <a:br>
              <a:rPr lang="en-GB" sz="2400" b="1" dirty="0" smtClean="0">
                <a:solidFill>
                  <a:schemeClr val="accent2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Chair: Fran  </a:t>
            </a:r>
            <a:r>
              <a:rPr lang="en-US" sz="1400" b="1" dirty="0" smtClean="0"/>
              <a:t>O'Brien </a:t>
            </a:r>
            <a:r>
              <a:rPr lang="en-GB" sz="1400" b="1" dirty="0" smtClean="0">
                <a:solidFill>
                  <a:schemeClr val="tx1"/>
                </a:solidFill>
              </a:rPr>
              <a:t>(Cisco, TIA)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Vice-chairs: </a:t>
            </a:r>
            <a:r>
              <a:rPr lang="en-US" sz="1400" dirty="0" smtClean="0">
                <a:solidFill>
                  <a:schemeClr val="tx1"/>
                </a:solidFill>
              </a:rPr>
              <a:t>P. Jain (Intel, ATIS); T. Li (Huawei, CCSA</a:t>
            </a:r>
            <a:r>
              <a:rPr lang="en-US" sz="1400" dirty="0">
                <a:solidFill>
                  <a:schemeClr val="tx1"/>
                </a:solidFill>
              </a:rPr>
              <a:t>); </a:t>
            </a:r>
            <a:r>
              <a:rPr lang="en-US" sz="1400" dirty="0" smtClean="0">
                <a:solidFill>
                  <a:schemeClr val="tx1"/>
                </a:solidFill>
              </a:rPr>
              <a:t>E. Scarrone (Telecom Italia, ETSI)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43"/>
          <p:cNvSpPr>
            <a:spLocks noChangeArrowheads="1"/>
          </p:cNvSpPr>
          <p:nvPr/>
        </p:nvSpPr>
        <p:spPr bwMode="auto">
          <a:xfrm>
            <a:off x="1906769" y="5578038"/>
            <a:ext cx="1800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lIns="0" rIns="0">
            <a:spAutoFit/>
          </a:bodyPr>
          <a:lstStyle/>
          <a:p>
            <a:pPr marL="0" lvl="1" algn="ctr"/>
            <a:r>
              <a:rPr lang="it-IT" sz="1100" b="1" dirty="0" smtClean="0"/>
              <a:t>O. Elloumi (Alcatel-Lucent)</a:t>
            </a:r>
            <a:br>
              <a:rPr lang="it-IT" sz="1100" b="1" dirty="0" smtClean="0"/>
            </a:br>
            <a:r>
              <a:rPr lang="it-IT" sz="1100" dirty="0" smtClean="0"/>
              <a:t>N. Damour (Sierra Wireless)</a:t>
            </a:r>
            <a:br>
              <a:rPr lang="it-IT" sz="1100" dirty="0" smtClean="0"/>
            </a:br>
            <a:r>
              <a:rPr lang="it-IT" sz="1100" dirty="0" smtClean="0"/>
              <a:t>M. Tseng (Huawei)</a:t>
            </a:r>
            <a:endParaRPr lang="it-IT" sz="1100" dirty="0"/>
          </a:p>
        </p:txBody>
      </p:sp>
      <p:sp>
        <p:nvSpPr>
          <p:cNvPr id="21" name="Isosceles Triangle 7"/>
          <p:cNvSpPr/>
          <p:nvPr/>
        </p:nvSpPr>
        <p:spPr>
          <a:xfrm>
            <a:off x="324000" y="2121271"/>
            <a:ext cx="1440000" cy="69896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2" name="Isosceles Triangle 8"/>
          <p:cNvSpPr/>
          <p:nvPr/>
        </p:nvSpPr>
        <p:spPr>
          <a:xfrm>
            <a:off x="2086769" y="2121271"/>
            <a:ext cx="1440000" cy="69896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3" name="Isosceles Triangle 10"/>
          <p:cNvSpPr/>
          <p:nvPr/>
        </p:nvSpPr>
        <p:spPr>
          <a:xfrm>
            <a:off x="5616000" y="2121271"/>
            <a:ext cx="1440000" cy="69896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4" name="Isosceles Triangle 11"/>
          <p:cNvSpPr/>
          <p:nvPr/>
        </p:nvSpPr>
        <p:spPr>
          <a:xfrm>
            <a:off x="7344000" y="2121271"/>
            <a:ext cx="1440000" cy="69896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4000" y="2231040"/>
            <a:ext cx="1440000" cy="72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1"/>
                </a:solidFill>
              </a:rPr>
              <a:t>Finance Committee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6769" y="2231040"/>
            <a:ext cx="1440000" cy="72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1"/>
                </a:solidFill>
              </a:rPr>
              <a:t>Marketing &amp; Communication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16000" y="2231040"/>
            <a:ext cx="1440000" cy="72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1"/>
                </a:solidFill>
              </a:rPr>
              <a:t>Legal</a:t>
            </a:r>
            <a:br>
              <a:rPr lang="en-US" sz="1400" b="1" dirty="0" smtClean="0">
                <a:solidFill>
                  <a:schemeClr val="accent1"/>
                </a:solidFill>
              </a:rPr>
            </a:br>
            <a:r>
              <a:rPr lang="en-US" sz="1400" b="1" dirty="0" smtClean="0">
                <a:solidFill>
                  <a:schemeClr val="accent1"/>
                </a:solidFill>
              </a:rPr>
              <a:t>Subcommittee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44000" y="2231040"/>
            <a:ext cx="1440000" cy="720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1"/>
                </a:solidFill>
              </a:rPr>
              <a:t>Methods &amp; Processes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1999" y="4123841"/>
            <a:ext cx="3832410" cy="4087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" bIns="18000" anchor="ctr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1"/>
                </a:solidFill>
              </a:rPr>
              <a:t>Ad-Hoc Group Work Program Management</a:t>
            </a:r>
          </a:p>
          <a:p>
            <a:pPr algn="ctr">
              <a:defRPr/>
            </a:pPr>
            <a:r>
              <a:rPr lang="en-GB" sz="1100" b="1" dirty="0" smtClean="0">
                <a:solidFill>
                  <a:schemeClr val="accent1"/>
                </a:solidFill>
              </a:rPr>
              <a:t>N. Damour (Sierra Wireless)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99590" y="4123841"/>
            <a:ext cx="3832410" cy="4087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" bIns="18000" anchor="ctr"/>
          <a:lstStyle/>
          <a:p>
            <a:pPr algn="ctr">
              <a:defRPr/>
            </a:pPr>
            <a:r>
              <a:rPr lang="en-GB" sz="1400" b="1" dirty="0" smtClean="0">
                <a:solidFill>
                  <a:schemeClr val="accent1"/>
                </a:solidFill>
              </a:rPr>
              <a:t>Ad-Hoc Group Methods of Work</a:t>
            </a:r>
          </a:p>
          <a:p>
            <a:pPr algn="ctr">
              <a:defRPr/>
            </a:pPr>
            <a:r>
              <a:rPr lang="en-GB" sz="1100" b="1" dirty="0" smtClean="0">
                <a:solidFill>
                  <a:schemeClr val="accent1"/>
                </a:solidFill>
              </a:rPr>
              <a:t>E. Scarrone (Telecom Italia)</a:t>
            </a:r>
            <a:endParaRPr lang="en-GB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6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erra Wireless Template - 2013">
  <a:themeElements>
    <a:clrScheme name="Sierra Wireless Colours">
      <a:dk1>
        <a:srgbClr val="000000"/>
      </a:dk1>
      <a:lt1>
        <a:srgbClr val="FFFFFF"/>
      </a:lt1>
      <a:dk2>
        <a:srgbClr val="5D5E61"/>
      </a:dk2>
      <a:lt2>
        <a:srgbClr val="FFFFFF"/>
      </a:lt2>
      <a:accent1>
        <a:srgbClr val="A0ACAF"/>
      </a:accent1>
      <a:accent2>
        <a:srgbClr val="E53B30"/>
      </a:accent2>
      <a:accent3>
        <a:srgbClr val="666666"/>
      </a:accent3>
      <a:accent4>
        <a:srgbClr val="A09B25"/>
      </a:accent4>
      <a:accent5>
        <a:srgbClr val="E5AE12"/>
      </a:accent5>
      <a:accent6>
        <a:srgbClr val="006892"/>
      </a:accent6>
      <a:hlink>
        <a:srgbClr val="E53B30"/>
      </a:hlink>
      <a:folHlink>
        <a:srgbClr val="666666"/>
      </a:folHlink>
    </a:clrScheme>
    <a:fontScheme name="Sierra Wirel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12700">
          <a:solidFill>
            <a:schemeClr val="tx2"/>
          </a:solidFill>
        </a:ln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rmAutofit/>
      </a:bodyPr>
      <a:lstStyle>
        <a:defPPr algn="ctr">
          <a:defRPr sz="1600" dirty="0" err="1" smtClean="0"/>
        </a:defPPr>
      </a:lstStyle>
    </a:spDef>
    <a:lnDef>
      <a:spPr>
        <a:ln w="12700">
          <a:solidFill>
            <a:schemeClr val="tx2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48097867E6C449A114071E0634E56B" ma:contentTypeVersion="1" ma:contentTypeDescription="Create a new document." ma:contentTypeScope="" ma:versionID="3dde096d69ab5857cdc974d3d09c8d8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A842F1-A3CD-4975-8B79-2B72367110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0C4DDB-396F-45EC-ACD8-7B94B1798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D879CC-9665-498C-B891-7D53BEB7EB69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Sierra Wireless Template - 2013</Template>
  <TotalTime>4008</TotalTime>
  <Words>1402</Words>
  <Application>Microsoft Office PowerPoint</Application>
  <PresentationFormat>Affichage à l'écran (4:3)</PresentationFormat>
  <Paragraphs>710</Paragraphs>
  <Slides>24</Slides>
  <Notes>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Sierra Wireless Template - 2013</vt:lpstr>
      <vt:lpstr>Visio</vt:lpstr>
      <vt:lpstr>oneM2M High Level Overview</vt:lpstr>
      <vt:lpstr>Landscape of M2M Applications 1/5</vt:lpstr>
      <vt:lpstr>Landscape of M2M Applications 2/5</vt:lpstr>
      <vt:lpstr>Landscape of M2M Applications 3/5</vt:lpstr>
      <vt:lpstr>Landscape of M2M Applications 4/5</vt:lpstr>
      <vt:lpstr>Landscape of M2M Applications 5/5</vt:lpstr>
      <vt:lpstr>What is oneM2M – www.onem2m.org</vt:lpstr>
      <vt:lpstr>Timeline of oneM2M</vt:lpstr>
      <vt:lpstr>oneM2M – Organization</vt:lpstr>
      <vt:lpstr>Use Cases Technical Report Overview</vt:lpstr>
      <vt:lpstr>Requirements Overview</vt:lpstr>
      <vt:lpstr>Architecture Overview</vt:lpstr>
      <vt:lpstr>Architecture Overview 1/3</vt:lpstr>
      <vt:lpstr>Architecture Overview 2/3</vt:lpstr>
      <vt:lpstr>Architecture Overview 3/3</vt:lpstr>
      <vt:lpstr>OneM2M Complete Architecture Overview</vt:lpstr>
      <vt:lpstr>Common Services</vt:lpstr>
      <vt:lpstr>Information Modeling: Resources</vt:lpstr>
      <vt:lpstr>Resource Types &amp; Flows</vt:lpstr>
      <vt:lpstr>OneM2M Service Oriented internal architecture</vt:lpstr>
      <vt:lpstr>WG3 – Protocols 1/2</vt:lpstr>
      <vt:lpstr>WG3 – Protocols 2/2</vt:lpstr>
      <vt:lpstr>WG4 – Security</vt:lpstr>
      <vt:lpstr>WG5 – Device Management &amp; Semantics</vt:lpstr>
    </vt:vector>
  </TitlesOfParts>
  <Company>Sierra Wireless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Technical Plenary meeting</dc:title>
  <dc:creator>Nicolas Damour</dc:creator>
  <cp:lastModifiedBy>Nicolas Damour</cp:lastModifiedBy>
  <cp:revision>168</cp:revision>
  <cp:lastPrinted>2013-06-18T22:55:20Z</cp:lastPrinted>
  <dcterms:created xsi:type="dcterms:W3CDTF">2014-02-28T13:07:57Z</dcterms:created>
  <dcterms:modified xsi:type="dcterms:W3CDTF">2014-09-25T18:36:19Z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0x0101004748097867E6C449A114071E0634E56B</vt:lpwstr>
  </property>
</Properties>
</file>