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5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73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72.xml" ContentType="application/vnd.openxmlformats-officedocument.presentationml.slide+xml"/>
  <Override PartName="/ppt/slides/slide88.xml" ContentType="application/vnd.openxmlformats-officedocument.presentationml.slide+xml"/>
  <Override PartName="/ppt/slides/slide71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74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4284" r:id="rId2"/>
  </p:sldMasterIdLst>
  <p:notesMasterIdLst>
    <p:notesMasterId r:id="rId91"/>
  </p:notesMasterIdLst>
  <p:handoutMasterIdLst>
    <p:handoutMasterId r:id="rId92"/>
  </p:handoutMasterIdLst>
  <p:sldIdLst>
    <p:sldId id="505" r:id="rId3"/>
    <p:sldId id="585" r:id="rId4"/>
    <p:sldId id="567" r:id="rId5"/>
    <p:sldId id="569" r:id="rId6"/>
    <p:sldId id="511" r:id="rId7"/>
    <p:sldId id="512" r:id="rId8"/>
    <p:sldId id="557" r:id="rId9"/>
    <p:sldId id="508" r:id="rId10"/>
    <p:sldId id="526" r:id="rId11"/>
    <p:sldId id="527" r:id="rId12"/>
    <p:sldId id="528" r:id="rId13"/>
    <p:sldId id="524" r:id="rId14"/>
    <p:sldId id="525" r:id="rId15"/>
    <p:sldId id="529" r:id="rId16"/>
    <p:sldId id="531" r:id="rId17"/>
    <p:sldId id="534" r:id="rId18"/>
    <p:sldId id="533" r:id="rId19"/>
    <p:sldId id="535" r:id="rId20"/>
    <p:sldId id="536" r:id="rId21"/>
    <p:sldId id="537" r:id="rId22"/>
    <p:sldId id="538" r:id="rId23"/>
    <p:sldId id="545" r:id="rId24"/>
    <p:sldId id="544" r:id="rId25"/>
    <p:sldId id="543" r:id="rId26"/>
    <p:sldId id="541" r:id="rId27"/>
    <p:sldId id="546" r:id="rId28"/>
    <p:sldId id="547" r:id="rId29"/>
    <p:sldId id="548" r:id="rId30"/>
    <p:sldId id="549" r:id="rId31"/>
    <p:sldId id="550" r:id="rId32"/>
    <p:sldId id="633" r:id="rId33"/>
    <p:sldId id="559" r:id="rId34"/>
    <p:sldId id="562" r:id="rId35"/>
    <p:sldId id="561" r:id="rId36"/>
    <p:sldId id="552" r:id="rId37"/>
    <p:sldId id="556" r:id="rId38"/>
    <p:sldId id="564" r:id="rId39"/>
    <p:sldId id="571" r:id="rId40"/>
    <p:sldId id="563" r:id="rId41"/>
    <p:sldId id="570" r:id="rId42"/>
    <p:sldId id="580" r:id="rId43"/>
    <p:sldId id="576" r:id="rId44"/>
    <p:sldId id="577" r:id="rId45"/>
    <p:sldId id="581" r:id="rId46"/>
    <p:sldId id="578" r:id="rId47"/>
    <p:sldId id="588" r:id="rId48"/>
    <p:sldId id="579" r:id="rId49"/>
    <p:sldId id="634" r:id="rId50"/>
    <p:sldId id="582" r:id="rId51"/>
    <p:sldId id="590" r:id="rId52"/>
    <p:sldId id="591" r:id="rId53"/>
    <p:sldId id="592" r:id="rId54"/>
    <p:sldId id="597" r:id="rId55"/>
    <p:sldId id="598" r:id="rId56"/>
    <p:sldId id="584" r:id="rId57"/>
    <p:sldId id="602" r:id="rId58"/>
    <p:sldId id="603" r:id="rId59"/>
    <p:sldId id="604" r:id="rId60"/>
    <p:sldId id="606" r:id="rId61"/>
    <p:sldId id="607" r:id="rId62"/>
    <p:sldId id="608" r:id="rId63"/>
    <p:sldId id="610" r:id="rId64"/>
    <p:sldId id="611" r:id="rId65"/>
    <p:sldId id="612" r:id="rId66"/>
    <p:sldId id="613" r:id="rId67"/>
    <p:sldId id="617" r:id="rId68"/>
    <p:sldId id="614" r:id="rId69"/>
    <p:sldId id="615" r:id="rId70"/>
    <p:sldId id="616" r:id="rId71"/>
    <p:sldId id="618" r:id="rId72"/>
    <p:sldId id="620" r:id="rId73"/>
    <p:sldId id="621" r:id="rId74"/>
    <p:sldId id="622" r:id="rId75"/>
    <p:sldId id="624" r:id="rId76"/>
    <p:sldId id="625" r:id="rId77"/>
    <p:sldId id="627" r:id="rId78"/>
    <p:sldId id="626" r:id="rId79"/>
    <p:sldId id="628" r:id="rId80"/>
    <p:sldId id="629" r:id="rId81"/>
    <p:sldId id="632" r:id="rId82"/>
    <p:sldId id="635" r:id="rId83"/>
    <p:sldId id="593" r:id="rId84"/>
    <p:sldId id="466" r:id="rId85"/>
    <p:sldId id="467" r:id="rId86"/>
    <p:sldId id="587" r:id="rId87"/>
    <p:sldId id="586" r:id="rId88"/>
    <p:sldId id="630" r:id="rId89"/>
    <p:sldId id="631" r:id="rId90"/>
  </p:sldIdLst>
  <p:sldSz cx="9144000" cy="6858000" type="screen4x3"/>
  <p:notesSz cx="6864350" cy="9994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61C"/>
    <a:srgbClr val="C00000"/>
    <a:srgbClr val="B42025"/>
    <a:srgbClr val="65CCFF"/>
    <a:srgbClr val="545054"/>
    <a:srgbClr val="A7A9AC"/>
    <a:srgbClr val="34B233"/>
    <a:srgbClr val="376092"/>
    <a:srgbClr val="A8800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958" autoAdjust="0"/>
    <p:restoredTop sz="83086" autoAdjust="0"/>
  </p:normalViewPr>
  <p:slideViewPr>
    <p:cSldViewPr>
      <p:cViewPr varScale="1">
        <p:scale>
          <a:sx n="97" d="100"/>
          <a:sy n="97" d="100"/>
        </p:scale>
        <p:origin x="15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3148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060" y="1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4147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060" y="9494147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E7D57D-1914-4ECE-A035-D84E97ADA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30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060" y="1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r" eaLnBrk="1" hangingPunct="1">
              <a:defRPr sz="1200"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4275" cy="3746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1" tIns="46086" rIns="92171" bIns="460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29" y="4747073"/>
            <a:ext cx="5492094" cy="4497473"/>
          </a:xfrm>
          <a:prstGeom prst="rect">
            <a:avLst/>
          </a:prstGeom>
        </p:spPr>
        <p:txBody>
          <a:bodyPr vert="horz" lIns="92171" tIns="46086" rIns="92171" bIns="460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4147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060" y="9494147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D6690B6-656F-4116-8EF4-284C2D54E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07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97400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5867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1534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95964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7468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5651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3473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191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6421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2403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0256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17833-FF17-4930-ACA3-4A68716B52A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37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5171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32917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0703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94276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5554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337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8173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7477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6138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8075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7857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37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4408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4263" y="669925"/>
            <a:ext cx="4462462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5392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21EE600-EC0B-43F1-987A-F50AA7F41A79}" type="slidenum">
              <a:rPr lang="en-US" altLang="en-US" sz="1200"/>
              <a:pPr algn="r" eaLnBrk="1" hangingPunct="1"/>
              <a:t>‹#›</a:t>
            </a:fld>
            <a:endParaRPr lang="en-US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D0653A-EEC6-4AC3-804F-966A1EAD75BC}" type="slidenum">
              <a:rPr lang="en-US" altLang="en-US" sz="1200"/>
              <a:pPr algn="r" eaLnBrk="1" hangingPunct="1"/>
              <a:t>‹#›</a:t>
            </a:fld>
            <a:endParaRPr lang="en-US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5D675BE-8A1C-4BE9-843C-B60549222B25}" type="slidenum">
              <a:rPr lang="en-US" altLang="en-US" sz="1200"/>
              <a:pPr algn="r" eaLnBrk="1" hangingPunct="1"/>
              <a:t>‹#›</a:t>
            </a:fld>
            <a:endParaRPr lang="en-US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8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D39DF4-F39E-4823-83A3-7D9B4AE45672}" type="slidenum">
              <a:rPr lang="en-US" altLang="en-US" sz="1200"/>
              <a:pPr algn="r" eaLnBrk="1" hangingPunct="1"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631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Grad_Title, Subtitle">
    <p:bg>
      <p:bgPr>
        <a:gradFill>
          <a:gsLst>
            <a:gs pos="0">
              <a:srgbClr val="003B66"/>
            </a:gs>
            <a:gs pos="100000">
              <a:srgbClr val="008D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605812"/>
            <a:ext cx="8574733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  <a:latin typeface="Qualcomm Office Regular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350865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9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F8ABEA-B2B2-4477-895F-CA0E215C1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7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A6EF3A-8FDF-4BA0-BA73-2CA56B3CA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21EE600-EC0B-43F1-987A-F50AA7F41A79}" type="slidenum">
              <a:rPr lang="en-US" altLang="en-US" sz="1200"/>
              <a:pPr algn="r" eaLnBrk="1" hangingPunct="1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104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thing 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21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9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5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lanz@qti.qualcom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onem2m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4.jpe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4.jpe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7.jpeg"/><Relationship Id="rId17" Type="http://schemas.openxmlformats.org/officeDocument/2006/relationships/image" Target="../media/image30.png"/><Relationship Id="rId2" Type="http://schemas.openxmlformats.org/officeDocument/2006/relationships/image" Target="../media/image24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microsoft.com/office/2007/relationships/hdphoto" Target="../media/hdphoto12.wdp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10" Type="http://schemas.openxmlformats.org/officeDocument/2006/relationships/image" Target="../media/image26.png"/><Relationship Id="rId19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7.jpeg"/><Relationship Id="rId17" Type="http://schemas.openxmlformats.org/officeDocument/2006/relationships/image" Target="../media/image30.png"/><Relationship Id="rId2" Type="http://schemas.openxmlformats.org/officeDocument/2006/relationships/image" Target="../media/image24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microsoft.com/office/2007/relationships/hdphoto" Target="../media/hdphoto12.wdp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10" Type="http://schemas.openxmlformats.org/officeDocument/2006/relationships/image" Target="../media/image26.png"/><Relationship Id="rId19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jpe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12" Type="http://schemas.microsoft.com/office/2007/relationships/hdphoto" Target="../media/hdphoto12.wdp"/><Relationship Id="rId17" Type="http://schemas.microsoft.com/office/2007/relationships/hdphoto" Target="../media/hdphoto5.wdp"/><Relationship Id="rId2" Type="http://schemas.openxmlformats.org/officeDocument/2006/relationships/image" Target="../media/image2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5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microsoft.com/office/2007/relationships/hdphoto" Target="../media/hdphoto11.wdp"/><Relationship Id="rId1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jpe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12" Type="http://schemas.microsoft.com/office/2007/relationships/hdphoto" Target="../media/hdphoto12.wdp"/><Relationship Id="rId17" Type="http://schemas.microsoft.com/office/2007/relationships/hdphoto" Target="../media/hdphoto5.wdp"/><Relationship Id="rId2" Type="http://schemas.openxmlformats.org/officeDocument/2006/relationships/image" Target="../media/image2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5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microsoft.com/office/2007/relationships/hdphoto" Target="../media/hdphoto11.wdp"/><Relationship Id="rId1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m2m.org/technical/webinar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s.uci.edu/~fielding/pubs/dissertation/top.htm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talk.com/webcast/11949/1333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ftp.onem2m.org/Work%20Programme/" TargetMode="External"/><Relationship Id="rId2" Type="http://schemas.openxmlformats.org/officeDocument/2006/relationships/hyperlink" Target="https://www.brighttalk.com/webcast/11949/129553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4.jpe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://ftp.onem2m.org/Meetings" TargetMode="External"/><Relationship Id="rId3" Type="http://schemas.openxmlformats.org/officeDocument/2006/relationships/hyperlink" Target="https://www.youtube.com/c/onem2morg" TargetMode="External"/><Relationship Id="rId7" Type="http://schemas.openxmlformats.org/officeDocument/2006/relationships/hyperlink" Target="http://ftp.onem2m.org/Deliverables" TargetMode="External"/><Relationship Id="rId2" Type="http://schemas.openxmlformats.org/officeDocument/2006/relationships/hyperlink" Target="http://www.onem2m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em2m.org/news-events/events" TargetMode="External"/><Relationship Id="rId5" Type="http://schemas.openxmlformats.org/officeDocument/2006/relationships/hyperlink" Target="http://www.onem2m.org/technical/published-documents" TargetMode="External"/><Relationship Id="rId4" Type="http://schemas.openxmlformats.org/officeDocument/2006/relationships/hyperlink" Target="http://www.onem2m.org/technical/webinars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a2015.org/" TargetMode="External"/><Relationship Id="rId2" Type="http://schemas.openxmlformats.org/officeDocument/2006/relationships/hyperlink" Target="http://www.tia2015.org/workshop-3-onem2m-showcase-and-workshop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jblanz@qti.qualcomm.com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4.jpe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5257800"/>
            <a:ext cx="8229600" cy="1143000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581400"/>
            <a:ext cx="8991600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545054"/>
                </a:solidFill>
              </a:rPr>
              <a:t>Release 1 Primer</a:t>
            </a:r>
            <a:r>
              <a:rPr lang="en-US" altLang="en-US" sz="4000" b="1" dirty="0" smtClean="0">
                <a:solidFill>
                  <a:srgbClr val="545054"/>
                </a:solidFill>
              </a:rPr>
              <a:t/>
            </a:r>
            <a:br>
              <a:rPr lang="en-US" altLang="en-US" sz="4000" b="1" dirty="0" smtClean="0">
                <a:solidFill>
                  <a:srgbClr val="545054"/>
                </a:solidFill>
              </a:rPr>
            </a:br>
            <a:r>
              <a:rPr lang="en-US" altLang="en-US" sz="4000" b="1" dirty="0" smtClean="0">
                <a:solidFill>
                  <a:srgbClr val="545054"/>
                </a:solidFill>
              </a:rPr>
              <a:t>What’s in there, and why is it important</a:t>
            </a:r>
            <a:r>
              <a:rPr lang="en-US" altLang="en-US" b="1" dirty="0" smtClean="0">
                <a:solidFill>
                  <a:srgbClr val="545054"/>
                </a:solidFill>
              </a:rPr>
              <a:t>?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04800" y="5305425"/>
            <a:ext cx="857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prstClr val="black"/>
                </a:solidFill>
              </a:rPr>
              <a:t>Dr. </a:t>
            </a:r>
            <a:r>
              <a:rPr lang="en-US" altLang="en-US" sz="1600" b="1" dirty="0" smtClean="0">
                <a:solidFill>
                  <a:prstClr val="black"/>
                </a:solidFill>
              </a:rPr>
              <a:t>Josef J. </a:t>
            </a:r>
            <a:r>
              <a:rPr lang="en-US" altLang="en-US" sz="1600" b="1" dirty="0">
                <a:solidFill>
                  <a:prstClr val="black"/>
                </a:solidFill>
              </a:rPr>
              <a:t>Blanz</a:t>
            </a:r>
          </a:p>
          <a:p>
            <a:pPr algn="ctr"/>
            <a:r>
              <a:rPr lang="en-US" altLang="en-US" sz="1400" dirty="0">
                <a:solidFill>
                  <a:prstClr val="black"/>
                </a:solidFill>
              </a:rPr>
              <a:t>Principal Engineer, Qualcomm</a:t>
            </a:r>
            <a:endParaRPr lang="en-GB" altLang="en-US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altLang="en-US" sz="1400" dirty="0">
                <a:solidFill>
                  <a:prstClr val="black"/>
                </a:solidFill>
                <a:hlinkClick r:id="rId3"/>
              </a:rPr>
              <a:t>jblanz@qti.qualcomm.com</a:t>
            </a:r>
            <a:endParaRPr lang="en-US" altLang="en-US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B42025"/>
                </a:solidFill>
              </a:rPr>
              <a:t>oneM2M </a:t>
            </a:r>
            <a:r>
              <a:rPr lang="en-US" altLang="en-US" sz="1600" dirty="0">
                <a:solidFill>
                  <a:prstClr val="black"/>
                </a:solidFill>
                <a:hlinkClick r:id="rId4"/>
              </a:rPr>
              <a:t>www.oneM2M.org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8115300" y="609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69" y="29039"/>
            <a:ext cx="5986462" cy="40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162840" y="838200"/>
            <a:ext cx="8818321" cy="3581409"/>
            <a:chOff x="162840" y="838200"/>
            <a:chExt cx="8818321" cy="3581409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19" b="83511" l="18254" r="73016">
                          <a14:foregroundMark x1="53175" y1="78191" x2="56614" y2="78191"/>
                          <a14:foregroundMark x1="36243" y1="15426" x2="36243" y2="15426"/>
                          <a14:foregroundMark x1="30952" y1="15957" x2="30952" y2="15957"/>
                          <a14:foregroundMark x1="37302" y1="7447" x2="37302" y2="7447"/>
                          <a14:foregroundMark x1="37037" y1="5851" x2="37037" y2="5851"/>
                          <a14:foregroundMark x1="60053" y1="83511" x2="60053" y2="835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4" r="21028" b="6681"/>
            <a:stretch/>
          </p:blipFill>
          <p:spPr>
            <a:xfrm>
              <a:off x="1675385" y="1967409"/>
              <a:ext cx="730277" cy="584221"/>
            </a:xfrm>
            <a:prstGeom prst="rect">
              <a:avLst/>
            </a:prstGeom>
            <a:noFill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959" y="2596559"/>
              <a:ext cx="1518241" cy="1518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438" l="9375" r="89844">
                          <a14:foregroundMark x1="25781" y1="9375" x2="25781" y2="9375"/>
                          <a14:foregroundMark x1="35938" y1="11719" x2="35938" y2="11719"/>
                          <a14:foregroundMark x1="39844" y1="17969" x2="39844" y2="17969"/>
                          <a14:foregroundMark x1="60156" y1="18750" x2="60156" y2="18750"/>
                          <a14:foregroundMark x1="68750" y1="17188" x2="68750" y2="17188"/>
                          <a14:foregroundMark x1="72656" y1="7031" x2="72656" y2="7031"/>
                          <a14:backgroundMark x1="60156" y1="69531" x2="60156" y2="69531"/>
                          <a14:backgroundMark x1="65625" y1="83594" x2="65625" y2="83594"/>
                          <a14:backgroundMark x1="53125" y1="86719" x2="53125" y2="86719"/>
                          <a14:backgroundMark x1="46875" y1="86719" x2="46875" y2="86719"/>
                          <a14:backgroundMark x1="43750" y1="78906" x2="43750" y2="78906"/>
                          <a14:backgroundMark x1="33594" y1="84375" x2="33594" y2="84375"/>
                          <a14:backgroundMark x1="45313" y1="64844" x2="45313" y2="64844"/>
                          <a14:backgroundMark x1="47656" y1="51563" x2="47656" y2="51563"/>
                          <a14:backgroundMark x1="47656" y1="50000" x2="47656" y2="50000"/>
                          <a14:backgroundMark x1="52344" y1="52344" x2="52344" y2="52344"/>
                          <a14:backgroundMark x1="47656" y1="48438" x2="47656" y2="48438"/>
                          <a14:backgroundMark x1="47656" y1="70313" x2="47656" y2="70313"/>
                          <a14:backgroundMark x1="53125" y1="70313" x2="53125" y2="70313"/>
                          <a14:backgroundMark x1="40625" y1="69531" x2="40625" y2="69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"/>
            <a:stretch/>
          </p:blipFill>
          <p:spPr bwMode="auto">
            <a:xfrm>
              <a:off x="5655698" y="3276600"/>
              <a:ext cx="973702" cy="93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99933" y="284601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20" y="1497406"/>
              <a:ext cx="1040241" cy="1054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91736" y="2922247"/>
              <a:ext cx="665002" cy="549529"/>
              <a:chOff x="582649" y="2103802"/>
              <a:chExt cx="665002" cy="5495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9" y="210380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64" y="230327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95350" y="3698918"/>
              <a:ext cx="710163" cy="720691"/>
              <a:chOff x="1322728" y="4421055"/>
              <a:chExt cx="710163" cy="7206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523" y="4726999"/>
                <a:ext cx="508368" cy="41474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2728" y="4421055"/>
                <a:ext cx="508368" cy="41474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6786" y="1088302"/>
              <a:ext cx="718865" cy="652789"/>
              <a:chOff x="908663" y="5209922"/>
              <a:chExt cx="718865" cy="65278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6049" y="1938355"/>
              <a:ext cx="819184" cy="696091"/>
              <a:chOff x="2145060" y="1343825"/>
              <a:chExt cx="819184" cy="6960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060" y="1343825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587" y="1664990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" name="Picture 7" descr="http://maharashtrabusinesses.com/upload/productphoto/1261_i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325" b="91716" l="8000" r="93778">
                          <a14:foregroundMark x1="93778" y1="17160" x2="93778" y2="17160"/>
                          <a14:foregroundMark x1="78222" y1="13018" x2="78222" y2="13018"/>
                          <a14:foregroundMark x1="64889" y1="12426" x2="64889" y2="12426"/>
                          <a14:foregroundMark x1="31556" y1="5917" x2="31556" y2="5917"/>
                          <a14:foregroundMark x1="49333" y1="10651" x2="49333" y2="10651"/>
                          <a14:foregroundMark x1="44000" y1="8284" x2="44000" y2="8284"/>
                          <a14:foregroundMark x1="43556" y1="21302" x2="43556" y2="21302"/>
                          <a14:foregroundMark x1="25333" y1="15976" x2="25333" y2="15976"/>
                          <a14:foregroundMark x1="18667" y1="15385" x2="18667" y2="15385"/>
                          <a14:foregroundMark x1="8000" y1="37870" x2="8000" y2="37870"/>
                          <a14:foregroundMark x1="11556" y1="17160" x2="11556" y2="17160"/>
                          <a14:foregroundMark x1="14667" y1="13018" x2="14667" y2="13018"/>
                          <a14:foregroundMark x1="18222" y1="13018" x2="18222" y2="13018"/>
                          <a14:foregroundMark x1="9778" y1="10651" x2="9778" y2="10651"/>
                          <a14:foregroundMark x1="10889" y1="13905" x2="10889" y2="13905"/>
                          <a14:foregroundMark x1="8667" y1="10355" x2="8667" y2="10355"/>
                          <a14:foregroundMark x1="81556" y1="91716" x2="81556" y2="917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929" y="1917405"/>
              <a:ext cx="844382" cy="63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lbow Connector 11"/>
            <p:cNvCxnSpPr>
              <a:stCxn id="32" idx="3"/>
              <a:endCxn id="115" idx="1"/>
            </p:cNvCxnSpPr>
            <p:nvPr/>
          </p:nvCxnSpPr>
          <p:spPr>
            <a:xfrm flipV="1">
              <a:off x="1005233" y="2259520"/>
              <a:ext cx="670152" cy="187463"/>
            </a:xfrm>
            <a:prstGeom prst="bentConnector3">
              <a:avLst>
                <a:gd name="adj1" fmla="val 44068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5" idx="3"/>
              <a:endCxn id="115" idx="1"/>
            </p:cNvCxnSpPr>
            <p:nvPr/>
          </p:nvCxnSpPr>
          <p:spPr>
            <a:xfrm>
              <a:off x="763251" y="1414697"/>
              <a:ext cx="912134" cy="844823"/>
            </a:xfrm>
            <a:prstGeom prst="bentConnector3">
              <a:avLst>
                <a:gd name="adj1" fmla="val 58717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3"/>
              <a:endCxn id="115" idx="1"/>
            </p:cNvCxnSpPr>
            <p:nvPr/>
          </p:nvCxnSpPr>
          <p:spPr>
            <a:xfrm flipV="1">
              <a:off x="856738" y="2259520"/>
              <a:ext cx="818647" cy="1037227"/>
            </a:xfrm>
            <a:prstGeom prst="bentConnector3">
              <a:avLst>
                <a:gd name="adj1" fmla="val 54856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34" idx="3"/>
              <a:endCxn id="115" idx="1"/>
            </p:cNvCxnSpPr>
            <p:nvPr/>
          </p:nvCxnSpPr>
          <p:spPr>
            <a:xfrm flipV="1">
              <a:off x="905513" y="2259520"/>
              <a:ext cx="769872" cy="1952716"/>
            </a:xfrm>
            <a:prstGeom prst="bentConnector3">
              <a:avLst>
                <a:gd name="adj1" fmla="val 51032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821" y="341802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2840" y="2608485"/>
              <a:ext cx="66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valve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21" y="1639156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21" y="838200"/>
              <a:ext cx="6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0" name="Straight Connector 119"/>
            <p:cNvCxnSpPr>
              <a:stCxn id="43" idx="2"/>
              <a:endCxn id="117" idx="2"/>
            </p:cNvCxnSpPr>
            <p:nvPr/>
          </p:nvCxnSpPr>
          <p:spPr>
            <a:xfrm rot="16200000" flipH="1">
              <a:off x="3331015" y="2794735"/>
              <a:ext cx="1563170" cy="1076960"/>
            </a:xfrm>
            <a:prstGeom prst="bentConnector3">
              <a:avLst>
                <a:gd name="adj1" fmla="val 12813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5" idx="2"/>
            </p:cNvCxnSpPr>
            <p:nvPr/>
          </p:nvCxnSpPr>
          <p:spPr>
            <a:xfrm rot="5400000" flipH="1">
              <a:off x="2564217" y="2027937"/>
              <a:ext cx="1563170" cy="2610556"/>
            </a:xfrm>
            <a:prstGeom prst="bentConnector3">
              <a:avLst>
                <a:gd name="adj1" fmla="val -2812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119" idx="2"/>
            </p:cNvCxnSpPr>
            <p:nvPr/>
          </p:nvCxnSpPr>
          <p:spPr>
            <a:xfrm rot="5400000">
              <a:off x="6537298" y="3497193"/>
              <a:ext cx="316183" cy="1105679"/>
            </a:xfrm>
            <a:prstGeom prst="bentConnector3">
              <a:avLst>
                <a:gd name="adj1" fmla="val 21043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  <a:endCxn id="144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33" descr="caldai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125" y="1940036"/>
              <a:ext cx="42227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Straight Connector 119"/>
            <p:cNvCxnSpPr>
              <a:stCxn id="161" idx="2"/>
              <a:endCxn id="117" idx="2"/>
            </p:cNvCxnSpPr>
            <p:nvPr/>
          </p:nvCxnSpPr>
          <p:spPr>
            <a:xfrm rot="16200000" flipH="1">
              <a:off x="2907270" y="2370990"/>
              <a:ext cx="1585802" cy="1901817"/>
            </a:xfrm>
            <a:prstGeom prst="bentConnector3">
              <a:avLst>
                <a:gd name="adj1" fmla="val 12770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08728" y="4113665"/>
            <a:ext cx="7222648" cy="726109"/>
            <a:chOff x="1608728" y="4113665"/>
            <a:chExt cx="7222648" cy="726109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608728" y="4319278"/>
              <a:ext cx="3191872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19800" y="4334331"/>
              <a:ext cx="281157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Straight Connector 119"/>
            <p:cNvCxnSpPr/>
            <p:nvPr/>
          </p:nvCxnSpPr>
          <p:spPr>
            <a:xfrm rot="16200000" flipV="1">
              <a:off x="4752631" y="4329953"/>
              <a:ext cx="458336" cy="25760"/>
            </a:xfrm>
            <a:prstGeom prst="bentConnector3">
              <a:avLst>
                <a:gd name="adj1" fmla="val 2640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19"/>
            <p:cNvCxnSpPr/>
            <p:nvPr/>
          </p:nvCxnSpPr>
          <p:spPr>
            <a:xfrm rot="16200000" flipV="1">
              <a:off x="5667883" y="4345004"/>
              <a:ext cx="458336" cy="257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 bwMode="auto">
            <a:xfrm>
              <a:off x="4863054" y="4334331"/>
              <a:ext cx="1110019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>
              <a:off x="3579813" y="1905427"/>
              <a:ext cx="1167032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>
              <a:off x="2779439" y="1905427"/>
              <a:ext cx="196740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767781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3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162840" y="838200"/>
            <a:ext cx="8818321" cy="3581409"/>
            <a:chOff x="162840" y="838200"/>
            <a:chExt cx="8818321" cy="3581409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19" b="83511" l="18254" r="73016">
                          <a14:foregroundMark x1="53175" y1="78191" x2="56614" y2="78191"/>
                          <a14:foregroundMark x1="36243" y1="15426" x2="36243" y2="15426"/>
                          <a14:foregroundMark x1="30952" y1="15957" x2="30952" y2="15957"/>
                          <a14:foregroundMark x1="37302" y1="7447" x2="37302" y2="7447"/>
                          <a14:foregroundMark x1="37037" y1="5851" x2="37037" y2="5851"/>
                          <a14:foregroundMark x1="60053" y1="83511" x2="60053" y2="835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4" r="21028" b="6681"/>
            <a:stretch/>
          </p:blipFill>
          <p:spPr>
            <a:xfrm>
              <a:off x="1675385" y="1967409"/>
              <a:ext cx="730277" cy="584221"/>
            </a:xfrm>
            <a:prstGeom prst="rect">
              <a:avLst/>
            </a:prstGeom>
            <a:noFill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959" y="2596559"/>
              <a:ext cx="1518241" cy="1518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438" l="9375" r="89844">
                          <a14:foregroundMark x1="25781" y1="9375" x2="25781" y2="9375"/>
                          <a14:foregroundMark x1="35938" y1="11719" x2="35938" y2="11719"/>
                          <a14:foregroundMark x1="39844" y1="17969" x2="39844" y2="17969"/>
                          <a14:foregroundMark x1="60156" y1="18750" x2="60156" y2="18750"/>
                          <a14:foregroundMark x1="68750" y1="17188" x2="68750" y2="17188"/>
                          <a14:foregroundMark x1="72656" y1="7031" x2="72656" y2="7031"/>
                          <a14:backgroundMark x1="60156" y1="69531" x2="60156" y2="69531"/>
                          <a14:backgroundMark x1="65625" y1="83594" x2="65625" y2="83594"/>
                          <a14:backgroundMark x1="53125" y1="86719" x2="53125" y2="86719"/>
                          <a14:backgroundMark x1="46875" y1="86719" x2="46875" y2="86719"/>
                          <a14:backgroundMark x1="43750" y1="78906" x2="43750" y2="78906"/>
                          <a14:backgroundMark x1="33594" y1="84375" x2="33594" y2="84375"/>
                          <a14:backgroundMark x1="45313" y1="64844" x2="45313" y2="64844"/>
                          <a14:backgroundMark x1="47656" y1="51563" x2="47656" y2="51563"/>
                          <a14:backgroundMark x1="47656" y1="50000" x2="47656" y2="50000"/>
                          <a14:backgroundMark x1="52344" y1="52344" x2="52344" y2="52344"/>
                          <a14:backgroundMark x1="47656" y1="48438" x2="47656" y2="48438"/>
                          <a14:backgroundMark x1="47656" y1="70313" x2="47656" y2="70313"/>
                          <a14:backgroundMark x1="53125" y1="70313" x2="53125" y2="70313"/>
                          <a14:backgroundMark x1="40625" y1="69531" x2="40625" y2="69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"/>
            <a:stretch/>
          </p:blipFill>
          <p:spPr bwMode="auto">
            <a:xfrm>
              <a:off x="5655698" y="3276600"/>
              <a:ext cx="973702" cy="93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99933" y="284601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20" y="1497406"/>
              <a:ext cx="1040241" cy="1054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91736" y="2922247"/>
              <a:ext cx="665002" cy="549529"/>
              <a:chOff x="582649" y="2103802"/>
              <a:chExt cx="665002" cy="5495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9" y="210380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64" y="230327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95350" y="3698918"/>
              <a:ext cx="710163" cy="720691"/>
              <a:chOff x="1322728" y="4421055"/>
              <a:chExt cx="710163" cy="7206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523" y="4726999"/>
                <a:ext cx="508368" cy="41474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2728" y="4421055"/>
                <a:ext cx="508368" cy="41474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6786" y="1088302"/>
              <a:ext cx="718865" cy="652789"/>
              <a:chOff x="908663" y="5209922"/>
              <a:chExt cx="718865" cy="65278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6049" y="1938355"/>
              <a:ext cx="819184" cy="696091"/>
              <a:chOff x="2145060" y="1343825"/>
              <a:chExt cx="819184" cy="6960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060" y="1343825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587" y="1664990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" name="Picture 7" descr="http://maharashtrabusinesses.com/upload/productphoto/1261_i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325" b="91716" l="8000" r="93778">
                          <a14:foregroundMark x1="93778" y1="17160" x2="93778" y2="17160"/>
                          <a14:foregroundMark x1="78222" y1="13018" x2="78222" y2="13018"/>
                          <a14:foregroundMark x1="64889" y1="12426" x2="64889" y2="12426"/>
                          <a14:foregroundMark x1="31556" y1="5917" x2="31556" y2="5917"/>
                          <a14:foregroundMark x1="49333" y1="10651" x2="49333" y2="10651"/>
                          <a14:foregroundMark x1="44000" y1="8284" x2="44000" y2="8284"/>
                          <a14:foregroundMark x1="43556" y1="21302" x2="43556" y2="21302"/>
                          <a14:foregroundMark x1="25333" y1="15976" x2="25333" y2="15976"/>
                          <a14:foregroundMark x1="18667" y1="15385" x2="18667" y2="15385"/>
                          <a14:foregroundMark x1="8000" y1="37870" x2="8000" y2="37870"/>
                          <a14:foregroundMark x1="11556" y1="17160" x2="11556" y2="17160"/>
                          <a14:foregroundMark x1="14667" y1="13018" x2="14667" y2="13018"/>
                          <a14:foregroundMark x1="18222" y1="13018" x2="18222" y2="13018"/>
                          <a14:foregroundMark x1="9778" y1="10651" x2="9778" y2="10651"/>
                          <a14:foregroundMark x1="10889" y1="13905" x2="10889" y2="13905"/>
                          <a14:foregroundMark x1="8667" y1="10355" x2="8667" y2="10355"/>
                          <a14:foregroundMark x1="81556" y1="91716" x2="81556" y2="917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929" y="1917405"/>
              <a:ext cx="844382" cy="63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lbow Connector 11"/>
            <p:cNvCxnSpPr>
              <a:stCxn id="32" idx="3"/>
              <a:endCxn id="115" idx="1"/>
            </p:cNvCxnSpPr>
            <p:nvPr/>
          </p:nvCxnSpPr>
          <p:spPr>
            <a:xfrm flipV="1">
              <a:off x="1005233" y="2259520"/>
              <a:ext cx="670152" cy="187463"/>
            </a:xfrm>
            <a:prstGeom prst="bentConnector3">
              <a:avLst>
                <a:gd name="adj1" fmla="val 44068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5" idx="3"/>
              <a:endCxn id="115" idx="1"/>
            </p:cNvCxnSpPr>
            <p:nvPr/>
          </p:nvCxnSpPr>
          <p:spPr>
            <a:xfrm>
              <a:off x="763251" y="1414697"/>
              <a:ext cx="912134" cy="844823"/>
            </a:xfrm>
            <a:prstGeom prst="bentConnector3">
              <a:avLst>
                <a:gd name="adj1" fmla="val 58717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3"/>
              <a:endCxn id="115" idx="1"/>
            </p:cNvCxnSpPr>
            <p:nvPr/>
          </p:nvCxnSpPr>
          <p:spPr>
            <a:xfrm flipV="1">
              <a:off x="856738" y="2259520"/>
              <a:ext cx="818647" cy="1037227"/>
            </a:xfrm>
            <a:prstGeom prst="bentConnector3">
              <a:avLst>
                <a:gd name="adj1" fmla="val 54856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34" idx="3"/>
              <a:endCxn id="115" idx="1"/>
            </p:cNvCxnSpPr>
            <p:nvPr/>
          </p:nvCxnSpPr>
          <p:spPr>
            <a:xfrm flipV="1">
              <a:off x="905513" y="2259520"/>
              <a:ext cx="769872" cy="1952716"/>
            </a:xfrm>
            <a:prstGeom prst="bentConnector3">
              <a:avLst>
                <a:gd name="adj1" fmla="val 51032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821" y="341802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2840" y="2608485"/>
              <a:ext cx="66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valve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21" y="1639156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21" y="838200"/>
              <a:ext cx="6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0" name="Straight Connector 119"/>
            <p:cNvCxnSpPr>
              <a:stCxn id="43" idx="2"/>
              <a:endCxn id="117" idx="2"/>
            </p:cNvCxnSpPr>
            <p:nvPr/>
          </p:nvCxnSpPr>
          <p:spPr>
            <a:xfrm rot="16200000" flipH="1">
              <a:off x="3331015" y="2794735"/>
              <a:ext cx="1563170" cy="1076960"/>
            </a:xfrm>
            <a:prstGeom prst="bentConnector3">
              <a:avLst>
                <a:gd name="adj1" fmla="val 12813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5" idx="2"/>
            </p:cNvCxnSpPr>
            <p:nvPr/>
          </p:nvCxnSpPr>
          <p:spPr>
            <a:xfrm rot="5400000" flipH="1">
              <a:off x="2564217" y="2027937"/>
              <a:ext cx="1563170" cy="2610556"/>
            </a:xfrm>
            <a:prstGeom prst="bentConnector3">
              <a:avLst>
                <a:gd name="adj1" fmla="val -2812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119" idx="2"/>
            </p:cNvCxnSpPr>
            <p:nvPr/>
          </p:nvCxnSpPr>
          <p:spPr>
            <a:xfrm rot="5400000">
              <a:off x="6537298" y="3497193"/>
              <a:ext cx="316183" cy="1105679"/>
            </a:xfrm>
            <a:prstGeom prst="bentConnector3">
              <a:avLst>
                <a:gd name="adj1" fmla="val 21043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  <a:endCxn id="144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33" descr="caldai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125" y="1940036"/>
              <a:ext cx="42227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Straight Connector 119"/>
            <p:cNvCxnSpPr>
              <a:stCxn id="161" idx="2"/>
              <a:endCxn id="117" idx="2"/>
            </p:cNvCxnSpPr>
            <p:nvPr/>
          </p:nvCxnSpPr>
          <p:spPr>
            <a:xfrm rot="16200000" flipH="1">
              <a:off x="2907270" y="2370990"/>
              <a:ext cx="1585802" cy="1901817"/>
            </a:xfrm>
            <a:prstGeom prst="bentConnector3">
              <a:avLst>
                <a:gd name="adj1" fmla="val 12770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08728" y="4113665"/>
            <a:ext cx="7222648" cy="726109"/>
            <a:chOff x="1608728" y="4113665"/>
            <a:chExt cx="7222648" cy="726109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608728" y="4319278"/>
              <a:ext cx="3191872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19800" y="4334331"/>
              <a:ext cx="281157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Straight Connector 119"/>
            <p:cNvCxnSpPr/>
            <p:nvPr/>
          </p:nvCxnSpPr>
          <p:spPr>
            <a:xfrm rot="16200000" flipV="1">
              <a:off x="4752631" y="4329953"/>
              <a:ext cx="458336" cy="25760"/>
            </a:xfrm>
            <a:prstGeom prst="bentConnector3">
              <a:avLst>
                <a:gd name="adj1" fmla="val 2640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19"/>
            <p:cNvCxnSpPr/>
            <p:nvPr/>
          </p:nvCxnSpPr>
          <p:spPr>
            <a:xfrm rot="16200000" flipV="1">
              <a:off x="5667883" y="4345004"/>
              <a:ext cx="458336" cy="257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 bwMode="auto">
            <a:xfrm>
              <a:off x="4863054" y="4334331"/>
              <a:ext cx="1110019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>
              <a:off x="3579813" y="1905427"/>
              <a:ext cx="1167032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>
              <a:off x="2779439" y="1905427"/>
              <a:ext cx="196740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767781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2" name="Straight Connector 71"/>
            <p:cNvCxnSpPr>
              <a:stCxn id="70" idx="3"/>
              <a:endCxn id="67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2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776" y="838200"/>
            <a:ext cx="8870449" cy="3779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08728" y="4319278"/>
            <a:ext cx="7222648" cy="520496"/>
            <a:chOff x="1608728" y="4319278"/>
            <a:chExt cx="7222648" cy="520496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608728" y="4319278"/>
              <a:ext cx="3191872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19800" y="4334331"/>
              <a:ext cx="281157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4863054" y="4334331"/>
              <a:ext cx="1110019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  <a:endCxn id="98" idx="0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>
              <a:off x="3579813" y="1905427"/>
              <a:ext cx="1167032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>
              <a:off x="2779439" y="1905427"/>
              <a:ext cx="196740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767781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  <a:endCxn id="98" idx="0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8" name="Straight Connector 77"/>
            <p:cNvCxnSpPr>
              <a:stCxn id="77" idx="3"/>
              <a:endCxn id="76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>
              <a:off x="3579813" y="1905427"/>
              <a:ext cx="1167032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>
              <a:off x="2779439" y="1905427"/>
              <a:ext cx="196740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767781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8" name="Straight Connector 77"/>
            <p:cNvCxnSpPr>
              <a:stCxn id="77" idx="3"/>
              <a:endCxn id="76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 bwMode="auto">
          <a:xfrm>
            <a:off x="1608728" y="4319278"/>
            <a:ext cx="7222648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prstClr val="white"/>
                </a:solidFill>
                <a:latin typeface="+mn-lt"/>
                <a:cs typeface="+mn-cs"/>
              </a:rPr>
              <a:t>Communication Network(s)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 flipH="1">
              <a:off x="3573999" y="1905427"/>
              <a:ext cx="5814" cy="116167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 flipH="1">
              <a:off x="2775760" y="1905427"/>
              <a:ext cx="3679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13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</p:cNvCxnSpPr>
            <p:nvPr/>
          </p:nvCxnSpPr>
          <p:spPr>
            <a:xfrm flipH="1">
              <a:off x="8458200" y="1898545"/>
              <a:ext cx="2840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608728" y="3067102"/>
            <a:ext cx="7222647" cy="518125"/>
            <a:chOff x="1608728" y="3067102"/>
            <a:chExt cx="7222647" cy="5181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1608728" y="3079784"/>
              <a:ext cx="3514529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8" name="Straight Connector 77"/>
            <p:cNvCxnSpPr>
              <a:stCxn id="77" idx="3"/>
              <a:endCxn id="76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 bwMode="auto">
          <a:xfrm>
            <a:off x="1608728" y="4319278"/>
            <a:ext cx="7222648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prstClr val="white"/>
                </a:solidFill>
                <a:latin typeface="+mn-lt"/>
                <a:cs typeface="+mn-cs"/>
              </a:rPr>
              <a:t>Communication Network(s)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9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eHealth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86528" cy="3962400"/>
            <a:chOff x="0" y="914400"/>
            <a:chExt cx="9186528" cy="3962400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9" name="Straight Connector 120"/>
            <p:cNvCxnSpPr/>
            <p:nvPr/>
          </p:nvCxnSpPr>
          <p:spPr>
            <a:xfrm rot="5400000" flipH="1">
              <a:off x="5953237" y="2583192"/>
              <a:ext cx="164355" cy="2417664"/>
            </a:xfrm>
            <a:prstGeom prst="bentConnector3">
              <a:avLst>
                <a:gd name="adj1" fmla="val -414281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" descr="image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1967978"/>
              <a:ext cx="1113559" cy="69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08" y="2067120"/>
              <a:ext cx="1052841" cy="51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Image 1" descr="image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02" y="1967977"/>
              <a:ext cx="833298" cy="6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190875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H="1">
              <a:off x="4414681" y="30382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2195116" y="27334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3072652" y="2719976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4096317" y="2710832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e 28"/>
            <p:cNvGrpSpPr>
              <a:grpSpLocks/>
            </p:cNvGrpSpPr>
            <p:nvPr/>
          </p:nvGrpSpPr>
          <p:grpSpPr bwMode="auto">
            <a:xfrm>
              <a:off x="7735553" y="1615003"/>
              <a:ext cx="1450975" cy="936625"/>
              <a:chOff x="4320000" y="2736000"/>
              <a:chExt cx="1449950" cy="937247"/>
            </a:xfrm>
          </p:grpSpPr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0000" y="2988000"/>
                <a:ext cx="704482" cy="685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126"/>
              <p:cNvGrpSpPr>
                <a:grpSpLocks/>
              </p:cNvGrpSpPr>
              <p:nvPr/>
            </p:nvGrpSpPr>
            <p:grpSpPr bwMode="auto">
              <a:xfrm>
                <a:off x="4392000" y="2736000"/>
                <a:ext cx="1377950" cy="915967"/>
                <a:chOff x="7636882" y="3920122"/>
                <a:chExt cx="1377950" cy="915967"/>
              </a:xfrm>
            </p:grpSpPr>
            <p:pic>
              <p:nvPicPr>
                <p:cNvPr id="60" name="Picture 2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85827" y="3920122"/>
                  <a:ext cx="480060" cy="649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36268" y="4574606"/>
                  <a:ext cx="1378564" cy="2621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pPr algn="ctr" eaLnBrk="1" hangingPunct="1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j-lt"/>
                      <a:ea typeface="ＭＳ Ｐゴシック" pitchFamily="-65" charset="-128"/>
                    </a:rPr>
                    <a:t>Doctor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919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eHealth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86528" cy="3962400"/>
            <a:chOff x="0" y="914400"/>
            <a:chExt cx="9186528" cy="3962400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9" name="Straight Connector 120"/>
            <p:cNvCxnSpPr/>
            <p:nvPr/>
          </p:nvCxnSpPr>
          <p:spPr>
            <a:xfrm rot="5400000" flipH="1">
              <a:off x="5953237" y="2583192"/>
              <a:ext cx="164355" cy="2417664"/>
            </a:xfrm>
            <a:prstGeom prst="bentConnector3">
              <a:avLst>
                <a:gd name="adj1" fmla="val -414281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" descr="image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1967978"/>
              <a:ext cx="1113559" cy="69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08" y="2067120"/>
              <a:ext cx="1052841" cy="51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Image 1" descr="image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02" y="1967977"/>
              <a:ext cx="833298" cy="6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190875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H="1">
              <a:off x="4414681" y="30382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2195116" y="27334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3072652" y="2719976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4096317" y="2710832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e 28"/>
            <p:cNvGrpSpPr>
              <a:grpSpLocks/>
            </p:cNvGrpSpPr>
            <p:nvPr/>
          </p:nvGrpSpPr>
          <p:grpSpPr bwMode="auto">
            <a:xfrm>
              <a:off x="7735553" y="1615003"/>
              <a:ext cx="1450975" cy="936625"/>
              <a:chOff x="4320000" y="2736000"/>
              <a:chExt cx="1449950" cy="937247"/>
            </a:xfrm>
          </p:grpSpPr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0000" y="2988000"/>
                <a:ext cx="704482" cy="685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126"/>
              <p:cNvGrpSpPr>
                <a:grpSpLocks/>
              </p:cNvGrpSpPr>
              <p:nvPr/>
            </p:nvGrpSpPr>
            <p:grpSpPr bwMode="auto">
              <a:xfrm>
                <a:off x="4392000" y="2736000"/>
                <a:ext cx="1377950" cy="915967"/>
                <a:chOff x="7636882" y="3920122"/>
                <a:chExt cx="1377950" cy="915967"/>
              </a:xfrm>
            </p:grpSpPr>
            <p:pic>
              <p:nvPicPr>
                <p:cNvPr id="60" name="Picture 2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85827" y="3920122"/>
                  <a:ext cx="480060" cy="649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36268" y="4574606"/>
                  <a:ext cx="1378564" cy="2621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pPr algn="ctr" eaLnBrk="1" hangingPunct="1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ea typeface="ＭＳ Ｐゴシック" pitchFamily="-65" charset="-128"/>
                    </a:rPr>
                    <a:t>Doctor</a:t>
                  </a: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1608728" y="4319278"/>
            <a:ext cx="7078072" cy="505443"/>
            <a:chOff x="1608728" y="4319278"/>
            <a:chExt cx="7078072" cy="5054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8728" y="4319278"/>
              <a:ext cx="2836300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763392" y="4319278"/>
              <a:ext cx="392340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9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eHealth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86528" cy="3962400"/>
            <a:chOff x="0" y="914400"/>
            <a:chExt cx="9186528" cy="3962400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9" name="Straight Connector 120"/>
            <p:cNvCxnSpPr/>
            <p:nvPr/>
          </p:nvCxnSpPr>
          <p:spPr>
            <a:xfrm rot="5400000" flipH="1">
              <a:off x="5953237" y="2583192"/>
              <a:ext cx="164355" cy="2417664"/>
            </a:xfrm>
            <a:prstGeom prst="bentConnector3">
              <a:avLst>
                <a:gd name="adj1" fmla="val -414281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" descr="image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1967978"/>
              <a:ext cx="1113559" cy="69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08" y="2067120"/>
              <a:ext cx="1052841" cy="51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Image 1" descr="image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02" y="1967977"/>
              <a:ext cx="833298" cy="6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190875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H="1">
              <a:off x="4414681" y="30382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2195116" y="27334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3072652" y="2719976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4096317" y="2710832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e 28"/>
            <p:cNvGrpSpPr>
              <a:grpSpLocks/>
            </p:cNvGrpSpPr>
            <p:nvPr/>
          </p:nvGrpSpPr>
          <p:grpSpPr bwMode="auto">
            <a:xfrm>
              <a:off x="7735553" y="1615003"/>
              <a:ext cx="1450975" cy="936625"/>
              <a:chOff x="4320000" y="2736000"/>
              <a:chExt cx="1449950" cy="937247"/>
            </a:xfrm>
          </p:grpSpPr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0000" y="2988000"/>
                <a:ext cx="704482" cy="685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126"/>
              <p:cNvGrpSpPr>
                <a:grpSpLocks/>
              </p:cNvGrpSpPr>
              <p:nvPr/>
            </p:nvGrpSpPr>
            <p:grpSpPr bwMode="auto">
              <a:xfrm>
                <a:off x="4392000" y="2736000"/>
                <a:ext cx="1377950" cy="915967"/>
                <a:chOff x="7636882" y="3920122"/>
                <a:chExt cx="1377950" cy="915967"/>
              </a:xfrm>
            </p:grpSpPr>
            <p:pic>
              <p:nvPicPr>
                <p:cNvPr id="60" name="Picture 2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85827" y="3920122"/>
                  <a:ext cx="480060" cy="649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36268" y="4574606"/>
                  <a:ext cx="1378564" cy="2621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pPr algn="ctr" eaLnBrk="1" hangingPunct="1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ea typeface="ＭＳ Ｐゴシック" pitchFamily="-65" charset="-128"/>
                    </a:rPr>
                    <a:t>Doctor</a:t>
                  </a: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1608728" y="4319278"/>
            <a:ext cx="7078072" cy="505443"/>
            <a:chOff x="1608728" y="4319278"/>
            <a:chExt cx="7078072" cy="5054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8728" y="4319278"/>
              <a:ext cx="2836300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763392" y="4319278"/>
              <a:ext cx="392340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8728" y="1905000"/>
            <a:ext cx="7222648" cy="1674000"/>
            <a:chOff x="1608728" y="1393102"/>
            <a:chExt cx="7222648" cy="1674000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>
              <a:off x="2779439" y="1905427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eHealth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86528" cy="3962400"/>
            <a:chOff x="0" y="914400"/>
            <a:chExt cx="9186528" cy="3962400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9" name="Straight Connector 120"/>
            <p:cNvCxnSpPr/>
            <p:nvPr/>
          </p:nvCxnSpPr>
          <p:spPr>
            <a:xfrm rot="5400000" flipH="1">
              <a:off x="5953237" y="2583192"/>
              <a:ext cx="164355" cy="2417664"/>
            </a:xfrm>
            <a:prstGeom prst="bentConnector3">
              <a:avLst>
                <a:gd name="adj1" fmla="val -414281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" descr="image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1967978"/>
              <a:ext cx="1113559" cy="69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08" y="2067120"/>
              <a:ext cx="1052841" cy="51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Image 1" descr="image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02" y="1967977"/>
              <a:ext cx="833298" cy="6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190875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H="1">
              <a:off x="4414681" y="30382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2195116" y="27334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3072652" y="2719976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4096317" y="2710832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e 28"/>
            <p:cNvGrpSpPr>
              <a:grpSpLocks/>
            </p:cNvGrpSpPr>
            <p:nvPr/>
          </p:nvGrpSpPr>
          <p:grpSpPr bwMode="auto">
            <a:xfrm>
              <a:off x="7735553" y="1615003"/>
              <a:ext cx="1450975" cy="936625"/>
              <a:chOff x="4320000" y="2736000"/>
              <a:chExt cx="1449950" cy="937247"/>
            </a:xfrm>
          </p:grpSpPr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0000" y="2988000"/>
                <a:ext cx="704482" cy="685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126"/>
              <p:cNvGrpSpPr>
                <a:grpSpLocks/>
              </p:cNvGrpSpPr>
              <p:nvPr/>
            </p:nvGrpSpPr>
            <p:grpSpPr bwMode="auto">
              <a:xfrm>
                <a:off x="4392000" y="2736000"/>
                <a:ext cx="1377950" cy="915967"/>
                <a:chOff x="7636882" y="3920122"/>
                <a:chExt cx="1377950" cy="915967"/>
              </a:xfrm>
            </p:grpSpPr>
            <p:pic>
              <p:nvPicPr>
                <p:cNvPr id="60" name="Picture 2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85827" y="3920122"/>
                  <a:ext cx="480060" cy="649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36268" y="4574606"/>
                  <a:ext cx="1378564" cy="2621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pPr algn="ctr" eaLnBrk="1" hangingPunct="1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ea typeface="ＭＳ Ｐゴシック" pitchFamily="-65" charset="-128"/>
                    </a:rPr>
                    <a:t>Doctor</a:t>
                  </a: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1608728" y="4319278"/>
            <a:ext cx="7078072" cy="505443"/>
            <a:chOff x="1608728" y="4319278"/>
            <a:chExt cx="7078072" cy="5054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8728" y="4319278"/>
              <a:ext cx="2836300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763392" y="4319278"/>
              <a:ext cx="392340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8728" y="1905000"/>
            <a:ext cx="7222648" cy="1674000"/>
            <a:chOff x="1608728" y="1393102"/>
            <a:chExt cx="7222648" cy="1674000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>
              <a:off x="2779439" y="1905427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6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14400"/>
            <a:ext cx="9187468" cy="396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eHealth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08728" y="4319278"/>
            <a:ext cx="7078072" cy="505443"/>
            <a:chOff x="1608728" y="4319278"/>
            <a:chExt cx="7078072" cy="5054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8728" y="4319278"/>
              <a:ext cx="2836300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763392" y="4319278"/>
              <a:ext cx="392340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8728" y="1905000"/>
            <a:ext cx="7222648" cy="1667545"/>
            <a:chOff x="1608728" y="1393102"/>
            <a:chExt cx="7222648" cy="1667545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  <a:endCxn id="43" idx="2"/>
            </p:cNvCxnSpPr>
            <p:nvPr/>
          </p:nvCxnSpPr>
          <p:spPr>
            <a:xfrm flipH="1">
              <a:off x="7242579" y="1917405"/>
              <a:ext cx="2993" cy="114324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>
              <a:off x="2779439" y="1905427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7398985" y="1898545"/>
              <a:ext cx="1062055" cy="101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270" y="151180"/>
            <a:ext cx="286745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Outline: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What?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Why?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How?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What?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Next?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Where?</a:t>
            </a:r>
            <a:endParaRPr lang="en-US" sz="2800" b="1" dirty="0">
              <a:solidFill>
                <a:srgbClr val="545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eHealth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608728" y="4319278"/>
            <a:ext cx="7078072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08728" y="1905000"/>
            <a:ext cx="7222648" cy="1524000"/>
            <a:chOff x="1608728" y="1393102"/>
            <a:chExt cx="7222648" cy="1524000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>
              <a:off x="7245572" y="1917405"/>
              <a:ext cx="0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>
              <a:off x="2779439" y="1905427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7512823" y="1898545"/>
              <a:ext cx="948217" cy="9093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3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eHealth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608727" y="4319278"/>
            <a:ext cx="7222647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08728" y="1905000"/>
            <a:ext cx="7222648" cy="1600200"/>
            <a:chOff x="1608728" y="1393102"/>
            <a:chExt cx="7222648" cy="1600200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>
              <a:off x="7245572" y="1917405"/>
              <a:ext cx="0" cy="10758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587" cy="64977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136" cy="66245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8458200" y="1898545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608728" y="3067102"/>
            <a:ext cx="7222647" cy="518125"/>
            <a:chOff x="1608728" y="3067102"/>
            <a:chExt cx="7222647" cy="518125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1608728" y="3079784"/>
              <a:ext cx="3514529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2785951" y="2412686"/>
            <a:ext cx="1587" cy="68051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Home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8780549" cy="3962400"/>
            <a:chOff x="0" y="914400"/>
            <a:chExt cx="8780549" cy="3962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040" y="1867715"/>
              <a:ext cx="845279" cy="78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66129" y="269438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0" name="Straight Connector 119"/>
            <p:cNvCxnSpPr>
              <a:stCxn id="48" idx="2"/>
              <a:endCxn id="63" idx="0"/>
            </p:cNvCxnSpPr>
            <p:nvPr/>
          </p:nvCxnSpPr>
          <p:spPr>
            <a:xfrm rot="16200000" flipH="1">
              <a:off x="3338115" y="2885886"/>
              <a:ext cx="1057017" cy="587887"/>
            </a:xfrm>
            <a:prstGeom prst="bentConnector3">
              <a:avLst>
                <a:gd name="adj1" fmla="val 184565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51" idx="2"/>
            </p:cNvCxnSpPr>
            <p:nvPr/>
          </p:nvCxnSpPr>
          <p:spPr>
            <a:xfrm rot="5400000" flipH="1">
              <a:off x="2606736" y="2154509"/>
              <a:ext cx="954175" cy="2153487"/>
            </a:xfrm>
            <a:prstGeom prst="bentConnector3">
              <a:avLst>
                <a:gd name="adj1" fmla="val -9527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42" idx="2"/>
            </p:cNvCxnSpPr>
            <p:nvPr/>
          </p:nvCxnSpPr>
          <p:spPr>
            <a:xfrm rot="5400000">
              <a:off x="5999999" y="2647496"/>
              <a:ext cx="3784" cy="2492675"/>
            </a:xfrm>
            <a:prstGeom prst="bentConnector3">
              <a:avLst>
                <a:gd name="adj1" fmla="val 1757745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9"/>
            <p:cNvCxnSpPr>
              <a:stCxn id="49" idx="2"/>
              <a:endCxn id="63" idx="0"/>
            </p:cNvCxnSpPr>
            <p:nvPr/>
          </p:nvCxnSpPr>
          <p:spPr>
            <a:xfrm rot="16200000" flipH="1">
              <a:off x="2970368" y="2518139"/>
              <a:ext cx="997683" cy="1382716"/>
            </a:xfrm>
            <a:prstGeom prst="bentConnector3">
              <a:avLst>
                <a:gd name="adj1" fmla="val 189594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7" y="21926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276600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 descr="http://www.funkprodukte.de/wp-content/uploads/funk-thermostat-max-heizkoerperthermostat+-335x36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58" b="95616" l="9851" r="89851">
                          <a14:foregroundMark x1="51045" y1="93425" x2="51045" y2="93425"/>
                          <a14:foregroundMark x1="49254" y1="95890" x2="49254" y2="95890"/>
                          <a14:foregroundMark x1="19403" y1="13973" x2="19403" y2="13973"/>
                          <a14:foregroundMark x1="33134" y1="4658" x2="33134" y2="4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44758"/>
              <a:ext cx="779398" cy="8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96441" y="1948656"/>
              <a:ext cx="56282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09" y="1892825"/>
              <a:ext cx="530142" cy="86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17" y="23450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17" y="24974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1486226" y="296987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164220">
              <a:off x="4158164" y="327424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 descr="C:\Users\Hiram.DUARTE\Desktop\SIZED\arc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201244" y="1369502"/>
              <a:ext cx="579305" cy="1148874"/>
            </a:xfrm>
            <a:prstGeom prst="rect">
              <a:avLst/>
            </a:prstGeom>
            <a:noFill/>
          </p:spPr>
        </p:pic>
        <p:grpSp>
          <p:nvGrpSpPr>
            <p:cNvPr id="66" name="Group 65"/>
            <p:cNvGrpSpPr/>
            <p:nvPr/>
          </p:nvGrpSpPr>
          <p:grpSpPr>
            <a:xfrm>
              <a:off x="6700579" y="1529504"/>
              <a:ext cx="1099161" cy="1118360"/>
              <a:chOff x="5946695" y="4425114"/>
              <a:chExt cx="1248466" cy="126524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8939" l="806" r="97581">
                            <a14:foregroundMark x1="19355" y1="18037" x2="19355" y2="18037"/>
                            <a14:foregroundMark x1="4839" y1="14589" x2="4839" y2="14589"/>
                            <a14:foregroundMark x1="5914" y1="4775" x2="5914" y2="4775"/>
                            <a14:foregroundMark x1="11022" y1="3448" x2="11022" y2="3448"/>
                            <a14:foregroundMark x1="3495" y1="2387" x2="3495" y2="2387"/>
                            <a14:foregroundMark x1="4301" y1="7427" x2="4301" y2="7427"/>
                            <a14:foregroundMark x1="5108" y1="11406" x2="5108" y2="11406"/>
                            <a14:foregroundMark x1="3495" y1="17772" x2="3495" y2="17772"/>
                            <a14:foregroundMark x1="51075" y1="4509" x2="51075" y2="4509"/>
                            <a14:foregroundMark x1="52419" y1="4509" x2="52419" y2="4509"/>
                            <a14:foregroundMark x1="60215" y1="3448" x2="60215" y2="3448"/>
                            <a14:foregroundMark x1="95699" y1="2918" x2="95699" y2="2918"/>
                            <a14:foregroundMark x1="91398" y1="6897" x2="91667" y2="6897"/>
                            <a14:foregroundMark x1="93817" y1="6366" x2="93817" y2="6366"/>
                            <a14:foregroundMark x1="93280" y1="3714" x2="93280" y2="3714"/>
                            <a14:foregroundMark x1="83602" y1="4509" x2="83602" y2="4509"/>
                            <a14:foregroundMark x1="95430" y1="14058" x2="95430" y2="14058"/>
                            <a14:foregroundMark x1="95161" y1="22812" x2="95161" y2="22812"/>
                            <a14:foregroundMark x1="95161" y1="29443" x2="95161" y2="29443"/>
                            <a14:foregroundMark x1="94624" y1="69761" x2="94624" y2="69761"/>
                            <a14:foregroundMark x1="94624" y1="75332" x2="94624" y2="75332"/>
                            <a14:foregroundMark x1="94624" y1="77719" x2="94624" y2="77719"/>
                            <a14:foregroundMark x1="77419" y1="75066" x2="77419" y2="75066"/>
                            <a14:foregroundMark x1="79570" y1="77984" x2="79570" y2="77984"/>
                            <a14:foregroundMark x1="65591" y1="75066" x2="65591" y2="75066"/>
                            <a14:foregroundMark x1="67742" y1="77984" x2="67742" y2="77984"/>
                            <a14:foregroundMark x1="76344" y1="78780" x2="76344" y2="78780"/>
                            <a14:foregroundMark x1="56989" y1="75332" x2="56989" y2="75332"/>
                            <a14:foregroundMark x1="52151" y1="76658" x2="52151" y2="76658"/>
                            <a14:foregroundMark x1="38978" y1="77454" x2="38978" y2="77454"/>
                            <a14:foregroundMark x1="27151" y1="76658" x2="27151" y2="76658"/>
                            <a14:foregroundMark x1="21774" y1="76393" x2="21774" y2="76393"/>
                            <a14:foregroundMark x1="9140" y1="75597" x2="9140" y2="75597"/>
                            <a14:foregroundMark x1="5914" y1="76393" x2="5914" y2="76393"/>
                            <a14:foregroundMark x1="8333" y1="77984" x2="8333" y2="77984"/>
                            <a14:foregroundMark x1="4032" y1="77454" x2="4032" y2="77454"/>
                            <a14:foregroundMark x1="3226" y1="70822" x2="3226" y2="70822"/>
                            <a14:foregroundMark x1="3495" y1="53050" x2="3495" y2="53050"/>
                            <a14:foregroundMark x1="3226" y1="42706" x2="3226" y2="42706"/>
                            <a14:foregroundMark x1="45430" y1="83554" x2="45430" y2="83554"/>
                            <a14:foregroundMark x1="43011" y1="80371" x2="43011" y2="80371"/>
                            <a14:foregroundMark x1="40860" y1="80902" x2="40860" y2="80902"/>
                            <a14:foregroundMark x1="40860" y1="83289" x2="40860" y2="83289"/>
                            <a14:foregroundMark x1="40860" y1="87003" x2="40860" y2="87003"/>
                            <a14:foregroundMark x1="57527" y1="88329" x2="57527" y2="88329"/>
                            <a14:foregroundMark x1="57796" y1="84350" x2="57796" y2="84350"/>
                            <a14:foregroundMark x1="57258" y1="81167" x2="57258" y2="81167"/>
                            <a14:foregroundMark x1="57258" y1="79841" x2="57258" y2="79841"/>
                            <a14:foregroundMark x1="50806" y1="80106" x2="50806" y2="80106"/>
                            <a14:foregroundMark x1="46505" y1="80106" x2="46505" y2="80106"/>
                            <a14:foregroundMark x1="40323" y1="93369" x2="40323" y2="93369"/>
                            <a14:foregroundMark x1="24194" y1="96021" x2="24194" y2="96021"/>
                            <a14:foregroundMark x1="27151" y1="96552" x2="27151" y2="96552"/>
                            <a14:foregroundMark x1="32527" y1="96286" x2="32527" y2="96286"/>
                            <a14:foregroundMark x1="42204" y1="96286" x2="42204" y2="96286"/>
                            <a14:foregroundMark x1="47849" y1="96021" x2="47849" y2="96021"/>
                            <a14:foregroundMark x1="53495" y1="96021" x2="53495" y2="96021"/>
                            <a14:foregroundMark x1="58065" y1="96552" x2="58065" y2="96552"/>
                            <a14:foregroundMark x1="69355" y1="96817" x2="69355" y2="96817"/>
                            <a14:foregroundMark x1="72043" y1="95756" x2="72043" y2="95756"/>
                            <a14:foregroundMark x1="73925" y1="94960" x2="73925" y2="94960"/>
                            <a14:foregroundMark x1="73925" y1="92308" x2="73925" y2="92308"/>
                            <a14:foregroundMark x1="73118" y1="90451" x2="73118" y2="90451"/>
                            <a14:foregroundMark x1="70968" y1="89390" x2="70968" y2="89390"/>
                            <a14:foregroundMark x1="66129" y1="89390" x2="66129" y2="89390"/>
                            <a14:foregroundMark x1="60215" y1="88859" x2="60215" y2="88859"/>
                            <a14:foregroundMark x1="57258" y1="85676" x2="57258" y2="85676"/>
                            <a14:foregroundMark x1="40591" y1="79841" x2="40591" y2="79841"/>
                            <a14:foregroundMark x1="41935" y1="84085" x2="41935" y2="84085"/>
                            <a14:foregroundMark x1="40860" y1="85146" x2="40860" y2="85146"/>
                            <a14:foregroundMark x1="40323" y1="89390" x2="40323" y2="89390"/>
                            <a14:foregroundMark x1="38978" y1="89390" x2="38978" y2="89390"/>
                            <a14:foregroundMark x1="35484" y1="89125" x2="35484" y2="89125"/>
                            <a14:foregroundMark x1="34409" y1="89125" x2="34409" y2="89125"/>
                            <a14:foregroundMark x1="31989" y1="89125" x2="31989" y2="89125"/>
                            <a14:foregroundMark x1="30645" y1="89125" x2="30645" y2="89125"/>
                            <a14:foregroundMark x1="27957" y1="89125" x2="27957" y2="89125"/>
                            <a14:foregroundMark x1="26344" y1="89390" x2="26344" y2="89390"/>
                            <a14:foregroundMark x1="27957" y1="94960" x2="27957" y2="94960"/>
                            <a14:foregroundMark x1="29301" y1="96817" x2="29301" y2="96817"/>
                            <a14:foregroundMark x1="34140" y1="97347" x2="34140" y2="97347"/>
                            <a14:foregroundMark x1="36828" y1="97082" x2="36828" y2="97082"/>
                            <a14:foregroundMark x1="42473" y1="97347" x2="42473" y2="97347"/>
                            <a14:foregroundMark x1="45430" y1="97082" x2="45430" y2="97082"/>
                            <a14:foregroundMark x1="49462" y1="97082" x2="49462" y2="97082"/>
                            <a14:foregroundMark x1="51882" y1="97082" x2="51882" y2="97082"/>
                            <a14:foregroundMark x1="55645" y1="97082" x2="55645" y2="97082"/>
                            <a14:foregroundMark x1="59946" y1="97082" x2="59946" y2="97082"/>
                            <a14:foregroundMark x1="62634" y1="96817" x2="62634" y2="96817"/>
                            <a14:foregroundMark x1="66129" y1="97082" x2="66129" y2="97082"/>
                            <a14:foregroundMark x1="71774" y1="97613" x2="71774" y2="97613"/>
                            <a14:foregroundMark x1="67742" y1="94430" x2="67742" y2="94430"/>
                            <a14:foregroundMark x1="67473" y1="95756" x2="67473" y2="95756"/>
                            <a14:foregroundMark x1="63978" y1="95491" x2="63978" y2="95491"/>
                            <a14:foregroundMark x1="57258" y1="82759" x2="57258" y2="82759"/>
                            <a14:foregroundMark x1="54570" y1="80106" x2="54570" y2="80106"/>
                            <a14:foregroundMark x1="52688" y1="79576" x2="52688" y2="79576"/>
                            <a14:foregroundMark x1="48118" y1="80106" x2="48118" y2="80106"/>
                            <a14:foregroundMark x1="48656" y1="81432" x2="48656" y2="81432"/>
                            <a14:foregroundMark x1="51075" y1="81167" x2="51075" y2="81167"/>
                            <a14:foregroundMark x1="54032" y1="81963" x2="54032" y2="81963"/>
                            <a14:foregroundMark x1="51075" y1="82228" x2="51075" y2="82228"/>
                            <a14:foregroundMark x1="49194" y1="82759" x2="49194" y2="82759"/>
                            <a14:foregroundMark x1="46237" y1="83820" x2="46237" y2="83820"/>
                            <a14:foregroundMark x1="44624" y1="84350" x2="45161" y2="84615"/>
                            <a14:foregroundMark x1="52957" y1="84085" x2="52957" y2="84085"/>
                            <a14:foregroundMark x1="48925" y1="85676" x2="48925" y2="85676"/>
                            <a14:foregroundMark x1="48387" y1="86472" x2="48387" y2="86472"/>
                            <a14:foregroundMark x1="59946" y1="77454" x2="59946" y2="77454"/>
                            <a14:foregroundMark x1="90054" y1="77719" x2="90054" y2="77719"/>
                            <a14:foregroundMark x1="4839" y1="19894" x2="4839" y2="19894"/>
                            <a14:foregroundMark x1="3495" y1="27056" x2="3495" y2="27056"/>
                            <a14:foregroundMark x1="3763" y1="30239" x2="3763" y2="30239"/>
                            <a14:foregroundMark x1="4301" y1="35279" x2="4301" y2="35279"/>
                            <a14:foregroundMark x1="7258" y1="3448" x2="7258" y2="3448"/>
                            <a14:foregroundMark x1="13978" y1="3714" x2="13978" y2="3714"/>
                            <a14:foregroundMark x1="19086" y1="3183" x2="19086" y2="3183"/>
                            <a14:foregroundMark x1="26344" y1="3448" x2="26344" y2="3448"/>
                            <a14:foregroundMark x1="31183" y1="3714" x2="31183" y2="3714"/>
                            <a14:foregroundMark x1="38441" y1="3183" x2="38441" y2="3183"/>
                            <a14:foregroundMark x1="53763" y1="89920" x2="53763" y2="89920"/>
                            <a14:foregroundMark x1="27151" y1="1857" x2="27151" y2="1857"/>
                            <a14:foregroundMark x1="32527" y1="1857" x2="32527" y2="1857"/>
                            <a14:foregroundMark x1="39247" y1="1326" x2="39247" y2="1326"/>
                            <a14:foregroundMark x1="50269" y1="2122" x2="50269" y2="2122"/>
                            <a14:foregroundMark x1="52957" y1="2918" x2="52957" y2="2918"/>
                            <a14:foregroundMark x1="55645" y1="1857" x2="55645" y2="1857"/>
                            <a14:foregroundMark x1="61022" y1="1857" x2="61022" y2="1857"/>
                            <a14:foregroundMark x1="66129" y1="2122" x2="66129" y2="2122"/>
                            <a14:foregroundMark x1="72312" y1="1857" x2="72312" y2="1857"/>
                            <a14:backgroundMark x1="5645" y1="796" x2="5645" y2="796"/>
                            <a14:backgroundMark x1="12366" y1="796" x2="12366" y2="796"/>
                            <a14:backgroundMark x1="40323" y1="265" x2="40323" y2="265"/>
                            <a14:backgroundMark x1="46774" y1="531" x2="46774" y2="531"/>
                            <a14:backgroundMark x1="57796" y1="531" x2="57796" y2="531"/>
                            <a14:backgroundMark x1="14516" y1="265" x2="14516" y2="265"/>
                            <a14:backgroundMark x1="19086" y1="796" x2="19086" y2="796"/>
                            <a14:backgroundMark x1="22312" y1="796" x2="22312" y2="796"/>
                            <a14:backgroundMark x1="24731" y1="796" x2="24731" y2="796"/>
                            <a14:backgroundMark x1="29301" y1="265" x2="29301" y2="265"/>
                            <a14:backgroundMark x1="32258" y1="265" x2="32258" y2="265"/>
                            <a14:backgroundMark x1="35215" y1="265" x2="35215" y2="265"/>
                            <a14:backgroundMark x1="51075" y1="796" x2="51075" y2="796"/>
                            <a14:backgroundMark x1="8871" y1="796" x2="8871" y2="796"/>
                            <a14:backgroundMark x1="54032" y1="796" x2="54032" y2="796"/>
                            <a14:backgroundMark x1="68280" y1="796" x2="68280" y2="796"/>
                            <a14:backgroundMark x1="37097" y1="796" x2="37097" y2="796"/>
                            <a14:backgroundMark x1="59677" y1="1061" x2="59677" y2="1061"/>
                            <a14:backgroundMark x1="62903" y1="796" x2="62903" y2="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695" y="4425114"/>
                <a:ext cx="1248466" cy="1265246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6" t="8166" r="36604" b="35334"/>
              <a:stretch/>
            </p:blipFill>
            <p:spPr bwMode="auto">
              <a:xfrm>
                <a:off x="6019800" y="4495800"/>
                <a:ext cx="1102255" cy="87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8222021" y="1537669"/>
              <a:ext cx="533290" cy="7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59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Home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8780549" cy="3962400"/>
            <a:chOff x="0" y="914400"/>
            <a:chExt cx="8780549" cy="3962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040" y="1867715"/>
              <a:ext cx="845279" cy="78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66129" y="269438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0" name="Straight Connector 119"/>
            <p:cNvCxnSpPr>
              <a:stCxn id="48" idx="2"/>
              <a:endCxn id="63" idx="0"/>
            </p:cNvCxnSpPr>
            <p:nvPr/>
          </p:nvCxnSpPr>
          <p:spPr>
            <a:xfrm rot="16200000" flipH="1">
              <a:off x="3338115" y="2885886"/>
              <a:ext cx="1057017" cy="587887"/>
            </a:xfrm>
            <a:prstGeom prst="bentConnector3">
              <a:avLst>
                <a:gd name="adj1" fmla="val 184565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51" idx="2"/>
            </p:cNvCxnSpPr>
            <p:nvPr/>
          </p:nvCxnSpPr>
          <p:spPr>
            <a:xfrm rot="5400000" flipH="1">
              <a:off x="2606736" y="2154509"/>
              <a:ext cx="954175" cy="2153487"/>
            </a:xfrm>
            <a:prstGeom prst="bentConnector3">
              <a:avLst>
                <a:gd name="adj1" fmla="val -9527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42" idx="2"/>
            </p:cNvCxnSpPr>
            <p:nvPr/>
          </p:nvCxnSpPr>
          <p:spPr>
            <a:xfrm rot="5400000">
              <a:off x="5999999" y="2647496"/>
              <a:ext cx="3784" cy="2492675"/>
            </a:xfrm>
            <a:prstGeom prst="bentConnector3">
              <a:avLst>
                <a:gd name="adj1" fmla="val 1596651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9"/>
            <p:cNvCxnSpPr>
              <a:stCxn id="49" idx="2"/>
              <a:endCxn id="63" idx="0"/>
            </p:cNvCxnSpPr>
            <p:nvPr/>
          </p:nvCxnSpPr>
          <p:spPr>
            <a:xfrm rot="16200000" flipH="1">
              <a:off x="2970368" y="2518139"/>
              <a:ext cx="997683" cy="1382716"/>
            </a:xfrm>
            <a:prstGeom prst="bentConnector3">
              <a:avLst>
                <a:gd name="adj1" fmla="val 189594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7" y="21926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276600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 descr="http://www.funkprodukte.de/wp-content/uploads/funk-thermostat-max-heizkoerperthermostat+-335x36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58" b="95616" l="9851" r="89851">
                          <a14:foregroundMark x1="51045" y1="93425" x2="51045" y2="93425"/>
                          <a14:foregroundMark x1="49254" y1="95890" x2="49254" y2="95890"/>
                          <a14:foregroundMark x1="19403" y1="13973" x2="19403" y2="13973"/>
                          <a14:foregroundMark x1="33134" y1="4658" x2="33134" y2="4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44758"/>
              <a:ext cx="779398" cy="8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96441" y="1948656"/>
              <a:ext cx="56282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09" y="1892825"/>
              <a:ext cx="530142" cy="86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17" y="23450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17" y="24974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1486226" y="296987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164220">
              <a:off x="4158164" y="327424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 descr="C:\Users\Hiram.DUARTE\Desktop\SIZED\arc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201244" y="1369502"/>
              <a:ext cx="579305" cy="1148874"/>
            </a:xfrm>
            <a:prstGeom prst="rect">
              <a:avLst/>
            </a:prstGeom>
            <a:noFill/>
          </p:spPr>
        </p:pic>
        <p:grpSp>
          <p:nvGrpSpPr>
            <p:cNvPr id="66" name="Group 65"/>
            <p:cNvGrpSpPr/>
            <p:nvPr/>
          </p:nvGrpSpPr>
          <p:grpSpPr>
            <a:xfrm>
              <a:off x="6700579" y="1529504"/>
              <a:ext cx="1099161" cy="1118360"/>
              <a:chOff x="5946695" y="4425114"/>
              <a:chExt cx="1248466" cy="126524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8939" l="806" r="97581">
                            <a14:foregroundMark x1="19355" y1="18037" x2="19355" y2="18037"/>
                            <a14:foregroundMark x1="4839" y1="14589" x2="4839" y2="14589"/>
                            <a14:foregroundMark x1="5914" y1="4775" x2="5914" y2="4775"/>
                            <a14:foregroundMark x1="11022" y1="3448" x2="11022" y2="3448"/>
                            <a14:foregroundMark x1="3495" y1="2387" x2="3495" y2="2387"/>
                            <a14:foregroundMark x1="4301" y1="7427" x2="4301" y2="7427"/>
                            <a14:foregroundMark x1="5108" y1="11406" x2="5108" y2="11406"/>
                            <a14:foregroundMark x1="3495" y1="17772" x2="3495" y2="17772"/>
                            <a14:foregroundMark x1="51075" y1="4509" x2="51075" y2="4509"/>
                            <a14:foregroundMark x1="52419" y1="4509" x2="52419" y2="4509"/>
                            <a14:foregroundMark x1="60215" y1="3448" x2="60215" y2="3448"/>
                            <a14:foregroundMark x1="95699" y1="2918" x2="95699" y2="2918"/>
                            <a14:foregroundMark x1="91398" y1="6897" x2="91667" y2="6897"/>
                            <a14:foregroundMark x1="93817" y1="6366" x2="93817" y2="6366"/>
                            <a14:foregroundMark x1="93280" y1="3714" x2="93280" y2="3714"/>
                            <a14:foregroundMark x1="83602" y1="4509" x2="83602" y2="4509"/>
                            <a14:foregroundMark x1="95430" y1="14058" x2="95430" y2="14058"/>
                            <a14:foregroundMark x1="95161" y1="22812" x2="95161" y2="22812"/>
                            <a14:foregroundMark x1="95161" y1="29443" x2="95161" y2="29443"/>
                            <a14:foregroundMark x1="94624" y1="69761" x2="94624" y2="69761"/>
                            <a14:foregroundMark x1="94624" y1="75332" x2="94624" y2="75332"/>
                            <a14:foregroundMark x1="94624" y1="77719" x2="94624" y2="77719"/>
                            <a14:foregroundMark x1="77419" y1="75066" x2="77419" y2="75066"/>
                            <a14:foregroundMark x1="79570" y1="77984" x2="79570" y2="77984"/>
                            <a14:foregroundMark x1="65591" y1="75066" x2="65591" y2="75066"/>
                            <a14:foregroundMark x1="67742" y1="77984" x2="67742" y2="77984"/>
                            <a14:foregroundMark x1="76344" y1="78780" x2="76344" y2="78780"/>
                            <a14:foregroundMark x1="56989" y1="75332" x2="56989" y2="75332"/>
                            <a14:foregroundMark x1="52151" y1="76658" x2="52151" y2="76658"/>
                            <a14:foregroundMark x1="38978" y1="77454" x2="38978" y2="77454"/>
                            <a14:foregroundMark x1="27151" y1="76658" x2="27151" y2="76658"/>
                            <a14:foregroundMark x1="21774" y1="76393" x2="21774" y2="76393"/>
                            <a14:foregroundMark x1="9140" y1="75597" x2="9140" y2="75597"/>
                            <a14:foregroundMark x1="5914" y1="76393" x2="5914" y2="76393"/>
                            <a14:foregroundMark x1="8333" y1="77984" x2="8333" y2="77984"/>
                            <a14:foregroundMark x1="4032" y1="77454" x2="4032" y2="77454"/>
                            <a14:foregroundMark x1="3226" y1="70822" x2="3226" y2="70822"/>
                            <a14:foregroundMark x1="3495" y1="53050" x2="3495" y2="53050"/>
                            <a14:foregroundMark x1="3226" y1="42706" x2="3226" y2="42706"/>
                            <a14:foregroundMark x1="45430" y1="83554" x2="45430" y2="83554"/>
                            <a14:foregroundMark x1="43011" y1="80371" x2="43011" y2="80371"/>
                            <a14:foregroundMark x1="40860" y1="80902" x2="40860" y2="80902"/>
                            <a14:foregroundMark x1="40860" y1="83289" x2="40860" y2="83289"/>
                            <a14:foregroundMark x1="40860" y1="87003" x2="40860" y2="87003"/>
                            <a14:foregroundMark x1="57527" y1="88329" x2="57527" y2="88329"/>
                            <a14:foregroundMark x1="57796" y1="84350" x2="57796" y2="84350"/>
                            <a14:foregroundMark x1="57258" y1="81167" x2="57258" y2="81167"/>
                            <a14:foregroundMark x1="57258" y1="79841" x2="57258" y2="79841"/>
                            <a14:foregroundMark x1="50806" y1="80106" x2="50806" y2="80106"/>
                            <a14:foregroundMark x1="46505" y1="80106" x2="46505" y2="80106"/>
                            <a14:foregroundMark x1="40323" y1="93369" x2="40323" y2="93369"/>
                            <a14:foregroundMark x1="24194" y1="96021" x2="24194" y2="96021"/>
                            <a14:foregroundMark x1="27151" y1="96552" x2="27151" y2="96552"/>
                            <a14:foregroundMark x1="32527" y1="96286" x2="32527" y2="96286"/>
                            <a14:foregroundMark x1="42204" y1="96286" x2="42204" y2="96286"/>
                            <a14:foregroundMark x1="47849" y1="96021" x2="47849" y2="96021"/>
                            <a14:foregroundMark x1="53495" y1="96021" x2="53495" y2="96021"/>
                            <a14:foregroundMark x1="58065" y1="96552" x2="58065" y2="96552"/>
                            <a14:foregroundMark x1="69355" y1="96817" x2="69355" y2="96817"/>
                            <a14:foregroundMark x1="72043" y1="95756" x2="72043" y2="95756"/>
                            <a14:foregroundMark x1="73925" y1="94960" x2="73925" y2="94960"/>
                            <a14:foregroundMark x1="73925" y1="92308" x2="73925" y2="92308"/>
                            <a14:foregroundMark x1="73118" y1="90451" x2="73118" y2="90451"/>
                            <a14:foregroundMark x1="70968" y1="89390" x2="70968" y2="89390"/>
                            <a14:foregroundMark x1="66129" y1="89390" x2="66129" y2="89390"/>
                            <a14:foregroundMark x1="60215" y1="88859" x2="60215" y2="88859"/>
                            <a14:foregroundMark x1="57258" y1="85676" x2="57258" y2="85676"/>
                            <a14:foregroundMark x1="40591" y1="79841" x2="40591" y2="79841"/>
                            <a14:foregroundMark x1="41935" y1="84085" x2="41935" y2="84085"/>
                            <a14:foregroundMark x1="40860" y1="85146" x2="40860" y2="85146"/>
                            <a14:foregroundMark x1="40323" y1="89390" x2="40323" y2="89390"/>
                            <a14:foregroundMark x1="38978" y1="89390" x2="38978" y2="89390"/>
                            <a14:foregroundMark x1="35484" y1="89125" x2="35484" y2="89125"/>
                            <a14:foregroundMark x1="34409" y1="89125" x2="34409" y2="89125"/>
                            <a14:foregroundMark x1="31989" y1="89125" x2="31989" y2="89125"/>
                            <a14:foregroundMark x1="30645" y1="89125" x2="30645" y2="89125"/>
                            <a14:foregroundMark x1="27957" y1="89125" x2="27957" y2="89125"/>
                            <a14:foregroundMark x1="26344" y1="89390" x2="26344" y2="89390"/>
                            <a14:foregroundMark x1="27957" y1="94960" x2="27957" y2="94960"/>
                            <a14:foregroundMark x1="29301" y1="96817" x2="29301" y2="96817"/>
                            <a14:foregroundMark x1="34140" y1="97347" x2="34140" y2="97347"/>
                            <a14:foregroundMark x1="36828" y1="97082" x2="36828" y2="97082"/>
                            <a14:foregroundMark x1="42473" y1="97347" x2="42473" y2="97347"/>
                            <a14:foregroundMark x1="45430" y1="97082" x2="45430" y2="97082"/>
                            <a14:foregroundMark x1="49462" y1="97082" x2="49462" y2="97082"/>
                            <a14:foregroundMark x1="51882" y1="97082" x2="51882" y2="97082"/>
                            <a14:foregroundMark x1="55645" y1="97082" x2="55645" y2="97082"/>
                            <a14:foregroundMark x1="59946" y1="97082" x2="59946" y2="97082"/>
                            <a14:foregroundMark x1="62634" y1="96817" x2="62634" y2="96817"/>
                            <a14:foregroundMark x1="66129" y1="97082" x2="66129" y2="97082"/>
                            <a14:foregroundMark x1="71774" y1="97613" x2="71774" y2="97613"/>
                            <a14:foregroundMark x1="67742" y1="94430" x2="67742" y2="94430"/>
                            <a14:foregroundMark x1="67473" y1="95756" x2="67473" y2="95756"/>
                            <a14:foregroundMark x1="63978" y1="95491" x2="63978" y2="95491"/>
                            <a14:foregroundMark x1="57258" y1="82759" x2="57258" y2="82759"/>
                            <a14:foregroundMark x1="54570" y1="80106" x2="54570" y2="80106"/>
                            <a14:foregroundMark x1="52688" y1="79576" x2="52688" y2="79576"/>
                            <a14:foregroundMark x1="48118" y1="80106" x2="48118" y2="80106"/>
                            <a14:foregroundMark x1="48656" y1="81432" x2="48656" y2="81432"/>
                            <a14:foregroundMark x1="51075" y1="81167" x2="51075" y2="81167"/>
                            <a14:foregroundMark x1="54032" y1="81963" x2="54032" y2="81963"/>
                            <a14:foregroundMark x1="51075" y1="82228" x2="51075" y2="82228"/>
                            <a14:foregroundMark x1="49194" y1="82759" x2="49194" y2="82759"/>
                            <a14:foregroundMark x1="46237" y1="83820" x2="46237" y2="83820"/>
                            <a14:foregroundMark x1="44624" y1="84350" x2="45161" y2="84615"/>
                            <a14:foregroundMark x1="52957" y1="84085" x2="52957" y2="84085"/>
                            <a14:foregroundMark x1="48925" y1="85676" x2="48925" y2="85676"/>
                            <a14:foregroundMark x1="48387" y1="86472" x2="48387" y2="86472"/>
                            <a14:foregroundMark x1="59946" y1="77454" x2="59946" y2="77454"/>
                            <a14:foregroundMark x1="90054" y1="77719" x2="90054" y2="77719"/>
                            <a14:foregroundMark x1="4839" y1="19894" x2="4839" y2="19894"/>
                            <a14:foregroundMark x1="3495" y1="27056" x2="3495" y2="27056"/>
                            <a14:foregroundMark x1="3763" y1="30239" x2="3763" y2="30239"/>
                            <a14:foregroundMark x1="4301" y1="35279" x2="4301" y2="35279"/>
                            <a14:foregroundMark x1="7258" y1="3448" x2="7258" y2="3448"/>
                            <a14:foregroundMark x1="13978" y1="3714" x2="13978" y2="3714"/>
                            <a14:foregroundMark x1="19086" y1="3183" x2="19086" y2="3183"/>
                            <a14:foregroundMark x1="26344" y1="3448" x2="26344" y2="3448"/>
                            <a14:foregroundMark x1="31183" y1="3714" x2="31183" y2="3714"/>
                            <a14:foregroundMark x1="38441" y1="3183" x2="38441" y2="3183"/>
                            <a14:foregroundMark x1="53763" y1="89920" x2="53763" y2="89920"/>
                            <a14:foregroundMark x1="27151" y1="1857" x2="27151" y2="1857"/>
                            <a14:foregroundMark x1="32527" y1="1857" x2="32527" y2="1857"/>
                            <a14:foregroundMark x1="39247" y1="1326" x2="39247" y2="1326"/>
                            <a14:foregroundMark x1="50269" y1="2122" x2="50269" y2="2122"/>
                            <a14:foregroundMark x1="52957" y1="2918" x2="52957" y2="2918"/>
                            <a14:foregroundMark x1="55645" y1="1857" x2="55645" y2="1857"/>
                            <a14:foregroundMark x1="61022" y1="1857" x2="61022" y2="1857"/>
                            <a14:foregroundMark x1="66129" y1="2122" x2="66129" y2="2122"/>
                            <a14:foregroundMark x1="72312" y1="1857" x2="72312" y2="1857"/>
                            <a14:backgroundMark x1="5645" y1="796" x2="5645" y2="796"/>
                            <a14:backgroundMark x1="12366" y1="796" x2="12366" y2="796"/>
                            <a14:backgroundMark x1="40323" y1="265" x2="40323" y2="265"/>
                            <a14:backgroundMark x1="46774" y1="531" x2="46774" y2="531"/>
                            <a14:backgroundMark x1="57796" y1="531" x2="57796" y2="531"/>
                            <a14:backgroundMark x1="14516" y1="265" x2="14516" y2="265"/>
                            <a14:backgroundMark x1="19086" y1="796" x2="19086" y2="796"/>
                            <a14:backgroundMark x1="22312" y1="796" x2="22312" y2="796"/>
                            <a14:backgroundMark x1="24731" y1="796" x2="24731" y2="796"/>
                            <a14:backgroundMark x1="29301" y1="265" x2="29301" y2="265"/>
                            <a14:backgroundMark x1="32258" y1="265" x2="32258" y2="265"/>
                            <a14:backgroundMark x1="35215" y1="265" x2="35215" y2="265"/>
                            <a14:backgroundMark x1="51075" y1="796" x2="51075" y2="796"/>
                            <a14:backgroundMark x1="8871" y1="796" x2="8871" y2="796"/>
                            <a14:backgroundMark x1="54032" y1="796" x2="54032" y2="796"/>
                            <a14:backgroundMark x1="68280" y1="796" x2="68280" y2="796"/>
                            <a14:backgroundMark x1="37097" y1="796" x2="37097" y2="796"/>
                            <a14:backgroundMark x1="59677" y1="1061" x2="59677" y2="1061"/>
                            <a14:backgroundMark x1="62903" y1="796" x2="62903" y2="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695" y="4425114"/>
                <a:ext cx="1248466" cy="1265246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6" t="8166" r="36604" b="35334"/>
              <a:stretch/>
            </p:blipFill>
            <p:spPr bwMode="auto">
              <a:xfrm>
                <a:off x="6019800" y="4495800"/>
                <a:ext cx="1102255" cy="87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8222021" y="1537669"/>
              <a:ext cx="533290" cy="7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1643627" y="4319278"/>
            <a:ext cx="6974871" cy="505443"/>
            <a:chOff x="1643627" y="4319278"/>
            <a:chExt cx="6974871" cy="505443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43627" y="4319278"/>
              <a:ext cx="2949795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LAN/WLAN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4800600" y="4319278"/>
              <a:ext cx="381789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Home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8780549" cy="3962400"/>
            <a:chOff x="0" y="914400"/>
            <a:chExt cx="8780549" cy="3962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040" y="1867715"/>
              <a:ext cx="845279" cy="78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66129" y="269438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0" name="Straight Connector 119"/>
            <p:cNvCxnSpPr>
              <a:stCxn id="48" idx="2"/>
              <a:endCxn id="63" idx="0"/>
            </p:cNvCxnSpPr>
            <p:nvPr/>
          </p:nvCxnSpPr>
          <p:spPr>
            <a:xfrm rot="16200000" flipH="1">
              <a:off x="3338115" y="2885886"/>
              <a:ext cx="1057017" cy="587887"/>
            </a:xfrm>
            <a:prstGeom prst="bentConnector3">
              <a:avLst>
                <a:gd name="adj1" fmla="val 184565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51" idx="2"/>
            </p:cNvCxnSpPr>
            <p:nvPr/>
          </p:nvCxnSpPr>
          <p:spPr>
            <a:xfrm rot="5400000" flipH="1">
              <a:off x="2606736" y="2154509"/>
              <a:ext cx="954175" cy="2153487"/>
            </a:xfrm>
            <a:prstGeom prst="bentConnector3">
              <a:avLst>
                <a:gd name="adj1" fmla="val -9527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42" idx="2"/>
            </p:cNvCxnSpPr>
            <p:nvPr/>
          </p:nvCxnSpPr>
          <p:spPr>
            <a:xfrm rot="5400000">
              <a:off x="5999999" y="2647496"/>
              <a:ext cx="3784" cy="2492675"/>
            </a:xfrm>
            <a:prstGeom prst="bentConnector3">
              <a:avLst>
                <a:gd name="adj1" fmla="val 1596651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9"/>
            <p:cNvCxnSpPr>
              <a:stCxn id="49" idx="2"/>
              <a:endCxn id="63" idx="0"/>
            </p:cNvCxnSpPr>
            <p:nvPr/>
          </p:nvCxnSpPr>
          <p:spPr>
            <a:xfrm rot="16200000" flipH="1">
              <a:off x="2970368" y="2518139"/>
              <a:ext cx="997683" cy="1382716"/>
            </a:xfrm>
            <a:prstGeom prst="bentConnector3">
              <a:avLst>
                <a:gd name="adj1" fmla="val 189594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7" y="21926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276600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 descr="http://www.funkprodukte.de/wp-content/uploads/funk-thermostat-max-heizkoerperthermostat+-335x365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58" b="95616" l="9851" r="89851">
                          <a14:foregroundMark x1="51045" y1="93425" x2="51045" y2="93425"/>
                          <a14:foregroundMark x1="49254" y1="95890" x2="49254" y2="95890"/>
                          <a14:foregroundMark x1="19403" y1="13973" x2="19403" y2="13973"/>
                          <a14:foregroundMark x1="33134" y1="4658" x2="33134" y2="4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44758"/>
              <a:ext cx="779398" cy="8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96441" y="1948656"/>
              <a:ext cx="56282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09" y="1892825"/>
              <a:ext cx="530142" cy="86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17" y="23450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17" y="24974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1486226" y="296987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164220">
              <a:off x="4158164" y="327424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 descr="C:\Users\Hiram.DUARTE\Desktop\SIZED\arc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01244" y="1369502"/>
              <a:ext cx="579305" cy="1148874"/>
            </a:xfrm>
            <a:prstGeom prst="rect">
              <a:avLst/>
            </a:prstGeom>
            <a:noFill/>
          </p:spPr>
        </p:pic>
        <p:grpSp>
          <p:nvGrpSpPr>
            <p:cNvPr id="66" name="Group 65"/>
            <p:cNvGrpSpPr/>
            <p:nvPr/>
          </p:nvGrpSpPr>
          <p:grpSpPr>
            <a:xfrm>
              <a:off x="6700579" y="1529504"/>
              <a:ext cx="1099161" cy="1118360"/>
              <a:chOff x="5946695" y="4425114"/>
              <a:chExt cx="1248466" cy="126524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98939" l="806" r="97581">
                            <a14:foregroundMark x1="19355" y1="18037" x2="19355" y2="18037"/>
                            <a14:foregroundMark x1="4839" y1="14589" x2="4839" y2="14589"/>
                            <a14:foregroundMark x1="5914" y1="4775" x2="5914" y2="4775"/>
                            <a14:foregroundMark x1="11022" y1="3448" x2="11022" y2="3448"/>
                            <a14:foregroundMark x1="3495" y1="2387" x2="3495" y2="2387"/>
                            <a14:foregroundMark x1="4301" y1="7427" x2="4301" y2="7427"/>
                            <a14:foregroundMark x1="5108" y1="11406" x2="5108" y2="11406"/>
                            <a14:foregroundMark x1="3495" y1="17772" x2="3495" y2="17772"/>
                            <a14:foregroundMark x1="51075" y1="4509" x2="51075" y2="4509"/>
                            <a14:foregroundMark x1="52419" y1="4509" x2="52419" y2="4509"/>
                            <a14:foregroundMark x1="60215" y1="3448" x2="60215" y2="3448"/>
                            <a14:foregroundMark x1="95699" y1="2918" x2="95699" y2="2918"/>
                            <a14:foregroundMark x1="91398" y1="6897" x2="91667" y2="6897"/>
                            <a14:foregroundMark x1="93817" y1="6366" x2="93817" y2="6366"/>
                            <a14:foregroundMark x1="93280" y1="3714" x2="93280" y2="3714"/>
                            <a14:foregroundMark x1="83602" y1="4509" x2="83602" y2="4509"/>
                            <a14:foregroundMark x1="95430" y1="14058" x2="95430" y2="14058"/>
                            <a14:foregroundMark x1="95161" y1="22812" x2="95161" y2="22812"/>
                            <a14:foregroundMark x1="95161" y1="29443" x2="95161" y2="29443"/>
                            <a14:foregroundMark x1="94624" y1="69761" x2="94624" y2="69761"/>
                            <a14:foregroundMark x1="94624" y1="75332" x2="94624" y2="75332"/>
                            <a14:foregroundMark x1="94624" y1="77719" x2="94624" y2="77719"/>
                            <a14:foregroundMark x1="77419" y1="75066" x2="77419" y2="75066"/>
                            <a14:foregroundMark x1="79570" y1="77984" x2="79570" y2="77984"/>
                            <a14:foregroundMark x1="65591" y1="75066" x2="65591" y2="75066"/>
                            <a14:foregroundMark x1="67742" y1="77984" x2="67742" y2="77984"/>
                            <a14:foregroundMark x1="76344" y1="78780" x2="76344" y2="78780"/>
                            <a14:foregroundMark x1="56989" y1="75332" x2="56989" y2="75332"/>
                            <a14:foregroundMark x1="52151" y1="76658" x2="52151" y2="76658"/>
                            <a14:foregroundMark x1="38978" y1="77454" x2="38978" y2="77454"/>
                            <a14:foregroundMark x1="27151" y1="76658" x2="27151" y2="76658"/>
                            <a14:foregroundMark x1="21774" y1="76393" x2="21774" y2="76393"/>
                            <a14:foregroundMark x1="9140" y1="75597" x2="9140" y2="75597"/>
                            <a14:foregroundMark x1="5914" y1="76393" x2="5914" y2="76393"/>
                            <a14:foregroundMark x1="8333" y1="77984" x2="8333" y2="77984"/>
                            <a14:foregroundMark x1="4032" y1="77454" x2="4032" y2="77454"/>
                            <a14:foregroundMark x1="3226" y1="70822" x2="3226" y2="70822"/>
                            <a14:foregroundMark x1="3495" y1="53050" x2="3495" y2="53050"/>
                            <a14:foregroundMark x1="3226" y1="42706" x2="3226" y2="42706"/>
                            <a14:foregroundMark x1="45430" y1="83554" x2="45430" y2="83554"/>
                            <a14:foregroundMark x1="43011" y1="80371" x2="43011" y2="80371"/>
                            <a14:foregroundMark x1="40860" y1="80902" x2="40860" y2="80902"/>
                            <a14:foregroundMark x1="40860" y1="83289" x2="40860" y2="83289"/>
                            <a14:foregroundMark x1="40860" y1="87003" x2="40860" y2="87003"/>
                            <a14:foregroundMark x1="57527" y1="88329" x2="57527" y2="88329"/>
                            <a14:foregroundMark x1="57796" y1="84350" x2="57796" y2="84350"/>
                            <a14:foregroundMark x1="57258" y1="81167" x2="57258" y2="81167"/>
                            <a14:foregroundMark x1="57258" y1="79841" x2="57258" y2="79841"/>
                            <a14:foregroundMark x1="50806" y1="80106" x2="50806" y2="80106"/>
                            <a14:foregroundMark x1="46505" y1="80106" x2="46505" y2="80106"/>
                            <a14:foregroundMark x1="40323" y1="93369" x2="40323" y2="93369"/>
                            <a14:foregroundMark x1="24194" y1="96021" x2="24194" y2="96021"/>
                            <a14:foregroundMark x1="27151" y1="96552" x2="27151" y2="96552"/>
                            <a14:foregroundMark x1="32527" y1="96286" x2="32527" y2="96286"/>
                            <a14:foregroundMark x1="42204" y1="96286" x2="42204" y2="96286"/>
                            <a14:foregroundMark x1="47849" y1="96021" x2="47849" y2="96021"/>
                            <a14:foregroundMark x1="53495" y1="96021" x2="53495" y2="96021"/>
                            <a14:foregroundMark x1="58065" y1="96552" x2="58065" y2="96552"/>
                            <a14:foregroundMark x1="69355" y1="96817" x2="69355" y2="96817"/>
                            <a14:foregroundMark x1="72043" y1="95756" x2="72043" y2="95756"/>
                            <a14:foregroundMark x1="73925" y1="94960" x2="73925" y2="94960"/>
                            <a14:foregroundMark x1="73925" y1="92308" x2="73925" y2="92308"/>
                            <a14:foregroundMark x1="73118" y1="90451" x2="73118" y2="90451"/>
                            <a14:foregroundMark x1="70968" y1="89390" x2="70968" y2="89390"/>
                            <a14:foregroundMark x1="66129" y1="89390" x2="66129" y2="89390"/>
                            <a14:foregroundMark x1="60215" y1="88859" x2="60215" y2="88859"/>
                            <a14:foregroundMark x1="57258" y1="85676" x2="57258" y2="85676"/>
                            <a14:foregroundMark x1="40591" y1="79841" x2="40591" y2="79841"/>
                            <a14:foregroundMark x1="41935" y1="84085" x2="41935" y2="84085"/>
                            <a14:foregroundMark x1="40860" y1="85146" x2="40860" y2="85146"/>
                            <a14:foregroundMark x1="40323" y1="89390" x2="40323" y2="89390"/>
                            <a14:foregroundMark x1="38978" y1="89390" x2="38978" y2="89390"/>
                            <a14:foregroundMark x1="35484" y1="89125" x2="35484" y2="89125"/>
                            <a14:foregroundMark x1="34409" y1="89125" x2="34409" y2="89125"/>
                            <a14:foregroundMark x1="31989" y1="89125" x2="31989" y2="89125"/>
                            <a14:foregroundMark x1="30645" y1="89125" x2="30645" y2="89125"/>
                            <a14:foregroundMark x1="27957" y1="89125" x2="27957" y2="89125"/>
                            <a14:foregroundMark x1="26344" y1="89390" x2="26344" y2="89390"/>
                            <a14:foregroundMark x1="27957" y1="94960" x2="27957" y2="94960"/>
                            <a14:foregroundMark x1="29301" y1="96817" x2="29301" y2="96817"/>
                            <a14:foregroundMark x1="34140" y1="97347" x2="34140" y2="97347"/>
                            <a14:foregroundMark x1="36828" y1="97082" x2="36828" y2="97082"/>
                            <a14:foregroundMark x1="42473" y1="97347" x2="42473" y2="97347"/>
                            <a14:foregroundMark x1="45430" y1="97082" x2="45430" y2="97082"/>
                            <a14:foregroundMark x1="49462" y1="97082" x2="49462" y2="97082"/>
                            <a14:foregroundMark x1="51882" y1="97082" x2="51882" y2="97082"/>
                            <a14:foregroundMark x1="55645" y1="97082" x2="55645" y2="97082"/>
                            <a14:foregroundMark x1="59946" y1="97082" x2="59946" y2="97082"/>
                            <a14:foregroundMark x1="62634" y1="96817" x2="62634" y2="96817"/>
                            <a14:foregroundMark x1="66129" y1="97082" x2="66129" y2="97082"/>
                            <a14:foregroundMark x1="71774" y1="97613" x2="71774" y2="97613"/>
                            <a14:foregroundMark x1="67742" y1="94430" x2="67742" y2="94430"/>
                            <a14:foregroundMark x1="67473" y1="95756" x2="67473" y2="95756"/>
                            <a14:foregroundMark x1="63978" y1="95491" x2="63978" y2="95491"/>
                            <a14:foregroundMark x1="57258" y1="82759" x2="57258" y2="82759"/>
                            <a14:foregroundMark x1="54570" y1="80106" x2="54570" y2="80106"/>
                            <a14:foregroundMark x1="52688" y1="79576" x2="52688" y2="79576"/>
                            <a14:foregroundMark x1="48118" y1="80106" x2="48118" y2="80106"/>
                            <a14:foregroundMark x1="48656" y1="81432" x2="48656" y2="81432"/>
                            <a14:foregroundMark x1="51075" y1="81167" x2="51075" y2="81167"/>
                            <a14:foregroundMark x1="54032" y1="81963" x2="54032" y2="81963"/>
                            <a14:foregroundMark x1="51075" y1="82228" x2="51075" y2="82228"/>
                            <a14:foregroundMark x1="49194" y1="82759" x2="49194" y2="82759"/>
                            <a14:foregroundMark x1="46237" y1="83820" x2="46237" y2="83820"/>
                            <a14:foregroundMark x1="44624" y1="84350" x2="45161" y2="84615"/>
                            <a14:foregroundMark x1="52957" y1="84085" x2="52957" y2="84085"/>
                            <a14:foregroundMark x1="48925" y1="85676" x2="48925" y2="85676"/>
                            <a14:foregroundMark x1="48387" y1="86472" x2="48387" y2="86472"/>
                            <a14:foregroundMark x1="59946" y1="77454" x2="59946" y2="77454"/>
                            <a14:foregroundMark x1="90054" y1="77719" x2="90054" y2="77719"/>
                            <a14:foregroundMark x1="4839" y1="19894" x2="4839" y2="19894"/>
                            <a14:foregroundMark x1="3495" y1="27056" x2="3495" y2="27056"/>
                            <a14:foregroundMark x1="3763" y1="30239" x2="3763" y2="30239"/>
                            <a14:foregroundMark x1="4301" y1="35279" x2="4301" y2="35279"/>
                            <a14:foregroundMark x1="7258" y1="3448" x2="7258" y2="3448"/>
                            <a14:foregroundMark x1="13978" y1="3714" x2="13978" y2="3714"/>
                            <a14:foregroundMark x1="19086" y1="3183" x2="19086" y2="3183"/>
                            <a14:foregroundMark x1="26344" y1="3448" x2="26344" y2="3448"/>
                            <a14:foregroundMark x1="31183" y1="3714" x2="31183" y2="3714"/>
                            <a14:foregroundMark x1="38441" y1="3183" x2="38441" y2="3183"/>
                            <a14:foregroundMark x1="53763" y1="89920" x2="53763" y2="89920"/>
                            <a14:foregroundMark x1="27151" y1="1857" x2="27151" y2="1857"/>
                            <a14:foregroundMark x1="32527" y1="1857" x2="32527" y2="1857"/>
                            <a14:foregroundMark x1="39247" y1="1326" x2="39247" y2="1326"/>
                            <a14:foregroundMark x1="50269" y1="2122" x2="50269" y2="2122"/>
                            <a14:foregroundMark x1="52957" y1="2918" x2="52957" y2="2918"/>
                            <a14:foregroundMark x1="55645" y1="1857" x2="55645" y2="1857"/>
                            <a14:foregroundMark x1="61022" y1="1857" x2="61022" y2="1857"/>
                            <a14:foregroundMark x1="66129" y1="2122" x2="66129" y2="2122"/>
                            <a14:foregroundMark x1="72312" y1="1857" x2="72312" y2="1857"/>
                            <a14:backgroundMark x1="5645" y1="796" x2="5645" y2="796"/>
                            <a14:backgroundMark x1="12366" y1="796" x2="12366" y2="796"/>
                            <a14:backgroundMark x1="40323" y1="265" x2="40323" y2="265"/>
                            <a14:backgroundMark x1="46774" y1="531" x2="46774" y2="531"/>
                            <a14:backgroundMark x1="57796" y1="531" x2="57796" y2="531"/>
                            <a14:backgroundMark x1="14516" y1="265" x2="14516" y2="265"/>
                            <a14:backgroundMark x1="19086" y1="796" x2="19086" y2="796"/>
                            <a14:backgroundMark x1="22312" y1="796" x2="22312" y2="796"/>
                            <a14:backgroundMark x1="24731" y1="796" x2="24731" y2="796"/>
                            <a14:backgroundMark x1="29301" y1="265" x2="29301" y2="265"/>
                            <a14:backgroundMark x1="32258" y1="265" x2="32258" y2="265"/>
                            <a14:backgroundMark x1="35215" y1="265" x2="35215" y2="265"/>
                            <a14:backgroundMark x1="51075" y1="796" x2="51075" y2="796"/>
                            <a14:backgroundMark x1="8871" y1="796" x2="8871" y2="796"/>
                            <a14:backgroundMark x1="54032" y1="796" x2="54032" y2="796"/>
                            <a14:backgroundMark x1="68280" y1="796" x2="68280" y2="796"/>
                            <a14:backgroundMark x1="37097" y1="796" x2="37097" y2="796"/>
                            <a14:backgroundMark x1="59677" y1="1061" x2="59677" y2="1061"/>
                            <a14:backgroundMark x1="62903" y1="796" x2="62903" y2="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695" y="4425114"/>
                <a:ext cx="1248466" cy="1265246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6" t="8166" r="36604" b="35334"/>
              <a:stretch/>
            </p:blipFill>
            <p:spPr bwMode="auto">
              <a:xfrm>
                <a:off x="6019800" y="4495800"/>
                <a:ext cx="1102255" cy="87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8222021" y="1537669"/>
              <a:ext cx="533290" cy="7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1643627" y="4319278"/>
            <a:ext cx="6974871" cy="505443"/>
            <a:chOff x="1643627" y="4319278"/>
            <a:chExt cx="6974871" cy="505443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43627" y="4319278"/>
              <a:ext cx="2949795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LAN/WLAN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4800600" y="4319278"/>
              <a:ext cx="381789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263" y="1892372"/>
            <a:ext cx="8113113" cy="1686628"/>
            <a:chOff x="718263" y="1892372"/>
            <a:chExt cx="8113113" cy="168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 flipH="1">
              <a:off x="7242579" y="2429303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3" idx="2"/>
            </p:cNvCxnSpPr>
            <p:nvPr/>
          </p:nvCxnSpPr>
          <p:spPr>
            <a:xfrm>
              <a:off x="2779439" y="2417325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1" idx="2"/>
            </p:cNvCxnSpPr>
            <p:nvPr/>
          </p:nvCxnSpPr>
          <p:spPr>
            <a:xfrm>
              <a:off x="1979064" y="2417325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7242579" y="2410443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3672289" cy="92071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59142" cy="94633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5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Home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8780549" cy="3962400"/>
            <a:chOff x="0" y="914400"/>
            <a:chExt cx="8780549" cy="3962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040" y="1867715"/>
              <a:ext cx="845279" cy="78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66129" y="269438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0" name="Straight Connector 119"/>
            <p:cNvCxnSpPr>
              <a:stCxn id="48" idx="2"/>
              <a:endCxn id="63" idx="0"/>
            </p:cNvCxnSpPr>
            <p:nvPr/>
          </p:nvCxnSpPr>
          <p:spPr>
            <a:xfrm rot="16200000" flipH="1">
              <a:off x="3338115" y="2885886"/>
              <a:ext cx="1057017" cy="587887"/>
            </a:xfrm>
            <a:prstGeom prst="bentConnector3">
              <a:avLst>
                <a:gd name="adj1" fmla="val 184565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51" idx="2"/>
            </p:cNvCxnSpPr>
            <p:nvPr/>
          </p:nvCxnSpPr>
          <p:spPr>
            <a:xfrm rot="5400000" flipH="1">
              <a:off x="2606736" y="2154509"/>
              <a:ext cx="954175" cy="2153487"/>
            </a:xfrm>
            <a:prstGeom prst="bentConnector3">
              <a:avLst>
                <a:gd name="adj1" fmla="val -9527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42" idx="2"/>
            </p:cNvCxnSpPr>
            <p:nvPr/>
          </p:nvCxnSpPr>
          <p:spPr>
            <a:xfrm rot="5400000">
              <a:off x="5999999" y="2647496"/>
              <a:ext cx="3784" cy="2492675"/>
            </a:xfrm>
            <a:prstGeom prst="bentConnector3">
              <a:avLst>
                <a:gd name="adj1" fmla="val 1596651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9"/>
            <p:cNvCxnSpPr>
              <a:stCxn id="49" idx="2"/>
              <a:endCxn id="63" idx="0"/>
            </p:cNvCxnSpPr>
            <p:nvPr/>
          </p:nvCxnSpPr>
          <p:spPr>
            <a:xfrm rot="16200000" flipH="1">
              <a:off x="2970368" y="2518139"/>
              <a:ext cx="997683" cy="1382716"/>
            </a:xfrm>
            <a:prstGeom prst="bentConnector3">
              <a:avLst>
                <a:gd name="adj1" fmla="val 189594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7" y="21926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276600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 descr="http://www.funkprodukte.de/wp-content/uploads/funk-thermostat-max-heizkoerperthermostat+-335x365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58" b="95616" l="9851" r="89851">
                          <a14:foregroundMark x1="51045" y1="93425" x2="51045" y2="93425"/>
                          <a14:foregroundMark x1="49254" y1="95890" x2="49254" y2="95890"/>
                          <a14:foregroundMark x1="19403" y1="13973" x2="19403" y2="13973"/>
                          <a14:foregroundMark x1="33134" y1="4658" x2="33134" y2="4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44758"/>
              <a:ext cx="779398" cy="8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96441" y="1948656"/>
              <a:ext cx="56282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09" y="1892825"/>
              <a:ext cx="530142" cy="86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17" y="23450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17" y="24974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1486226" y="296987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164220">
              <a:off x="4158164" y="327424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 descr="C:\Users\Hiram.DUARTE\Desktop\SIZED\arc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01244" y="1369502"/>
              <a:ext cx="579305" cy="1148874"/>
            </a:xfrm>
            <a:prstGeom prst="rect">
              <a:avLst/>
            </a:prstGeom>
            <a:noFill/>
          </p:spPr>
        </p:pic>
        <p:grpSp>
          <p:nvGrpSpPr>
            <p:cNvPr id="66" name="Group 65"/>
            <p:cNvGrpSpPr/>
            <p:nvPr/>
          </p:nvGrpSpPr>
          <p:grpSpPr>
            <a:xfrm>
              <a:off x="6700579" y="1529504"/>
              <a:ext cx="1099161" cy="1118360"/>
              <a:chOff x="5946695" y="4425114"/>
              <a:chExt cx="1248466" cy="126524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98939" l="806" r="97581">
                            <a14:foregroundMark x1="19355" y1="18037" x2="19355" y2="18037"/>
                            <a14:foregroundMark x1="4839" y1="14589" x2="4839" y2="14589"/>
                            <a14:foregroundMark x1="5914" y1="4775" x2="5914" y2="4775"/>
                            <a14:foregroundMark x1="11022" y1="3448" x2="11022" y2="3448"/>
                            <a14:foregroundMark x1="3495" y1="2387" x2="3495" y2="2387"/>
                            <a14:foregroundMark x1="4301" y1="7427" x2="4301" y2="7427"/>
                            <a14:foregroundMark x1="5108" y1="11406" x2="5108" y2="11406"/>
                            <a14:foregroundMark x1="3495" y1="17772" x2="3495" y2="17772"/>
                            <a14:foregroundMark x1="51075" y1="4509" x2="51075" y2="4509"/>
                            <a14:foregroundMark x1="52419" y1="4509" x2="52419" y2="4509"/>
                            <a14:foregroundMark x1="60215" y1="3448" x2="60215" y2="3448"/>
                            <a14:foregroundMark x1="95699" y1="2918" x2="95699" y2="2918"/>
                            <a14:foregroundMark x1="91398" y1="6897" x2="91667" y2="6897"/>
                            <a14:foregroundMark x1="93817" y1="6366" x2="93817" y2="6366"/>
                            <a14:foregroundMark x1="93280" y1="3714" x2="93280" y2="3714"/>
                            <a14:foregroundMark x1="83602" y1="4509" x2="83602" y2="4509"/>
                            <a14:foregroundMark x1="95430" y1="14058" x2="95430" y2="14058"/>
                            <a14:foregroundMark x1="95161" y1="22812" x2="95161" y2="22812"/>
                            <a14:foregroundMark x1="95161" y1="29443" x2="95161" y2="29443"/>
                            <a14:foregroundMark x1="94624" y1="69761" x2="94624" y2="69761"/>
                            <a14:foregroundMark x1="94624" y1="75332" x2="94624" y2="75332"/>
                            <a14:foregroundMark x1="94624" y1="77719" x2="94624" y2="77719"/>
                            <a14:foregroundMark x1="77419" y1="75066" x2="77419" y2="75066"/>
                            <a14:foregroundMark x1="79570" y1="77984" x2="79570" y2="77984"/>
                            <a14:foregroundMark x1="65591" y1="75066" x2="65591" y2="75066"/>
                            <a14:foregroundMark x1="67742" y1="77984" x2="67742" y2="77984"/>
                            <a14:foregroundMark x1="76344" y1="78780" x2="76344" y2="78780"/>
                            <a14:foregroundMark x1="56989" y1="75332" x2="56989" y2="75332"/>
                            <a14:foregroundMark x1="52151" y1="76658" x2="52151" y2="76658"/>
                            <a14:foregroundMark x1="38978" y1="77454" x2="38978" y2="77454"/>
                            <a14:foregroundMark x1="27151" y1="76658" x2="27151" y2="76658"/>
                            <a14:foregroundMark x1="21774" y1="76393" x2="21774" y2="76393"/>
                            <a14:foregroundMark x1="9140" y1="75597" x2="9140" y2="75597"/>
                            <a14:foregroundMark x1="5914" y1="76393" x2="5914" y2="76393"/>
                            <a14:foregroundMark x1="8333" y1="77984" x2="8333" y2="77984"/>
                            <a14:foregroundMark x1="4032" y1="77454" x2="4032" y2="77454"/>
                            <a14:foregroundMark x1="3226" y1="70822" x2="3226" y2="70822"/>
                            <a14:foregroundMark x1="3495" y1="53050" x2="3495" y2="53050"/>
                            <a14:foregroundMark x1="3226" y1="42706" x2="3226" y2="42706"/>
                            <a14:foregroundMark x1="45430" y1="83554" x2="45430" y2="83554"/>
                            <a14:foregroundMark x1="43011" y1="80371" x2="43011" y2="80371"/>
                            <a14:foregroundMark x1="40860" y1="80902" x2="40860" y2="80902"/>
                            <a14:foregroundMark x1="40860" y1="83289" x2="40860" y2="83289"/>
                            <a14:foregroundMark x1="40860" y1="87003" x2="40860" y2="87003"/>
                            <a14:foregroundMark x1="57527" y1="88329" x2="57527" y2="88329"/>
                            <a14:foregroundMark x1="57796" y1="84350" x2="57796" y2="84350"/>
                            <a14:foregroundMark x1="57258" y1="81167" x2="57258" y2="81167"/>
                            <a14:foregroundMark x1="57258" y1="79841" x2="57258" y2="79841"/>
                            <a14:foregroundMark x1="50806" y1="80106" x2="50806" y2="80106"/>
                            <a14:foregroundMark x1="46505" y1="80106" x2="46505" y2="80106"/>
                            <a14:foregroundMark x1="40323" y1="93369" x2="40323" y2="93369"/>
                            <a14:foregroundMark x1="24194" y1="96021" x2="24194" y2="96021"/>
                            <a14:foregroundMark x1="27151" y1="96552" x2="27151" y2="96552"/>
                            <a14:foregroundMark x1="32527" y1="96286" x2="32527" y2="96286"/>
                            <a14:foregroundMark x1="42204" y1="96286" x2="42204" y2="96286"/>
                            <a14:foregroundMark x1="47849" y1="96021" x2="47849" y2="96021"/>
                            <a14:foregroundMark x1="53495" y1="96021" x2="53495" y2="96021"/>
                            <a14:foregroundMark x1="58065" y1="96552" x2="58065" y2="96552"/>
                            <a14:foregroundMark x1="69355" y1="96817" x2="69355" y2="96817"/>
                            <a14:foregroundMark x1="72043" y1="95756" x2="72043" y2="95756"/>
                            <a14:foregroundMark x1="73925" y1="94960" x2="73925" y2="94960"/>
                            <a14:foregroundMark x1="73925" y1="92308" x2="73925" y2="92308"/>
                            <a14:foregroundMark x1="73118" y1="90451" x2="73118" y2="90451"/>
                            <a14:foregroundMark x1="70968" y1="89390" x2="70968" y2="89390"/>
                            <a14:foregroundMark x1="66129" y1="89390" x2="66129" y2="89390"/>
                            <a14:foregroundMark x1="60215" y1="88859" x2="60215" y2="88859"/>
                            <a14:foregroundMark x1="57258" y1="85676" x2="57258" y2="85676"/>
                            <a14:foregroundMark x1="40591" y1="79841" x2="40591" y2="79841"/>
                            <a14:foregroundMark x1="41935" y1="84085" x2="41935" y2="84085"/>
                            <a14:foregroundMark x1="40860" y1="85146" x2="40860" y2="85146"/>
                            <a14:foregroundMark x1="40323" y1="89390" x2="40323" y2="89390"/>
                            <a14:foregroundMark x1="38978" y1="89390" x2="38978" y2="89390"/>
                            <a14:foregroundMark x1="35484" y1="89125" x2="35484" y2="89125"/>
                            <a14:foregroundMark x1="34409" y1="89125" x2="34409" y2="89125"/>
                            <a14:foregroundMark x1="31989" y1="89125" x2="31989" y2="89125"/>
                            <a14:foregroundMark x1="30645" y1="89125" x2="30645" y2="89125"/>
                            <a14:foregroundMark x1="27957" y1="89125" x2="27957" y2="89125"/>
                            <a14:foregroundMark x1="26344" y1="89390" x2="26344" y2="89390"/>
                            <a14:foregroundMark x1="27957" y1="94960" x2="27957" y2="94960"/>
                            <a14:foregroundMark x1="29301" y1="96817" x2="29301" y2="96817"/>
                            <a14:foregroundMark x1="34140" y1="97347" x2="34140" y2="97347"/>
                            <a14:foregroundMark x1="36828" y1="97082" x2="36828" y2="97082"/>
                            <a14:foregroundMark x1="42473" y1="97347" x2="42473" y2="97347"/>
                            <a14:foregroundMark x1="45430" y1="97082" x2="45430" y2="97082"/>
                            <a14:foregroundMark x1="49462" y1="97082" x2="49462" y2="97082"/>
                            <a14:foregroundMark x1="51882" y1="97082" x2="51882" y2="97082"/>
                            <a14:foregroundMark x1="55645" y1="97082" x2="55645" y2="97082"/>
                            <a14:foregroundMark x1="59946" y1="97082" x2="59946" y2="97082"/>
                            <a14:foregroundMark x1="62634" y1="96817" x2="62634" y2="96817"/>
                            <a14:foregroundMark x1="66129" y1="97082" x2="66129" y2="97082"/>
                            <a14:foregroundMark x1="71774" y1="97613" x2="71774" y2="97613"/>
                            <a14:foregroundMark x1="67742" y1="94430" x2="67742" y2="94430"/>
                            <a14:foregroundMark x1="67473" y1="95756" x2="67473" y2="95756"/>
                            <a14:foregroundMark x1="63978" y1="95491" x2="63978" y2="95491"/>
                            <a14:foregroundMark x1="57258" y1="82759" x2="57258" y2="82759"/>
                            <a14:foregroundMark x1="54570" y1="80106" x2="54570" y2="80106"/>
                            <a14:foregroundMark x1="52688" y1="79576" x2="52688" y2="79576"/>
                            <a14:foregroundMark x1="48118" y1="80106" x2="48118" y2="80106"/>
                            <a14:foregroundMark x1="48656" y1="81432" x2="48656" y2="81432"/>
                            <a14:foregroundMark x1="51075" y1="81167" x2="51075" y2="81167"/>
                            <a14:foregroundMark x1="54032" y1="81963" x2="54032" y2="81963"/>
                            <a14:foregroundMark x1="51075" y1="82228" x2="51075" y2="82228"/>
                            <a14:foregroundMark x1="49194" y1="82759" x2="49194" y2="82759"/>
                            <a14:foregroundMark x1="46237" y1="83820" x2="46237" y2="83820"/>
                            <a14:foregroundMark x1="44624" y1="84350" x2="45161" y2="84615"/>
                            <a14:foregroundMark x1="52957" y1="84085" x2="52957" y2="84085"/>
                            <a14:foregroundMark x1="48925" y1="85676" x2="48925" y2="85676"/>
                            <a14:foregroundMark x1="48387" y1="86472" x2="48387" y2="86472"/>
                            <a14:foregroundMark x1="59946" y1="77454" x2="59946" y2="77454"/>
                            <a14:foregroundMark x1="90054" y1="77719" x2="90054" y2="77719"/>
                            <a14:foregroundMark x1="4839" y1="19894" x2="4839" y2="19894"/>
                            <a14:foregroundMark x1="3495" y1="27056" x2="3495" y2="27056"/>
                            <a14:foregroundMark x1="3763" y1="30239" x2="3763" y2="30239"/>
                            <a14:foregroundMark x1="4301" y1="35279" x2="4301" y2="35279"/>
                            <a14:foregroundMark x1="7258" y1="3448" x2="7258" y2="3448"/>
                            <a14:foregroundMark x1="13978" y1="3714" x2="13978" y2="3714"/>
                            <a14:foregroundMark x1="19086" y1="3183" x2="19086" y2="3183"/>
                            <a14:foregroundMark x1="26344" y1="3448" x2="26344" y2="3448"/>
                            <a14:foregroundMark x1="31183" y1="3714" x2="31183" y2="3714"/>
                            <a14:foregroundMark x1="38441" y1="3183" x2="38441" y2="3183"/>
                            <a14:foregroundMark x1="53763" y1="89920" x2="53763" y2="89920"/>
                            <a14:foregroundMark x1="27151" y1="1857" x2="27151" y2="1857"/>
                            <a14:foregroundMark x1="32527" y1="1857" x2="32527" y2="1857"/>
                            <a14:foregroundMark x1="39247" y1="1326" x2="39247" y2="1326"/>
                            <a14:foregroundMark x1="50269" y1="2122" x2="50269" y2="2122"/>
                            <a14:foregroundMark x1="52957" y1="2918" x2="52957" y2="2918"/>
                            <a14:foregroundMark x1="55645" y1="1857" x2="55645" y2="1857"/>
                            <a14:foregroundMark x1="61022" y1="1857" x2="61022" y2="1857"/>
                            <a14:foregroundMark x1="66129" y1="2122" x2="66129" y2="2122"/>
                            <a14:foregroundMark x1="72312" y1="1857" x2="72312" y2="1857"/>
                            <a14:backgroundMark x1="5645" y1="796" x2="5645" y2="796"/>
                            <a14:backgroundMark x1="12366" y1="796" x2="12366" y2="796"/>
                            <a14:backgroundMark x1="40323" y1="265" x2="40323" y2="265"/>
                            <a14:backgroundMark x1="46774" y1="531" x2="46774" y2="531"/>
                            <a14:backgroundMark x1="57796" y1="531" x2="57796" y2="531"/>
                            <a14:backgroundMark x1="14516" y1="265" x2="14516" y2="265"/>
                            <a14:backgroundMark x1="19086" y1="796" x2="19086" y2="796"/>
                            <a14:backgroundMark x1="22312" y1="796" x2="22312" y2="796"/>
                            <a14:backgroundMark x1="24731" y1="796" x2="24731" y2="796"/>
                            <a14:backgroundMark x1="29301" y1="265" x2="29301" y2="265"/>
                            <a14:backgroundMark x1="32258" y1="265" x2="32258" y2="265"/>
                            <a14:backgroundMark x1="35215" y1="265" x2="35215" y2="265"/>
                            <a14:backgroundMark x1="51075" y1="796" x2="51075" y2="796"/>
                            <a14:backgroundMark x1="8871" y1="796" x2="8871" y2="796"/>
                            <a14:backgroundMark x1="54032" y1="796" x2="54032" y2="796"/>
                            <a14:backgroundMark x1="68280" y1="796" x2="68280" y2="796"/>
                            <a14:backgroundMark x1="37097" y1="796" x2="37097" y2="796"/>
                            <a14:backgroundMark x1="59677" y1="1061" x2="59677" y2="1061"/>
                            <a14:backgroundMark x1="62903" y1="796" x2="62903" y2="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695" y="4425114"/>
                <a:ext cx="1248466" cy="1265246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6" t="8166" r="36604" b="35334"/>
              <a:stretch/>
            </p:blipFill>
            <p:spPr bwMode="auto">
              <a:xfrm>
                <a:off x="6019800" y="4495800"/>
                <a:ext cx="1102255" cy="87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8222021" y="1537669"/>
              <a:ext cx="533290" cy="7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1643627" y="4319278"/>
            <a:ext cx="6974871" cy="505443"/>
            <a:chOff x="1643627" y="4319278"/>
            <a:chExt cx="6974871" cy="505443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43627" y="4319278"/>
              <a:ext cx="2949795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LAN/WLAN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4800600" y="4319278"/>
              <a:ext cx="381789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263" y="1892372"/>
            <a:ext cx="8113113" cy="1686628"/>
            <a:chOff x="718263" y="1892372"/>
            <a:chExt cx="8113113" cy="168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 flipH="1">
              <a:off x="7242579" y="2429303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3" idx="2"/>
            </p:cNvCxnSpPr>
            <p:nvPr/>
          </p:nvCxnSpPr>
          <p:spPr>
            <a:xfrm>
              <a:off x="2779439" y="2417325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1" idx="2"/>
            </p:cNvCxnSpPr>
            <p:nvPr/>
          </p:nvCxnSpPr>
          <p:spPr>
            <a:xfrm>
              <a:off x="1979064" y="2417325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7242579" y="2410443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3672289" cy="92071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59142" cy="94633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19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14400"/>
            <a:ext cx="8779001" cy="396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Home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643627" y="4319278"/>
            <a:ext cx="6974871" cy="505443"/>
            <a:chOff x="1643627" y="4319278"/>
            <a:chExt cx="6974871" cy="505443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43627" y="4319278"/>
              <a:ext cx="2949795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LAN/WLAN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4800600" y="4319278"/>
              <a:ext cx="381789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263" y="1892372"/>
            <a:ext cx="8113113" cy="1536628"/>
            <a:chOff x="718263" y="1892372"/>
            <a:chExt cx="8113113" cy="153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1484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3" idx="2"/>
            </p:cNvCxnSpPr>
            <p:nvPr/>
          </p:nvCxnSpPr>
          <p:spPr>
            <a:xfrm>
              <a:off x="2779439" y="2417325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1" idx="2"/>
            </p:cNvCxnSpPr>
            <p:nvPr/>
          </p:nvCxnSpPr>
          <p:spPr>
            <a:xfrm>
              <a:off x="1979064" y="2417325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7398985" y="2410443"/>
              <a:ext cx="1062055" cy="101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3672289" cy="92071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59142" cy="94633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1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Home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536628"/>
            <a:chOff x="718263" y="1892372"/>
            <a:chExt cx="8113113" cy="153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4908" cy="66245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2776985" y="2430159"/>
            <a:ext cx="4908" cy="6624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94010" y="2430746"/>
            <a:ext cx="4908" cy="6624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440134"/>
            <a:chOff x="718263" y="1892372"/>
            <a:chExt cx="8113113" cy="1440134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0320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4908" cy="66245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1994010" y="2430746"/>
            <a:ext cx="4908" cy="6624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Metering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536628"/>
            <a:chOff x="718263" y="1892372"/>
            <a:chExt cx="8113113" cy="1536628"/>
          </a:xfrm>
        </p:grpSpPr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2776985" y="2430159"/>
            <a:ext cx="4908" cy="6624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160" y="151180"/>
            <a:ext cx="814768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Outline: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What </a:t>
            </a:r>
            <a:r>
              <a:rPr lang="en-US" sz="6000" b="1" dirty="0" smtClean="0">
                <a:solidFill>
                  <a:srgbClr val="C4161C"/>
                </a:solidFill>
              </a:rPr>
              <a:t>is oneM2M about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Why </a:t>
            </a:r>
            <a:r>
              <a:rPr lang="en-US" sz="6000" b="1" dirty="0" smtClean="0">
                <a:solidFill>
                  <a:srgbClr val="C4161C"/>
                </a:solidFill>
              </a:rPr>
              <a:t>is it important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How </a:t>
            </a:r>
            <a:r>
              <a:rPr lang="en-US" sz="6000" b="1" dirty="0" smtClean="0">
                <a:solidFill>
                  <a:srgbClr val="C4161C"/>
                </a:solidFill>
              </a:rPr>
              <a:t>does it work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What </a:t>
            </a:r>
            <a:r>
              <a:rPr lang="en-US" sz="6000" b="1" dirty="0" smtClean="0">
                <a:solidFill>
                  <a:srgbClr val="C4161C"/>
                </a:solidFill>
              </a:rPr>
              <a:t>is covered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Next </a:t>
            </a:r>
            <a:r>
              <a:rPr lang="en-US" sz="6000" b="1" dirty="0" smtClean="0">
                <a:solidFill>
                  <a:srgbClr val="C4161C"/>
                </a:solidFill>
              </a:rPr>
              <a:t>steps in oneM2M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Where </a:t>
            </a:r>
            <a:r>
              <a:rPr lang="en-US" sz="6000" b="1" dirty="0" smtClean="0">
                <a:solidFill>
                  <a:srgbClr val="C4161C"/>
                </a:solidFill>
              </a:rPr>
              <a:t>to find info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  <a:endParaRPr lang="en-US" sz="2800" b="1" dirty="0">
              <a:solidFill>
                <a:srgbClr val="545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Monitoring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536628"/>
            <a:chOff x="718263" y="1892372"/>
            <a:chExt cx="8113113" cy="153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4908" cy="66245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5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XYZ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440134"/>
            <a:chOff x="718263" y="1892372"/>
            <a:chExt cx="8113113" cy="1440134"/>
          </a:xfrm>
        </p:grpSpPr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0320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3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033" y="1676400"/>
            <a:ext cx="5775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It all looks similar</a:t>
            </a:r>
            <a:endParaRPr lang="en-US" sz="2800" b="1" dirty="0">
              <a:solidFill>
                <a:srgbClr val="545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9850" y="1676400"/>
            <a:ext cx="4264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It is all one…</a:t>
            </a:r>
            <a:endParaRPr lang="en-US" sz="2800" b="1" dirty="0">
              <a:solidFill>
                <a:srgbClr val="545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00" y="1676400"/>
            <a:ext cx="5384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It is all oneM2M</a:t>
            </a:r>
            <a:endParaRPr lang="en-US" sz="2800" b="1" dirty="0">
              <a:solidFill>
                <a:srgbClr val="545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	oneM2M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45528" y="1905000"/>
            <a:ext cx="5685848" cy="2919721"/>
            <a:chOff x="3145528" y="1905000"/>
            <a:chExt cx="5685848" cy="2919721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3145528" y="4319278"/>
              <a:ext cx="568584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kern="0" dirty="0">
                  <a:solidFill>
                    <a:prstClr val="white"/>
                  </a:solidFill>
                  <a:latin typeface="+mn-lt"/>
                </a:rPr>
                <a:t>Communication Network(s)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54513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5766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73650" y="2067577"/>
              <a:ext cx="484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31455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4114800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553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7165793" y="2429303"/>
              <a:ext cx="1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10941" y="2417325"/>
              <a:ext cx="1587" cy="64977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  <a:endCxn id="36" idx="0"/>
            </p:cNvCxnSpPr>
            <p:nvPr/>
          </p:nvCxnSpPr>
          <p:spPr>
            <a:xfrm>
              <a:off x="3515864" y="2417325"/>
              <a:ext cx="0" cy="65343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  <a:endCxn id="43" idx="0"/>
            </p:cNvCxnSpPr>
            <p:nvPr/>
          </p:nvCxnSpPr>
          <p:spPr>
            <a:xfrm rot="5400000">
              <a:off x="7524229" y="2130290"/>
              <a:ext cx="656659" cy="121696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 bwMode="auto">
            <a:xfrm>
              <a:off x="6872243" y="3067102"/>
              <a:ext cx="743666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5355328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6096000" y="3319824"/>
              <a:ext cx="776243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2"/>
              <a:endCxn id="51" idx="0"/>
            </p:cNvCxnSpPr>
            <p:nvPr/>
          </p:nvCxnSpPr>
          <p:spPr>
            <a:xfrm rot="16200000" flipH="1">
              <a:off x="4774171" y="2128290"/>
              <a:ext cx="662459" cy="124052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 bwMode="auto">
            <a:xfrm>
              <a:off x="3145528" y="3070760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6" idx="3"/>
              <a:endCxn id="51" idx="1"/>
            </p:cNvCxnSpPr>
            <p:nvPr/>
          </p:nvCxnSpPr>
          <p:spPr>
            <a:xfrm>
              <a:off x="3886200" y="3323482"/>
              <a:ext cx="1469128" cy="902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 bwMode="auto">
          <a:xfrm>
            <a:off x="152400" y="3079784"/>
            <a:ext cx="2569472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2400" y="4319277"/>
            <a:ext cx="2569472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Network Layer</a:t>
            </a:r>
            <a:endParaRPr lang="en-US" sz="2400" b="1" kern="0" dirty="0">
              <a:solidFill>
                <a:prstClr val="white"/>
              </a:solidFill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52400" y="1958574"/>
            <a:ext cx="2569034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569803"/>
            <a:ext cx="4129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AE:	Application Entity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CSE:	Common Services Entity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9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152400" y="3079784"/>
            <a:ext cx="2569472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2400" y="4319277"/>
            <a:ext cx="2569472" cy="505443"/>
          </a:xfrm>
          <a:prstGeom prst="roundRect">
            <a:avLst/>
          </a:prstGeom>
          <a:solidFill>
            <a:schemeClr val="bg2">
              <a:alpha val="20000"/>
            </a:scheme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Network Layer</a:t>
            </a:r>
            <a:endParaRPr lang="en-US" sz="2400" b="1" kern="0" dirty="0">
              <a:solidFill>
                <a:prstClr val="white"/>
              </a:solidFill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52400" y="1958574"/>
            <a:ext cx="2569034" cy="50544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066800"/>
            <a:ext cx="599798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It is Software/Middleware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It sits between applications and</a:t>
            </a:r>
            <a:br>
              <a:rPr lang="en-US" sz="2400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data processing &amp; communication HW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Integrated into devices/gateways/servers</a:t>
            </a:r>
            <a:br>
              <a:rPr lang="en-US" sz="2400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e.g. sensors, actors, things, routers, cloud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Connects data producers and consumers</a:t>
            </a:r>
            <a:br>
              <a:rPr lang="en-US" sz="2400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in secure manner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Hides complexity of NW usage from apps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Controls when communication happens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Increases efficiency of data transport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Stores and shares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Supports access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Notifies about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Talks to groups of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Manages devices on large scale</a:t>
            </a:r>
          </a:p>
        </p:txBody>
      </p:sp>
    </p:spTree>
    <p:extLst>
      <p:ext uri="{BB962C8B-B14F-4D97-AF65-F5344CB8AC3E}">
        <p14:creationId xmlns:p14="http://schemas.microsoft.com/office/powerpoint/2010/main" val="3863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705600" y="1722679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95139" y="1723104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43432" y="1722679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500" y="1733348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152400" y="3079784"/>
            <a:ext cx="8534400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2400" y="4319277"/>
            <a:ext cx="8534400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  <a:endParaRPr lang="en-US" sz="2400" b="1" kern="0" dirty="0">
              <a:solidFill>
                <a:prstClr val="white"/>
              </a:solidFill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28600" y="1940829"/>
            <a:ext cx="1828800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HAV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568" y="3766663"/>
            <a:ext cx="8544232" cy="369332"/>
          </a:xfrm>
          <a:prstGeom prst="rect">
            <a:avLst/>
          </a:prstGeom>
          <a:solidFill>
            <a:srgbClr val="65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5054"/>
                </a:solidFill>
              </a:rPr>
              <a:t>Data Processing Resources &amp; Protocols (selection) &amp; Communication HW</a:t>
            </a:r>
            <a:endParaRPr lang="en-US" dirty="0">
              <a:solidFill>
                <a:srgbClr val="54505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334000"/>
            <a:ext cx="89154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45054"/>
                </a:solidFill>
                <a:latin typeface="+mn-lt"/>
              </a:rPr>
              <a:t>Horizontal layer of functions commonly needed across different </a:t>
            </a: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>segments</a:t>
            </a:r>
            <a:br>
              <a:rPr lang="en-US" sz="2400" b="1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>Similar: Generic OS versus use case-specific application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590800"/>
            <a:ext cx="8544232" cy="369332"/>
          </a:xfrm>
          <a:prstGeom prst="rect">
            <a:avLst/>
          </a:prstGeom>
          <a:solidFill>
            <a:srgbClr val="65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5054"/>
                </a:solidFill>
              </a:rPr>
              <a:t>Simple APIs via Standardized </a:t>
            </a:r>
            <a:r>
              <a:rPr lang="en-US" dirty="0">
                <a:solidFill>
                  <a:srgbClr val="545054"/>
                </a:solidFill>
              </a:rPr>
              <a:t>R</a:t>
            </a:r>
            <a:r>
              <a:rPr lang="en-US" dirty="0" smtClean="0">
                <a:solidFill>
                  <a:srgbClr val="545054"/>
                </a:solidFill>
              </a:rPr>
              <a:t>eference </a:t>
            </a:r>
            <a:r>
              <a:rPr lang="en-US" dirty="0">
                <a:solidFill>
                  <a:srgbClr val="545054"/>
                </a:solidFill>
              </a:rPr>
              <a:t>P</a:t>
            </a:r>
            <a:r>
              <a:rPr lang="en-US" dirty="0" smtClean="0">
                <a:solidFill>
                  <a:srgbClr val="545054"/>
                </a:solidFill>
              </a:rPr>
              <a:t>oints </a:t>
            </a:r>
            <a:endParaRPr lang="en-US" dirty="0">
              <a:solidFill>
                <a:srgbClr val="545054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04885" y="1940829"/>
            <a:ext cx="1794387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Home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8712" y="1940829"/>
            <a:ext cx="1752600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Asset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801463" y="1940829"/>
            <a:ext cx="1752601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eHealth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826" y="173334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n-lt"/>
              </a:rPr>
              <a:t>…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7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705600" y="1219200"/>
            <a:ext cx="1905000" cy="3723131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95139" y="1723104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43432" y="1219200"/>
            <a:ext cx="1905000" cy="3723131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500" y="1733348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Interworking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152400" y="3079784"/>
            <a:ext cx="8534400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2400" y="4319277"/>
            <a:ext cx="8534400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  <a:endParaRPr lang="en-US" sz="2400" b="1" kern="0" dirty="0">
              <a:solidFill>
                <a:prstClr val="white"/>
              </a:solidFill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28600" y="1940829"/>
            <a:ext cx="1828800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HAV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568" y="3766663"/>
            <a:ext cx="8544232" cy="369332"/>
          </a:xfrm>
          <a:prstGeom prst="rect">
            <a:avLst/>
          </a:prstGeom>
          <a:solidFill>
            <a:srgbClr val="65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5054"/>
                </a:solidFill>
              </a:rPr>
              <a:t>Data Processing Resources &amp; </a:t>
            </a:r>
            <a:r>
              <a:rPr lang="en-US" dirty="0" smtClean="0">
                <a:solidFill>
                  <a:schemeClr val="accent1"/>
                </a:solidFill>
              </a:rPr>
              <a:t>Protocols</a:t>
            </a:r>
            <a:r>
              <a:rPr lang="en-US" dirty="0" smtClean="0">
                <a:solidFill>
                  <a:srgbClr val="545054"/>
                </a:solidFill>
              </a:rPr>
              <a:t> (selection) &amp; Communication HW</a:t>
            </a:r>
            <a:endParaRPr lang="en-US" dirty="0">
              <a:solidFill>
                <a:srgbClr val="54505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334000"/>
            <a:ext cx="89154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45054"/>
                </a:solidFill>
                <a:latin typeface="+mn-lt"/>
              </a:rPr>
              <a:t>Horizontal layer of functions commonly needed across different </a:t>
            </a: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>segments</a:t>
            </a:r>
            <a:br>
              <a:rPr lang="en-US" sz="2400" b="1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b="1" dirty="0">
                <a:solidFill>
                  <a:srgbClr val="545054"/>
                </a:solidFill>
              </a:rPr>
              <a:t>Similar: Generic OS versus use case-specific </a:t>
            </a:r>
            <a:r>
              <a:rPr lang="en-US" sz="2400" b="1" dirty="0" smtClean="0">
                <a:solidFill>
                  <a:srgbClr val="545054"/>
                </a:solidFill>
              </a:rPr>
              <a:t>application</a:t>
            </a:r>
            <a:endParaRPr lang="en-US" sz="2400" b="1" dirty="0">
              <a:solidFill>
                <a:srgbClr val="54505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590800"/>
            <a:ext cx="8544232" cy="369332"/>
          </a:xfrm>
          <a:prstGeom prst="rect">
            <a:avLst/>
          </a:prstGeom>
          <a:solidFill>
            <a:srgbClr val="65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5054"/>
                </a:solidFill>
              </a:rPr>
              <a:t>Simple APIs via Standardized </a:t>
            </a:r>
            <a:r>
              <a:rPr lang="en-US" dirty="0">
                <a:solidFill>
                  <a:srgbClr val="545054"/>
                </a:solidFill>
              </a:rPr>
              <a:t>R</a:t>
            </a:r>
            <a:r>
              <a:rPr lang="en-US" dirty="0" smtClean="0">
                <a:solidFill>
                  <a:srgbClr val="545054"/>
                </a:solidFill>
              </a:rPr>
              <a:t>eference </a:t>
            </a:r>
            <a:r>
              <a:rPr lang="en-US" dirty="0">
                <a:solidFill>
                  <a:srgbClr val="545054"/>
                </a:solidFill>
              </a:rPr>
              <a:t>P</a:t>
            </a:r>
            <a:r>
              <a:rPr lang="en-US" dirty="0" smtClean="0">
                <a:solidFill>
                  <a:srgbClr val="545054"/>
                </a:solidFill>
              </a:rPr>
              <a:t>oints  &amp; </a:t>
            </a:r>
            <a:r>
              <a:rPr lang="en-US" dirty="0" smtClean="0">
                <a:solidFill>
                  <a:srgbClr val="C4161C"/>
                </a:solidFill>
              </a:rPr>
              <a:t>Interworking</a:t>
            </a:r>
            <a:endParaRPr lang="en-US" dirty="0">
              <a:solidFill>
                <a:srgbClr val="C4161C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04885" y="1323357"/>
            <a:ext cx="1794387" cy="505443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Home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8712" y="1940829"/>
            <a:ext cx="1752600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Asset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781799" y="1323357"/>
            <a:ext cx="1752601" cy="505443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eHealth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826" y="173334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n-lt"/>
              </a:rPr>
              <a:t>…</a:t>
            </a:r>
            <a:endParaRPr lang="en-US" sz="4000" dirty="0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198738" y="1941107"/>
            <a:ext cx="1794387" cy="49729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n-lt"/>
                <a:cs typeface="+mn-cs"/>
              </a:rPr>
              <a:t>Standard X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760905" y="1959266"/>
            <a:ext cx="1794387" cy="49729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n-lt"/>
                <a:cs typeface="+mn-cs"/>
              </a:rPr>
              <a:t>Standard 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7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Check out last webinar for…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417513" y="4259263"/>
            <a:ext cx="8305800" cy="76200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800" i="1" dirty="0" smtClean="0"/>
              <a:t>Held on October 30</a:t>
            </a:r>
            <a:r>
              <a:rPr lang="en-US" altLang="en-US" sz="2800" i="1" baseline="30000" dirty="0" smtClean="0"/>
              <a:t>th</a:t>
            </a:r>
            <a:r>
              <a:rPr lang="en-US" altLang="en-US" sz="2800" i="1" dirty="0" smtClean="0"/>
              <a:t> 2014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800" i="1" dirty="0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88963" y="1800225"/>
            <a:ext cx="79629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C00000"/>
                </a:solidFill>
                <a:latin typeface="+mn-lt"/>
              </a:rPr>
              <a:t>Taking a Look Inside</a:t>
            </a:r>
          </a:p>
          <a:p>
            <a:pPr algn="ctr" eaLnBrk="1" hangingPunct="1"/>
            <a:r>
              <a:rPr lang="en-US" altLang="en-US" sz="3200" dirty="0" smtClean="0">
                <a:latin typeface="+mn-lt"/>
              </a:rPr>
              <a:t>by Nicolas Damour</a:t>
            </a:r>
          </a:p>
          <a:p>
            <a:pPr algn="ctr" eaLnBrk="1" hangingPunct="1"/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Senior Manager for Business and Innovation Development, Sierra Wireless</a:t>
            </a:r>
            <a:r>
              <a:rPr lang="en-US" altLang="en-US" sz="2400" dirty="0">
                <a:latin typeface="+mn-lt"/>
              </a:rPr>
              <a:t/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 smtClean="0">
                <a:latin typeface="+mn-lt"/>
              </a:rPr>
              <a:t>and Chair of Architecture Working Group</a:t>
            </a:r>
            <a:endParaRPr lang="en-US" altLang="en-US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8" y="1600200"/>
            <a:ext cx="8539162" cy="41814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00038" y="4943475"/>
            <a:ext cx="8539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800" u="sng" dirty="0" smtClean="0">
                <a:hlinkClick r:id="rId2"/>
              </a:rPr>
              <a:t>http://www.onem2m.org/technical/webinars</a:t>
            </a:r>
            <a:endParaRPr lang="en-US" altLang="en-US" sz="2800" b="1" u="sng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4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160" y="151180"/>
            <a:ext cx="8147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What </a:t>
            </a:r>
            <a:r>
              <a:rPr lang="en-US" sz="6000" b="1" dirty="0" smtClean="0">
                <a:solidFill>
                  <a:srgbClr val="C4161C"/>
                </a:solidFill>
              </a:rPr>
              <a:t>is oneM2M about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27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0601" y="151180"/>
            <a:ext cx="6702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Why </a:t>
            </a:r>
            <a:r>
              <a:rPr lang="en-US" sz="6000" b="1" dirty="0" smtClean="0">
                <a:solidFill>
                  <a:srgbClr val="C4161C"/>
                </a:solidFill>
              </a:rPr>
              <a:t>is it important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88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9357" y="1676400"/>
            <a:ext cx="57452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Cost ↓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Fragmentation ↓</a:t>
            </a:r>
          </a:p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Opportunities ↑</a:t>
            </a:r>
            <a:endParaRPr lang="en-US" sz="2800" b="1" dirty="0">
              <a:solidFill>
                <a:srgbClr val="54505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601" y="151180"/>
            <a:ext cx="6702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Why </a:t>
            </a:r>
            <a:r>
              <a:rPr lang="en-US" sz="6000" b="1" dirty="0" smtClean="0">
                <a:solidFill>
                  <a:srgbClr val="C4161C"/>
                </a:solidFill>
              </a:rPr>
              <a:t>is it important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07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9356" y="1676400"/>
            <a:ext cx="574529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Cost ↓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Fragmentation ↓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Opportunities </a:t>
            </a:r>
            <a:r>
              <a:rPr lang="en-US" sz="6000" b="1" dirty="0">
                <a:solidFill>
                  <a:srgbClr val="545054"/>
                </a:solidFill>
              </a:rPr>
              <a:t>↑</a:t>
            </a:r>
            <a:r>
              <a:rPr lang="en-US" sz="6000" b="1" dirty="0" smtClean="0">
                <a:solidFill>
                  <a:srgbClr val="545054"/>
                </a:solidFill>
              </a:rPr>
              <a:t/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/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…???</a:t>
            </a:r>
            <a:endParaRPr lang="en-US" sz="2800" b="1" dirty="0">
              <a:solidFill>
                <a:srgbClr val="54505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601" y="151180"/>
            <a:ext cx="6702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Why </a:t>
            </a:r>
            <a:r>
              <a:rPr lang="en-US" sz="6000" b="1" dirty="0" smtClean="0">
                <a:solidFill>
                  <a:srgbClr val="C4161C"/>
                </a:solidFill>
              </a:rPr>
              <a:t>is it important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7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CAPEX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Lower complexity of development </a:t>
            </a:r>
          </a:p>
          <a:p>
            <a:pPr lvl="1"/>
            <a:r>
              <a:rPr lang="en-US" dirty="0" smtClean="0"/>
              <a:t>Functions provided by the M2M SL do not need to be developed in a proprietary way, think “library”</a:t>
            </a:r>
          </a:p>
          <a:p>
            <a:pPr lvl="1"/>
            <a:r>
              <a:rPr lang="en-US" dirty="0" smtClean="0"/>
              <a:t>Programmer does not need to be a communications expert</a:t>
            </a:r>
          </a:p>
          <a:p>
            <a:r>
              <a:rPr lang="en-US" dirty="0" smtClean="0"/>
              <a:t>Standardized protocols &amp; APIs </a:t>
            </a:r>
          </a:p>
          <a:p>
            <a:pPr lvl="1"/>
            <a:r>
              <a:rPr lang="en-US" dirty="0" smtClean="0"/>
              <a:t>simplifies application development, testing and interworking of components</a:t>
            </a:r>
          </a:p>
          <a:p>
            <a:r>
              <a:rPr lang="en-US" dirty="0" smtClean="0"/>
              <a:t>Horizontal SL reduces deployment cost</a:t>
            </a:r>
          </a:p>
          <a:p>
            <a:pPr lvl="1"/>
            <a:r>
              <a:rPr lang="en-US" dirty="0" smtClean="0"/>
              <a:t>No need for vertical/segment-specific platforms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hared infrastructure, still isolated well and secure</a:t>
            </a:r>
          </a:p>
          <a:p>
            <a:pPr lvl="1"/>
            <a:r>
              <a:rPr lang="en-US" dirty="0" smtClean="0"/>
              <a:t>Allows for scaling; same components in different industries</a:t>
            </a:r>
          </a:p>
          <a:p>
            <a:r>
              <a:rPr lang="en-US" dirty="0" smtClean="0"/>
              <a:t>Higher component volumes</a:t>
            </a:r>
          </a:p>
          <a:p>
            <a:r>
              <a:rPr lang="en-US" dirty="0" smtClean="0"/>
              <a:t>Faster Time to Market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CAPEX Impact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79296" y="3060918"/>
            <a:ext cx="4744750" cy="1858216"/>
            <a:chOff x="617689" y="3199268"/>
            <a:chExt cx="4744750" cy="1858216"/>
          </a:xfrm>
        </p:grpSpPr>
        <p:sp>
          <p:nvSpPr>
            <p:cNvPr id="32" name="TextBox 31"/>
            <p:cNvSpPr txBox="1"/>
            <p:nvPr/>
          </p:nvSpPr>
          <p:spPr>
            <a:xfrm>
              <a:off x="2192812" y="3199268"/>
              <a:ext cx="316962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Developer: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CSE functions ready to use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No module/network expert needed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App development independent of underlying transport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Standard message exchanges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Focus on use case logic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Faster development process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17689" y="3258086"/>
              <a:ext cx="1668311" cy="1799398"/>
              <a:chOff x="617689" y="3258086"/>
              <a:chExt cx="1668311" cy="1799398"/>
            </a:xfrm>
          </p:grpSpPr>
          <p:pic>
            <p:nvPicPr>
              <p:cNvPr id="1034" name="Picture 10" descr="Tips and tricks from Netlab techguy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5773" y="3680057"/>
                <a:ext cx="920227" cy="920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Down Arrow 26"/>
              <p:cNvSpPr/>
              <p:nvPr/>
            </p:nvSpPr>
            <p:spPr>
              <a:xfrm>
                <a:off x="1565960" y="3258086"/>
                <a:ext cx="544854" cy="30890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Down Arrow 30"/>
              <p:cNvSpPr/>
              <p:nvPr/>
            </p:nvSpPr>
            <p:spPr>
              <a:xfrm>
                <a:off x="1572554" y="4748575"/>
                <a:ext cx="544854" cy="30890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pic>
            <p:nvPicPr>
              <p:cNvPr id="1036" name="Picture 12" descr="http://webstoreinventorymanagement.com/Data/Sites/1/time-is-money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89" y="3728908"/>
                <a:ext cx="808139" cy="761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1174869" y="5033035"/>
            <a:ext cx="1263531" cy="834365"/>
            <a:chOff x="482600" y="3676611"/>
            <a:chExt cx="1263531" cy="834365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82600" y="367661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744030" y="38410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005459" y="4005533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8917" y="1663625"/>
            <a:ext cx="3002957" cy="1384375"/>
            <a:chOff x="378917" y="1663625"/>
            <a:chExt cx="3002957" cy="1384375"/>
          </a:xfrm>
        </p:grpSpPr>
        <p:grpSp>
          <p:nvGrpSpPr>
            <p:cNvPr id="29" name="Group 28"/>
            <p:cNvGrpSpPr/>
            <p:nvPr/>
          </p:nvGrpSpPr>
          <p:grpSpPr>
            <a:xfrm>
              <a:off x="2656804" y="1805800"/>
              <a:ext cx="725070" cy="1194933"/>
              <a:chOff x="2613071" y="1722983"/>
              <a:chExt cx="725070" cy="1194933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790" b="93357" l="9974" r="8976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4721" y="2172882"/>
                <a:ext cx="661771" cy="497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683731" y="2640917"/>
                <a:ext cx="58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Server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613071" y="1722983"/>
                <a:ext cx="725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Unified</a:t>
                </a:r>
                <a:br>
                  <a:rPr lang="en-US" sz="1200" dirty="0" smtClean="0">
                    <a:solidFill>
                      <a:schemeClr val="tx2"/>
                    </a:solidFill>
                  </a:rPr>
                </a:br>
                <a:r>
                  <a:rPr lang="en-US" sz="1200" dirty="0" smtClean="0">
                    <a:solidFill>
                      <a:schemeClr val="tx2"/>
                    </a:solidFill>
                  </a:rPr>
                  <a:t>Platform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78917" y="1717927"/>
              <a:ext cx="908518" cy="1281222"/>
              <a:chOff x="287222" y="1636694"/>
              <a:chExt cx="908518" cy="128122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7222" y="2130564"/>
                <a:ext cx="908518" cy="787352"/>
                <a:chOff x="288691" y="1728476"/>
                <a:chExt cx="908518" cy="787352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288691" y="2238829"/>
                  <a:ext cx="9085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2"/>
                      </a:solidFill>
                    </a:rPr>
                    <a:t>e.g. Library </a:t>
                  </a:r>
                  <a:endParaRPr lang="en-US" sz="1200" dirty="0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1026" name="Picture 2" descr="Bildergebnis für software Library API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276" y="1728476"/>
                  <a:ext cx="519423" cy="5194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9" name="TextBox 38"/>
              <p:cNvSpPr txBox="1"/>
              <p:nvPr/>
            </p:nvSpPr>
            <p:spPr>
              <a:xfrm>
                <a:off x="464389" y="1636694"/>
                <a:ext cx="6062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Simple</a:t>
                </a:r>
                <a:br>
                  <a:rPr lang="en-US" sz="1200" dirty="0" smtClean="0">
                    <a:solidFill>
                      <a:schemeClr val="tx2"/>
                    </a:solidFill>
                  </a:rPr>
                </a:br>
                <a:r>
                  <a:rPr lang="en-US" sz="1200" dirty="0" smtClean="0">
                    <a:solidFill>
                      <a:schemeClr val="tx2"/>
                    </a:solidFill>
                  </a:rPr>
                  <a:t>APIs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246728" y="1663625"/>
              <a:ext cx="1223475" cy="1384375"/>
              <a:chOff x="1226649" y="1454224"/>
              <a:chExt cx="1223475" cy="13843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256358" y="2376934"/>
                <a:ext cx="1164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e.g. Modules or</a:t>
                </a:r>
                <a:br>
                  <a:rPr lang="en-US" sz="1200" dirty="0" smtClean="0">
                    <a:solidFill>
                      <a:schemeClr val="tx2"/>
                    </a:solidFill>
                  </a:rPr>
                </a:br>
                <a:r>
                  <a:rPr lang="en-US" sz="1200" dirty="0" smtClean="0">
                    <a:solidFill>
                      <a:schemeClr val="tx2"/>
                    </a:solidFill>
                  </a:rPr>
                  <a:t>Gateways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26649" y="1454224"/>
                <a:ext cx="1223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General Purpose</a:t>
                </a:r>
                <a:br>
                  <a:rPr lang="en-US" sz="1200" dirty="0" smtClean="0">
                    <a:solidFill>
                      <a:schemeClr val="tx2"/>
                    </a:solidFill>
                  </a:rPr>
                </a:br>
                <a:r>
                  <a:rPr lang="en-US" sz="1200" dirty="0" smtClean="0">
                    <a:solidFill>
                      <a:schemeClr val="tx2"/>
                    </a:solidFill>
                  </a:rPr>
                  <a:t>Volume ↑</a:t>
                </a:r>
              </a:p>
            </p:txBody>
          </p:sp>
          <p:pic>
            <p:nvPicPr>
              <p:cNvPr id="1040" name="Picture 16" descr="https://developer.qualcomm.com/sites/default/files/attachments/dragonboard410c-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3046" y="1750715"/>
                <a:ext cx="830677" cy="830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6" name="Down Arrow 45"/>
          <p:cNvSpPr/>
          <p:nvPr/>
        </p:nvSpPr>
        <p:spPr>
          <a:xfrm>
            <a:off x="6694146" y="3324985"/>
            <a:ext cx="544854" cy="308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3916" y="2484199"/>
            <a:ext cx="1535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M2M/IoT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Service Provider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70413" y="3653028"/>
            <a:ext cx="3349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Serves commonly needed functions to different use cases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infrastructure &amp; core service across different customers / verticals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>
            <a:off x="6694145" y="4827723"/>
            <a:ext cx="544854" cy="308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2284" y="1198621"/>
            <a:ext cx="335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Application Development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82430" y="1198620"/>
            <a:ext cx="268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Service Deployment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72200" y="5257800"/>
            <a:ext cx="1959133" cy="1277515"/>
            <a:chOff x="5889467" y="5376071"/>
            <a:chExt cx="1959133" cy="1277515"/>
          </a:xfrm>
        </p:grpSpPr>
        <p:sp>
          <p:nvSpPr>
            <p:cNvPr id="57" name="Rounded Rectangle 56"/>
            <p:cNvSpPr/>
            <p:nvPr/>
          </p:nvSpPr>
          <p:spPr>
            <a:xfrm>
              <a:off x="7418645" y="5386078"/>
              <a:ext cx="379528" cy="1267508"/>
            </a:xfrm>
            <a:prstGeom prst="roundRect">
              <a:avLst>
                <a:gd name="adj" fmla="val 37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821422" y="5386078"/>
              <a:ext cx="379528" cy="1267508"/>
            </a:xfrm>
            <a:prstGeom prst="roundRect">
              <a:avLst>
                <a:gd name="adj" fmla="val 37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384261" y="5376071"/>
              <a:ext cx="379528" cy="1267508"/>
            </a:xfrm>
            <a:prstGeom prst="roundRect">
              <a:avLst>
                <a:gd name="adj" fmla="val 37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47100" y="5376071"/>
              <a:ext cx="379528" cy="1267508"/>
            </a:xfrm>
            <a:prstGeom prst="roundRect">
              <a:avLst>
                <a:gd name="adj" fmla="val 37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5889467" y="5715000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5989279" y="5457474"/>
              <a:ext cx="295170" cy="205017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6426440" y="5457474"/>
              <a:ext cx="295170" cy="205017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863601" y="5457474"/>
              <a:ext cx="295170" cy="205017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7460824" y="5457134"/>
              <a:ext cx="295170" cy="205017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5889467" y="6272952"/>
              <a:ext cx="1959133" cy="305475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cs"/>
                </a:rPr>
                <a:t>NW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</p:grpSp>
      <p:pic>
        <p:nvPicPr>
          <p:cNvPr id="1042" name="Picture 18" descr="http://www.onem2m.org/images/banners/homepage_tiles_660x4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17" y="1665734"/>
            <a:ext cx="2815827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429000" y="5536396"/>
            <a:ext cx="2238682" cy="9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rgbClr val="C00000"/>
                </a:solidFill>
              </a:defRPr>
            </a:lvl2pPr>
            <a:lvl3pPr algn="ctr">
              <a:defRPr sz="4400">
                <a:solidFill>
                  <a:srgbClr val="C00000"/>
                </a:solidFill>
              </a:defRPr>
            </a:lvl3pPr>
            <a:lvl4pPr algn="ctr">
              <a:defRPr sz="4400">
                <a:solidFill>
                  <a:srgbClr val="C00000"/>
                </a:solidFill>
              </a:defRPr>
            </a:lvl4pPr>
            <a:lvl5pPr algn="ctr">
              <a:defRPr sz="4400">
                <a:solidFill>
                  <a:srgbClr val="C00000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9pPr>
          </a:lstStyle>
          <a:p>
            <a:r>
              <a:rPr lang="en-US" dirty="0" smtClean="0"/>
              <a:t>Lower</a:t>
            </a:r>
            <a:br>
              <a:rPr lang="en-US" dirty="0" smtClean="0"/>
            </a:br>
            <a:r>
              <a:rPr lang="en-US" dirty="0" smtClean="0"/>
              <a:t>CAPEX</a:t>
            </a:r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 rot="18368662" flipH="1">
            <a:off x="2829271" y="5231624"/>
            <a:ext cx="544854" cy="308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" name="Down Arrow 68"/>
          <p:cNvSpPr/>
          <p:nvPr/>
        </p:nvSpPr>
        <p:spPr>
          <a:xfrm rot="3231338">
            <a:off x="5423184" y="5231626"/>
            <a:ext cx="544854" cy="308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279264" y="2382511"/>
            <a:ext cx="533546" cy="2434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8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Reduced OPEX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Communication Efficiency</a:t>
            </a:r>
          </a:p>
          <a:p>
            <a:pPr lvl="1"/>
            <a:r>
              <a:rPr lang="en-US" dirty="0" smtClean="0"/>
              <a:t>Policy-Driven Communication </a:t>
            </a:r>
          </a:p>
          <a:p>
            <a:pPr lvl="2"/>
            <a:r>
              <a:rPr lang="en-US" dirty="0" smtClean="0"/>
              <a:t>Store-and-forward with Scheduling  and Access Selection</a:t>
            </a:r>
          </a:p>
          <a:p>
            <a:pPr lvl="2"/>
            <a:r>
              <a:rPr lang="en-US" dirty="0" smtClean="0"/>
              <a:t>Allows to adjust to cost / efficiency needs</a:t>
            </a:r>
          </a:p>
          <a:p>
            <a:pPr lvl="1"/>
            <a:r>
              <a:rPr lang="en-US" dirty="0"/>
              <a:t>Event Communication</a:t>
            </a:r>
          </a:p>
          <a:p>
            <a:pPr lvl="2"/>
            <a:r>
              <a:rPr lang="en-US" dirty="0"/>
              <a:t>Only send information when relevant events </a:t>
            </a:r>
            <a:r>
              <a:rPr lang="en-US" dirty="0" smtClean="0"/>
              <a:t>happen</a:t>
            </a:r>
          </a:p>
          <a:p>
            <a:r>
              <a:rPr lang="en-US" dirty="0" smtClean="0"/>
              <a:t>Sensor/Actor/Data Sharing</a:t>
            </a:r>
          </a:p>
          <a:p>
            <a:pPr lvl="1"/>
            <a:r>
              <a:rPr lang="en-US" dirty="0" smtClean="0"/>
              <a:t>Produce once, consume multiple times</a:t>
            </a:r>
            <a:br>
              <a:rPr lang="en-US" dirty="0" smtClean="0"/>
            </a:br>
            <a:r>
              <a:rPr lang="en-US" dirty="0" smtClean="0"/>
              <a:t>Share sensors / actors across use cases</a:t>
            </a: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Utilize best transport network to meet business needs</a:t>
            </a:r>
          </a:p>
          <a:p>
            <a:pPr lvl="1"/>
            <a:r>
              <a:rPr lang="en-US" dirty="0" smtClean="0"/>
              <a:t>Applications do not need to be aware of connectivity options supported by devices</a:t>
            </a:r>
          </a:p>
          <a:p>
            <a:r>
              <a:rPr lang="en-US" dirty="0" smtClean="0"/>
              <a:t>Same service layer for different verticals / segments</a:t>
            </a:r>
          </a:p>
          <a:p>
            <a:pPr lvl="1"/>
            <a:r>
              <a:rPr lang="en-US" dirty="0" smtClean="0"/>
              <a:t>Reduces cost of operation</a:t>
            </a:r>
          </a:p>
          <a:p>
            <a:pPr lvl="1"/>
            <a:r>
              <a:rPr lang="en-US" dirty="0" smtClean="0"/>
              <a:t>Possibility to share infrastructure with other verticals and only pay for service used</a:t>
            </a:r>
          </a:p>
        </p:txBody>
      </p:sp>
    </p:spTree>
    <p:extLst>
      <p:ext uri="{BB962C8B-B14F-4D97-AF65-F5344CB8AC3E}">
        <p14:creationId xmlns:p14="http://schemas.microsoft.com/office/powerpoint/2010/main" val="31141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PEX Impact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06771" y="4874916"/>
            <a:ext cx="2238682" cy="112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rgbClr val="C00000"/>
                </a:solidFill>
              </a:defRPr>
            </a:lvl2pPr>
            <a:lvl3pPr algn="ctr">
              <a:defRPr sz="4400">
                <a:solidFill>
                  <a:srgbClr val="C00000"/>
                </a:solidFill>
              </a:defRPr>
            </a:lvl3pPr>
            <a:lvl4pPr algn="ctr">
              <a:defRPr sz="4400">
                <a:solidFill>
                  <a:srgbClr val="C00000"/>
                </a:solidFill>
              </a:defRPr>
            </a:lvl4pPr>
            <a:lvl5pPr algn="ctr">
              <a:defRPr sz="4400">
                <a:solidFill>
                  <a:srgbClr val="C00000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</a:defRPr>
            </a:lvl9pPr>
          </a:lstStyle>
          <a:p>
            <a:r>
              <a:rPr lang="en-US" dirty="0" smtClean="0"/>
              <a:t>Lower</a:t>
            </a:r>
            <a:br>
              <a:rPr lang="en-US" dirty="0" smtClean="0"/>
            </a:br>
            <a:r>
              <a:rPr lang="en-US" dirty="0" smtClean="0"/>
              <a:t>OPEX</a:t>
            </a:r>
            <a:endParaRPr lang="en-US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84481" y="1297404"/>
            <a:ext cx="4648200" cy="2306579"/>
            <a:chOff x="76200" y="1198621"/>
            <a:chExt cx="4648200" cy="2306579"/>
          </a:xfrm>
        </p:grpSpPr>
        <p:sp>
          <p:nvSpPr>
            <p:cNvPr id="50" name="TextBox 49"/>
            <p:cNvSpPr txBox="1"/>
            <p:nvPr/>
          </p:nvSpPr>
          <p:spPr>
            <a:xfrm>
              <a:off x="620039" y="1198621"/>
              <a:ext cx="356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NW Efficiency &amp; Protection</a:t>
              </a:r>
            </a:p>
          </p:txBody>
        </p:sp>
        <p:sp>
          <p:nvSpPr>
            <p:cNvPr id="93" name="Down Arrow 92"/>
            <p:cNvSpPr/>
            <p:nvPr/>
          </p:nvSpPr>
          <p:spPr>
            <a:xfrm flipH="1">
              <a:off x="981141" y="2311594"/>
              <a:ext cx="371535" cy="2030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6200" y="1660285"/>
              <a:ext cx="4648200" cy="1540115"/>
              <a:chOff x="76200" y="1660285"/>
              <a:chExt cx="4648200" cy="154011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6200" y="1660285"/>
                <a:ext cx="1753293" cy="622788"/>
                <a:chOff x="76200" y="1660285"/>
                <a:chExt cx="1753293" cy="622788"/>
              </a:xfrm>
            </p:grpSpPr>
            <p:sp>
              <p:nvSpPr>
                <p:cNvPr id="51" name="Rounded Rectangle 50"/>
                <p:cNvSpPr/>
                <p:nvPr/>
              </p:nvSpPr>
              <p:spPr bwMode="auto">
                <a:xfrm>
                  <a:off x="538942" y="1967678"/>
                  <a:ext cx="74333" cy="45719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 bwMode="auto">
                <a:xfrm>
                  <a:off x="780492" y="1967677"/>
                  <a:ext cx="54251" cy="45720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 bwMode="auto">
                <a:xfrm>
                  <a:off x="1071370" y="1967677"/>
                  <a:ext cx="72323" cy="45720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1391086" y="1967677"/>
                  <a:ext cx="77164" cy="45720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1583791" y="1967678"/>
                  <a:ext cx="45719" cy="45719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457893" y="2083763"/>
                  <a:ext cx="13716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1601545" y="2036852"/>
                  <a:ext cx="22794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t</a:t>
                  </a:r>
                  <a:endParaRPr lang="en-US" sz="1000" dirty="0"/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 bwMode="auto">
                <a:xfrm>
                  <a:off x="1143693" y="1766188"/>
                  <a:ext cx="54251" cy="45719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4313" y="1837542"/>
                  <a:ext cx="341760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000" dirty="0" smtClean="0"/>
                    <a:t>log</a:t>
                  </a:r>
                  <a:endParaRPr lang="en-US" sz="10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6200" y="1660285"/>
                  <a:ext cx="482824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000" dirty="0" smtClean="0"/>
                    <a:t>alarm</a:t>
                  </a:r>
                  <a:endParaRPr lang="en-US" sz="1000" dirty="0"/>
                </a:p>
              </p:txBody>
            </p:sp>
            <p:sp>
              <p:nvSpPr>
                <p:cNvPr id="68" name="Rounded Rectangle 67"/>
                <p:cNvSpPr/>
                <p:nvPr/>
              </p:nvSpPr>
              <p:spPr bwMode="auto">
                <a:xfrm>
                  <a:off x="1677419" y="1967677"/>
                  <a:ext cx="54251" cy="45720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2577612"/>
                <a:ext cx="1753293" cy="622788"/>
                <a:chOff x="76200" y="1660285"/>
                <a:chExt cx="1753293" cy="622788"/>
              </a:xfrm>
            </p:grpSpPr>
            <p:sp>
              <p:nvSpPr>
                <p:cNvPr id="84" name="Rounded Rectangle 83"/>
                <p:cNvSpPr/>
                <p:nvPr/>
              </p:nvSpPr>
              <p:spPr bwMode="auto">
                <a:xfrm>
                  <a:off x="1135873" y="1837542"/>
                  <a:ext cx="62072" cy="175855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457893" y="2083763"/>
                  <a:ext cx="13716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/>
                <p:cNvSpPr txBox="1"/>
                <p:nvPr/>
              </p:nvSpPr>
              <p:spPr>
                <a:xfrm>
                  <a:off x="1601545" y="2036852"/>
                  <a:ext cx="22794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t</a:t>
                  </a:r>
                  <a:endParaRPr lang="en-US" sz="1000" dirty="0"/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 bwMode="auto">
                <a:xfrm>
                  <a:off x="1143693" y="1766188"/>
                  <a:ext cx="54251" cy="45719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84313" y="1837542"/>
                  <a:ext cx="341760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000" dirty="0" smtClean="0"/>
                    <a:t>log</a:t>
                  </a:r>
                  <a:endParaRPr lang="en-US" sz="1000" dirty="0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6200" y="1660285"/>
                  <a:ext cx="482824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000" dirty="0" smtClean="0"/>
                    <a:t>alarm</a:t>
                  </a:r>
                  <a:endParaRPr lang="en-US" sz="1000" dirty="0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 bwMode="auto">
                <a:xfrm>
                  <a:off x="1668525" y="1840118"/>
                  <a:ext cx="54251" cy="173277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285216" y="1660285"/>
                <a:ext cx="2439184" cy="1345249"/>
                <a:chOff x="2132907" y="1660285"/>
                <a:chExt cx="2439184" cy="1345249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3990094" y="2034865"/>
                  <a:ext cx="22794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t</a:t>
                  </a:r>
                  <a:endParaRPr lang="en-US" sz="1000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132907" y="1660285"/>
                  <a:ext cx="2439184" cy="421265"/>
                  <a:chOff x="2132907" y="1660285"/>
                  <a:chExt cx="2439184" cy="421265"/>
                </a:xfrm>
              </p:grpSpPr>
              <p:cxnSp>
                <p:nvCxnSpPr>
                  <p:cNvPr id="100" name="Straight Arrow Connector 99"/>
                  <p:cNvCxnSpPr/>
                  <p:nvPr/>
                </p:nvCxnSpPr>
                <p:spPr>
                  <a:xfrm>
                    <a:off x="2848474" y="2081550"/>
                    <a:ext cx="13716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ounded Rectangle 101"/>
                  <p:cNvSpPr/>
                  <p:nvPr/>
                </p:nvSpPr>
                <p:spPr bwMode="auto">
                  <a:xfrm>
                    <a:off x="3200401" y="1761053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132907" y="1660285"/>
                    <a:ext cx="66236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sz="1000" dirty="0" smtClean="0"/>
                      <a:t>producer</a:t>
                    </a:r>
                    <a:endParaRPr lang="en-US" sz="1000" dirty="0"/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2133600" y="1812685"/>
                    <a:ext cx="70243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sz="1000" dirty="0" smtClean="0"/>
                      <a:t>consumer</a:t>
                    </a:r>
                    <a:endParaRPr lang="en-US" sz="1000" dirty="0"/>
                  </a:p>
                </p:txBody>
              </p:sp>
              <p:sp>
                <p:nvSpPr>
                  <p:cNvPr id="107" name="Rounded Rectangle 106"/>
                  <p:cNvSpPr/>
                  <p:nvPr/>
                </p:nvSpPr>
                <p:spPr bwMode="auto">
                  <a:xfrm>
                    <a:off x="2929557" y="1760535"/>
                    <a:ext cx="54251" cy="45719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ounded Rectangle 107"/>
                  <p:cNvSpPr/>
                  <p:nvPr/>
                </p:nvSpPr>
                <p:spPr bwMode="auto">
                  <a:xfrm>
                    <a:off x="3909268" y="1758882"/>
                    <a:ext cx="54251" cy="45719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ounded Rectangle 108"/>
                  <p:cNvSpPr/>
                  <p:nvPr/>
                </p:nvSpPr>
                <p:spPr bwMode="auto">
                  <a:xfrm>
                    <a:off x="2929557" y="1965464"/>
                    <a:ext cx="54251" cy="45719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ounded Rectangle 109"/>
                  <p:cNvSpPr/>
                  <p:nvPr/>
                </p:nvSpPr>
                <p:spPr bwMode="auto">
                  <a:xfrm>
                    <a:off x="3017888" y="1965464"/>
                    <a:ext cx="54251" cy="45719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Rounded Rectangle 110"/>
                  <p:cNvSpPr/>
                  <p:nvPr/>
                </p:nvSpPr>
                <p:spPr bwMode="auto">
                  <a:xfrm>
                    <a:off x="3106219" y="1965464"/>
                    <a:ext cx="54251" cy="45719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Rounded Rectangle 111"/>
                  <p:cNvSpPr/>
                  <p:nvPr/>
                </p:nvSpPr>
                <p:spPr bwMode="auto">
                  <a:xfrm>
                    <a:off x="3194550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Rounded Rectangle 112"/>
                  <p:cNvSpPr/>
                  <p:nvPr/>
                </p:nvSpPr>
                <p:spPr bwMode="auto">
                  <a:xfrm>
                    <a:off x="3282832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Rounded Rectangle 113"/>
                  <p:cNvSpPr/>
                  <p:nvPr/>
                </p:nvSpPr>
                <p:spPr bwMode="auto">
                  <a:xfrm>
                    <a:off x="3371114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Rounded Rectangle 114"/>
                  <p:cNvSpPr/>
                  <p:nvPr/>
                </p:nvSpPr>
                <p:spPr bwMode="auto">
                  <a:xfrm>
                    <a:off x="3459396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Rounded Rectangle 115"/>
                  <p:cNvSpPr/>
                  <p:nvPr/>
                </p:nvSpPr>
                <p:spPr bwMode="auto">
                  <a:xfrm>
                    <a:off x="3547678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Rounded Rectangle 116"/>
                  <p:cNvSpPr/>
                  <p:nvPr/>
                </p:nvSpPr>
                <p:spPr bwMode="auto">
                  <a:xfrm>
                    <a:off x="3635960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Rounded Rectangle 117"/>
                  <p:cNvSpPr/>
                  <p:nvPr/>
                </p:nvSpPr>
                <p:spPr bwMode="auto">
                  <a:xfrm>
                    <a:off x="3724242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Rounded Rectangle 118"/>
                  <p:cNvSpPr/>
                  <p:nvPr/>
                </p:nvSpPr>
                <p:spPr bwMode="auto">
                  <a:xfrm>
                    <a:off x="3812524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Rounded Rectangle 119"/>
                  <p:cNvSpPr/>
                  <p:nvPr/>
                </p:nvSpPr>
                <p:spPr bwMode="auto">
                  <a:xfrm>
                    <a:off x="3900806" y="1965464"/>
                    <a:ext cx="54251" cy="45719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Rounded Rectangle 120"/>
                  <p:cNvSpPr/>
                  <p:nvPr/>
                </p:nvSpPr>
                <p:spPr bwMode="auto">
                  <a:xfrm>
                    <a:off x="3989135" y="1965464"/>
                    <a:ext cx="54251" cy="45719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9" name="Straight Arrow Connector 18"/>
                  <p:cNvCxnSpPr/>
                  <p:nvPr/>
                </p:nvCxnSpPr>
                <p:spPr>
                  <a:xfrm>
                    <a:off x="2956683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Arrow Connector 121"/>
                  <p:cNvCxnSpPr/>
                  <p:nvPr/>
                </p:nvCxnSpPr>
                <p:spPr>
                  <a:xfrm>
                    <a:off x="3044981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Arrow Connector 122"/>
                  <p:cNvCxnSpPr/>
                  <p:nvPr/>
                </p:nvCxnSpPr>
                <p:spPr>
                  <a:xfrm>
                    <a:off x="3133279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Arrow Connector 123"/>
                  <p:cNvCxnSpPr/>
                  <p:nvPr/>
                </p:nvCxnSpPr>
                <p:spPr>
                  <a:xfrm>
                    <a:off x="3221577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/>
                  <p:cNvCxnSpPr/>
                  <p:nvPr/>
                </p:nvCxnSpPr>
                <p:spPr>
                  <a:xfrm>
                    <a:off x="3309875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/>
                </p:nvCxnSpPr>
                <p:spPr>
                  <a:xfrm>
                    <a:off x="3398173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/>
                  <p:nvPr/>
                </p:nvCxnSpPr>
                <p:spPr>
                  <a:xfrm>
                    <a:off x="3486471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Arrow Connector 127"/>
                  <p:cNvCxnSpPr/>
                  <p:nvPr/>
                </p:nvCxnSpPr>
                <p:spPr>
                  <a:xfrm>
                    <a:off x="3574769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/>
                  <p:nvPr/>
                </p:nvCxnSpPr>
                <p:spPr>
                  <a:xfrm>
                    <a:off x="3663067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/>
                  <p:nvPr/>
                </p:nvCxnSpPr>
                <p:spPr>
                  <a:xfrm>
                    <a:off x="3751365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/>
                  <p:nvPr/>
                </p:nvCxnSpPr>
                <p:spPr>
                  <a:xfrm>
                    <a:off x="3839663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/>
                  <p:nvPr/>
                </p:nvCxnSpPr>
                <p:spPr>
                  <a:xfrm>
                    <a:off x="3927961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/>
                  <p:nvPr/>
                </p:nvCxnSpPr>
                <p:spPr>
                  <a:xfrm>
                    <a:off x="4016260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4037970" y="1747808"/>
                    <a:ext cx="53412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sz="1000" dirty="0" smtClean="0"/>
                      <a:t>polling</a:t>
                    </a:r>
                    <a:endParaRPr lang="en-US" sz="1000" dirty="0"/>
                  </a:p>
                </p:txBody>
              </p:sp>
            </p:grpSp>
            <p:grpSp>
              <p:nvGrpSpPr>
                <p:cNvPr id="136" name="Group 135"/>
                <p:cNvGrpSpPr/>
                <p:nvPr/>
              </p:nvGrpSpPr>
              <p:grpSpPr>
                <a:xfrm>
                  <a:off x="2132907" y="2584269"/>
                  <a:ext cx="2435978" cy="421265"/>
                  <a:chOff x="2132907" y="1660285"/>
                  <a:chExt cx="2435978" cy="421265"/>
                </a:xfrm>
              </p:grpSpPr>
              <p:cxnSp>
                <p:nvCxnSpPr>
                  <p:cNvPr id="137" name="Straight Arrow Connector 136"/>
                  <p:cNvCxnSpPr/>
                  <p:nvPr/>
                </p:nvCxnSpPr>
                <p:spPr>
                  <a:xfrm>
                    <a:off x="2848474" y="2081550"/>
                    <a:ext cx="13716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Rounded Rectangle 137"/>
                  <p:cNvSpPr/>
                  <p:nvPr/>
                </p:nvSpPr>
                <p:spPr bwMode="auto">
                  <a:xfrm>
                    <a:off x="3200401" y="1761053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2132907" y="1660285"/>
                    <a:ext cx="66236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sz="1000" dirty="0" smtClean="0"/>
                      <a:t>producer</a:t>
                    </a:r>
                    <a:endParaRPr lang="en-US" sz="1000" dirty="0"/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2133600" y="1812685"/>
                    <a:ext cx="70243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sz="1000" dirty="0" smtClean="0"/>
                      <a:t>consumer</a:t>
                    </a:r>
                    <a:endParaRPr lang="en-US" sz="1000" dirty="0"/>
                  </a:p>
                </p:txBody>
              </p:sp>
              <p:sp>
                <p:nvSpPr>
                  <p:cNvPr id="141" name="Rounded Rectangle 140"/>
                  <p:cNvSpPr/>
                  <p:nvPr/>
                </p:nvSpPr>
                <p:spPr bwMode="auto">
                  <a:xfrm>
                    <a:off x="2929557" y="1760535"/>
                    <a:ext cx="54251" cy="45719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Rounded Rectangle 141"/>
                  <p:cNvSpPr/>
                  <p:nvPr/>
                </p:nvSpPr>
                <p:spPr bwMode="auto">
                  <a:xfrm>
                    <a:off x="3909268" y="1758882"/>
                    <a:ext cx="54251" cy="45719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ounded Rectangle 142"/>
                  <p:cNvSpPr/>
                  <p:nvPr/>
                </p:nvSpPr>
                <p:spPr bwMode="auto">
                  <a:xfrm>
                    <a:off x="2929557" y="1965464"/>
                    <a:ext cx="54251" cy="45719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Rounded Rectangle 145"/>
                  <p:cNvSpPr/>
                  <p:nvPr/>
                </p:nvSpPr>
                <p:spPr bwMode="auto">
                  <a:xfrm>
                    <a:off x="3194550" y="1965464"/>
                    <a:ext cx="54202" cy="45719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Rounded Rectangle 153"/>
                  <p:cNvSpPr/>
                  <p:nvPr/>
                </p:nvSpPr>
                <p:spPr bwMode="auto">
                  <a:xfrm>
                    <a:off x="3900806" y="1965464"/>
                    <a:ext cx="54251" cy="45719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6" name="Straight Arrow Connector 155"/>
                  <p:cNvCxnSpPr/>
                  <p:nvPr/>
                </p:nvCxnSpPr>
                <p:spPr>
                  <a:xfrm>
                    <a:off x="2956683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>
                    <a:off x="3221577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/>
                  <p:nvPr/>
                </p:nvCxnSpPr>
                <p:spPr>
                  <a:xfrm>
                    <a:off x="3927961" y="1811907"/>
                    <a:ext cx="0" cy="159210"/>
                  </a:xfrm>
                  <a:prstGeom prst="straightConnector1">
                    <a:avLst/>
                  </a:prstGeom>
                  <a:ln>
                    <a:tailEnd type="triangle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4037970" y="1747808"/>
                    <a:ext cx="530915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sz="1000" dirty="0" smtClean="0"/>
                      <a:t>events</a:t>
                    </a:r>
                    <a:endParaRPr lang="en-US" sz="1000" dirty="0"/>
                  </a:p>
                </p:txBody>
              </p:sp>
            </p:grpSp>
            <p:sp>
              <p:nvSpPr>
                <p:cNvPr id="170" name="Down Arrow 169"/>
                <p:cNvSpPr/>
                <p:nvPr/>
              </p:nvSpPr>
              <p:spPr>
                <a:xfrm flipH="1">
                  <a:off x="3352707" y="2311594"/>
                  <a:ext cx="371535" cy="20300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171" name="TextBox 170"/>
            <p:cNvSpPr txBox="1"/>
            <p:nvPr/>
          </p:nvSpPr>
          <p:spPr>
            <a:xfrm>
              <a:off x="872125" y="3043535"/>
              <a:ext cx="3056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400">
                  <a:solidFill>
                    <a:srgbClr val="C00000"/>
                  </a:solidFill>
                </a:defRPr>
              </a:lvl1pPr>
            </a:lstStyle>
            <a:p>
              <a:r>
                <a:rPr lang="en-US" dirty="0" smtClean="0"/>
                <a:t>Communication Cost↓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1133" y="2227420"/>
              <a:ext cx="882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Policies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6145453" y="3923129"/>
            <a:ext cx="2796372" cy="2270857"/>
            <a:chOff x="5539617" y="4112058"/>
            <a:chExt cx="2796372" cy="2270857"/>
          </a:xfrm>
        </p:grpSpPr>
        <p:grpSp>
          <p:nvGrpSpPr>
            <p:cNvPr id="186" name="Group 185"/>
            <p:cNvGrpSpPr/>
            <p:nvPr/>
          </p:nvGrpSpPr>
          <p:grpSpPr>
            <a:xfrm>
              <a:off x="6090685" y="5105400"/>
              <a:ext cx="1959133" cy="1277515"/>
              <a:chOff x="5660867" y="5376071"/>
              <a:chExt cx="1959133" cy="1277515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7190045" y="5386078"/>
                <a:ext cx="379528" cy="1267508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592822" y="5386078"/>
                <a:ext cx="379528" cy="1267508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155661" y="5376071"/>
                <a:ext cx="379528" cy="1267508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718500" y="5376071"/>
                <a:ext cx="379528" cy="1267508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5660867" y="5715000"/>
                <a:ext cx="1959133" cy="505443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CSE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 bwMode="auto">
              <a:xfrm>
                <a:off x="5760679" y="5457474"/>
                <a:ext cx="295170" cy="20501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 bwMode="auto">
              <a:xfrm>
                <a:off x="6197840" y="5457474"/>
                <a:ext cx="295170" cy="20501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6635001" y="5457474"/>
                <a:ext cx="295170" cy="20501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 bwMode="auto">
              <a:xfrm>
                <a:off x="7232224" y="5457134"/>
                <a:ext cx="295170" cy="20501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 bwMode="auto">
              <a:xfrm>
                <a:off x="5660867" y="6272952"/>
                <a:ext cx="1959133" cy="305475"/>
              </a:xfrm>
              <a:prstGeom prst="round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NW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p:grpSp>
        <p:sp>
          <p:nvSpPr>
            <p:cNvPr id="244" name="TextBox 243"/>
            <p:cNvSpPr txBox="1"/>
            <p:nvPr/>
          </p:nvSpPr>
          <p:spPr>
            <a:xfrm>
              <a:off x="6032820" y="4112058"/>
              <a:ext cx="2074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Single Platform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5539617" y="4456881"/>
              <a:ext cx="279637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3"/>
                  </a:solidFill>
                </a:rPr>
                <a:t>Minimize maintenance expenses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3"/>
                  </a:solidFill>
                </a:rPr>
                <a:t>Shared infrastructure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3"/>
                  </a:solidFill>
                </a:rPr>
                <a:t>Scalable to volume/processing needed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933147" y="3974746"/>
            <a:ext cx="216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Flexible Choices</a:t>
            </a:r>
          </a:p>
        </p:txBody>
      </p:sp>
      <p:grpSp>
        <p:nvGrpSpPr>
          <p:cNvPr id="190" name="Group 189"/>
          <p:cNvGrpSpPr/>
          <p:nvPr/>
        </p:nvGrpSpPr>
        <p:grpSpPr>
          <a:xfrm>
            <a:off x="228600" y="4618650"/>
            <a:ext cx="3575200" cy="1265561"/>
            <a:chOff x="692363" y="4754239"/>
            <a:chExt cx="3575200" cy="1265561"/>
          </a:xfrm>
        </p:grpSpPr>
        <p:grpSp>
          <p:nvGrpSpPr>
            <p:cNvPr id="187" name="Group 186"/>
            <p:cNvGrpSpPr/>
            <p:nvPr/>
          </p:nvGrpSpPr>
          <p:grpSpPr>
            <a:xfrm>
              <a:off x="692363" y="4754239"/>
              <a:ext cx="1520935" cy="1265561"/>
              <a:chOff x="692363" y="4754239"/>
              <a:chExt cx="1520935" cy="1265561"/>
            </a:xfrm>
          </p:grpSpPr>
          <p:sp>
            <p:nvSpPr>
              <p:cNvPr id="253" name="Rounded Rectangle 252"/>
              <p:cNvSpPr/>
              <p:nvPr/>
            </p:nvSpPr>
            <p:spPr bwMode="auto">
              <a:xfrm>
                <a:off x="692364" y="5182461"/>
                <a:ext cx="1520933" cy="409231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CSE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" name="Rounded Rectangle 253"/>
              <p:cNvSpPr/>
              <p:nvPr/>
            </p:nvSpPr>
            <p:spPr bwMode="auto">
              <a:xfrm>
                <a:off x="692363" y="4754239"/>
                <a:ext cx="1520934" cy="375714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AE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8" name="Rounded Rectangle 257"/>
              <p:cNvSpPr/>
              <p:nvPr/>
            </p:nvSpPr>
            <p:spPr bwMode="auto">
              <a:xfrm>
                <a:off x="692364" y="5644201"/>
                <a:ext cx="1520934" cy="375599"/>
              </a:xfrm>
              <a:prstGeom prst="round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Access 1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2743200" y="4754239"/>
              <a:ext cx="1524363" cy="1265561"/>
              <a:chOff x="2743200" y="4754239"/>
              <a:chExt cx="1524363" cy="1265561"/>
            </a:xfrm>
          </p:grpSpPr>
          <p:sp>
            <p:nvSpPr>
              <p:cNvPr id="259" name="Rounded Rectangle 258"/>
              <p:cNvSpPr/>
              <p:nvPr/>
            </p:nvSpPr>
            <p:spPr bwMode="auto">
              <a:xfrm>
                <a:off x="2743201" y="5182461"/>
                <a:ext cx="1524361" cy="409231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CSE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0" name="Rounded Rectangle 259"/>
              <p:cNvSpPr/>
              <p:nvPr/>
            </p:nvSpPr>
            <p:spPr bwMode="auto">
              <a:xfrm>
                <a:off x="2743200" y="4754239"/>
                <a:ext cx="1517347" cy="375714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+mn-lt"/>
                    <a:cs typeface="+mn-cs"/>
                  </a:rPr>
                  <a:t>AE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1" name="Rounded Rectangle 260"/>
              <p:cNvSpPr/>
              <p:nvPr/>
            </p:nvSpPr>
            <p:spPr bwMode="auto">
              <a:xfrm>
                <a:off x="2743201" y="5644201"/>
                <a:ext cx="1524362" cy="375599"/>
              </a:xfrm>
              <a:prstGeom prst="round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Access 1&amp;2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p:grpSp>
        <p:sp>
          <p:nvSpPr>
            <p:cNvPr id="262" name="Down Arrow 261"/>
            <p:cNvSpPr/>
            <p:nvPr/>
          </p:nvSpPr>
          <p:spPr>
            <a:xfrm rot="16200000" flipH="1">
              <a:off x="2292481" y="5260403"/>
              <a:ext cx="371535" cy="2030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43" name="Rounded Rectangle 242"/>
          <p:cNvSpPr/>
          <p:nvPr/>
        </p:nvSpPr>
        <p:spPr>
          <a:xfrm>
            <a:off x="84481" y="1295400"/>
            <a:ext cx="4644994" cy="2558754"/>
          </a:xfrm>
          <a:prstGeom prst="roundRect">
            <a:avLst>
              <a:gd name="adj" fmla="val 898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245"/>
          <p:cNvGrpSpPr/>
          <p:nvPr/>
        </p:nvGrpSpPr>
        <p:grpSpPr>
          <a:xfrm>
            <a:off x="5026112" y="1295400"/>
            <a:ext cx="3965488" cy="2564305"/>
            <a:chOff x="4818676" y="1130654"/>
            <a:chExt cx="3965488" cy="2564305"/>
          </a:xfrm>
        </p:grpSpPr>
        <p:grpSp>
          <p:nvGrpSpPr>
            <p:cNvPr id="239" name="Group 238"/>
            <p:cNvGrpSpPr/>
            <p:nvPr/>
          </p:nvGrpSpPr>
          <p:grpSpPr>
            <a:xfrm>
              <a:off x="4850370" y="1130654"/>
              <a:ext cx="3884019" cy="2564305"/>
              <a:chOff x="5064466" y="1066800"/>
              <a:chExt cx="3884019" cy="256430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247564" y="1066800"/>
                <a:ext cx="3517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</a:rPr>
                  <a:t>Sensor/Actor/Data Sharing</a:t>
                </a:r>
              </a:p>
            </p:txBody>
          </p:sp>
          <p:grpSp>
            <p:nvGrpSpPr>
              <p:cNvPr id="179" name="Group 178"/>
              <p:cNvGrpSpPr/>
              <p:nvPr/>
            </p:nvGrpSpPr>
            <p:grpSpPr>
              <a:xfrm>
                <a:off x="5064466" y="1403700"/>
                <a:ext cx="3884019" cy="1058708"/>
                <a:chOff x="5261157" y="1535520"/>
                <a:chExt cx="3884019" cy="1058708"/>
              </a:xfrm>
            </p:grpSpPr>
            <p:sp>
              <p:nvSpPr>
                <p:cNvPr id="221" name="Rounded Rectangle 220"/>
                <p:cNvSpPr/>
                <p:nvPr/>
              </p:nvSpPr>
              <p:spPr bwMode="auto">
                <a:xfrm>
                  <a:off x="6057883" y="1848505"/>
                  <a:ext cx="1502124" cy="590426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ounded Rectangle 173"/>
                <p:cNvSpPr/>
                <p:nvPr/>
              </p:nvSpPr>
              <p:spPr bwMode="auto">
                <a:xfrm>
                  <a:off x="5569803" y="2036852"/>
                  <a:ext cx="190876" cy="147206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261157" y="2162145"/>
                  <a:ext cx="814646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tx2"/>
                      </a:solidFill>
                    </a:rPr>
                    <a:t>Sensor or</a:t>
                  </a:r>
                  <a:br>
                    <a:rPr lang="en-US" sz="1000" dirty="0" smtClean="0">
                      <a:solidFill>
                        <a:schemeClr val="tx2"/>
                      </a:solidFill>
                    </a:rPr>
                  </a:br>
                  <a:r>
                    <a:rPr lang="en-US" sz="1000" dirty="0" smtClean="0">
                      <a:solidFill>
                        <a:schemeClr val="tx2"/>
                      </a:solidFill>
                    </a:rPr>
                    <a:t>Data Source</a:t>
                  </a:r>
                </a:p>
              </p:txBody>
            </p:sp>
            <p:sp>
              <p:nvSpPr>
                <p:cNvPr id="176" name="Rounded Rectangle 175"/>
                <p:cNvSpPr/>
                <p:nvPr/>
              </p:nvSpPr>
              <p:spPr bwMode="auto">
                <a:xfrm>
                  <a:off x="6582051" y="2036032"/>
                  <a:ext cx="457200" cy="147206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Storage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5335337" y="1812685"/>
                  <a:ext cx="660758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tx2"/>
                      </a:solidFill>
                    </a:rPr>
                    <a:t>Producer</a:t>
                  </a:r>
                </a:p>
              </p:txBody>
            </p:sp>
            <p:cxnSp>
              <p:nvCxnSpPr>
                <p:cNvPr id="45" name="Straight Arrow Connector 44"/>
                <p:cNvCxnSpPr>
                  <a:stCxn id="174" idx="3"/>
                  <a:endCxn id="203" idx="0"/>
                </p:cNvCxnSpPr>
                <p:nvPr/>
              </p:nvCxnSpPr>
              <p:spPr>
                <a:xfrm flipV="1">
                  <a:off x="5760679" y="2109635"/>
                  <a:ext cx="399395" cy="820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Rounded Rectangle 180"/>
                <p:cNvSpPr/>
                <p:nvPr/>
              </p:nvSpPr>
              <p:spPr bwMode="auto">
                <a:xfrm>
                  <a:off x="7755621" y="2036852"/>
                  <a:ext cx="190876" cy="147206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Rounded Rectangle 181"/>
                <p:cNvSpPr/>
                <p:nvPr/>
              </p:nvSpPr>
              <p:spPr bwMode="auto">
                <a:xfrm>
                  <a:off x="7750883" y="1747413"/>
                  <a:ext cx="190876" cy="147206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ounded Rectangle 182"/>
                <p:cNvSpPr/>
                <p:nvPr/>
              </p:nvSpPr>
              <p:spPr bwMode="auto">
                <a:xfrm>
                  <a:off x="7755621" y="2325403"/>
                  <a:ext cx="190876" cy="147206"/>
                </a:xfrm>
                <a:prstGeom prst="round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7463043" y="1535520"/>
                  <a:ext cx="766557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tx2"/>
                      </a:solidFill>
                    </a:rPr>
                    <a:t>Consumers</a:t>
                  </a:r>
                </a:p>
              </p:txBody>
            </p:sp>
            <p:cxnSp>
              <p:nvCxnSpPr>
                <p:cNvPr id="185" name="Straight Arrow Connector 184"/>
                <p:cNvCxnSpPr>
                  <a:stCxn id="176" idx="3"/>
                  <a:endCxn id="188" idx="0"/>
                </p:cNvCxnSpPr>
                <p:nvPr/>
              </p:nvCxnSpPr>
              <p:spPr>
                <a:xfrm>
                  <a:off x="7039251" y="2109635"/>
                  <a:ext cx="139998" cy="37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Rounded Rectangle 187"/>
                <p:cNvSpPr/>
                <p:nvPr/>
              </p:nvSpPr>
              <p:spPr bwMode="auto">
                <a:xfrm rot="16200000">
                  <a:off x="7108032" y="1965834"/>
                  <a:ext cx="430785" cy="288351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Access</a:t>
                  </a:r>
                  <a:b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</a:b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Control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ounded Rectangle 202"/>
                <p:cNvSpPr/>
                <p:nvPr/>
              </p:nvSpPr>
              <p:spPr bwMode="auto">
                <a:xfrm rot="16200000">
                  <a:off x="6088857" y="1965460"/>
                  <a:ext cx="430785" cy="288351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Access</a:t>
                  </a:r>
                  <a:b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</a:b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Control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7" name="Straight Arrow Connector 206"/>
                <p:cNvCxnSpPr>
                  <a:stCxn id="188" idx="2"/>
                  <a:endCxn id="182" idx="1"/>
                </p:cNvCxnSpPr>
                <p:nvPr/>
              </p:nvCxnSpPr>
              <p:spPr>
                <a:xfrm flipV="1">
                  <a:off x="7467600" y="1821016"/>
                  <a:ext cx="283283" cy="288993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>
                  <a:stCxn id="188" idx="2"/>
                  <a:endCxn id="181" idx="1"/>
                </p:cNvCxnSpPr>
                <p:nvPr/>
              </p:nvCxnSpPr>
              <p:spPr>
                <a:xfrm>
                  <a:off x="7467600" y="2110009"/>
                  <a:ext cx="288021" cy="446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Arrow Connector 214"/>
                <p:cNvCxnSpPr>
                  <a:stCxn id="188" idx="2"/>
                  <a:endCxn id="183" idx="1"/>
                </p:cNvCxnSpPr>
                <p:nvPr/>
              </p:nvCxnSpPr>
              <p:spPr>
                <a:xfrm>
                  <a:off x="7467600" y="2110009"/>
                  <a:ext cx="288021" cy="288997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03" idx="2"/>
                  <a:endCxn id="176" idx="1"/>
                </p:cNvCxnSpPr>
                <p:nvPr/>
              </p:nvCxnSpPr>
              <p:spPr>
                <a:xfrm>
                  <a:off x="6448425" y="2109635"/>
                  <a:ext cx="133626" cy="0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0" name="TextBox 239"/>
                <p:cNvSpPr txBox="1"/>
                <p:nvPr/>
              </p:nvSpPr>
              <p:spPr>
                <a:xfrm>
                  <a:off x="8009929" y="1732454"/>
                  <a:ext cx="1135247" cy="86177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accent3"/>
                      </a:solidFill>
                    </a:rPr>
                    <a:t>Windows Sensors:</a:t>
                  </a:r>
                  <a:br>
                    <a:rPr lang="en-US" sz="1000" dirty="0" smtClean="0">
                      <a:solidFill>
                        <a:schemeClr val="accent3"/>
                      </a:solidFill>
                    </a:rPr>
                  </a:br>
                  <a:r>
                    <a:rPr lang="en-US" sz="1000" dirty="0" smtClean="0">
                      <a:solidFill>
                        <a:schemeClr val="accent3"/>
                      </a:solidFill>
                    </a:rPr>
                    <a:t/>
                  </a:r>
                  <a:br>
                    <a:rPr lang="en-US" sz="1000" dirty="0" smtClean="0">
                      <a:solidFill>
                        <a:schemeClr val="accent3"/>
                      </a:solidFill>
                    </a:rPr>
                  </a:br>
                  <a:r>
                    <a:rPr lang="en-US" sz="1000" dirty="0" smtClean="0">
                      <a:solidFill>
                        <a:schemeClr val="accent3"/>
                      </a:solidFill>
                    </a:rPr>
                    <a:t>Security Service</a:t>
                  </a:r>
                  <a:br>
                    <a:rPr lang="en-US" sz="1000" dirty="0" smtClean="0">
                      <a:solidFill>
                        <a:schemeClr val="accent3"/>
                      </a:solidFill>
                    </a:rPr>
                  </a:br>
                  <a:r>
                    <a:rPr lang="en-US" sz="1000" dirty="0" smtClean="0">
                      <a:solidFill>
                        <a:schemeClr val="accent3"/>
                      </a:solidFill>
                    </a:rPr>
                    <a:t>HAV-System</a:t>
                  </a:r>
                  <a:br>
                    <a:rPr lang="en-US" sz="1000" dirty="0" smtClean="0">
                      <a:solidFill>
                        <a:schemeClr val="accent3"/>
                      </a:solidFill>
                    </a:rPr>
                  </a:br>
                  <a:r>
                    <a:rPr lang="en-US" sz="1000" dirty="0" smtClean="0">
                      <a:solidFill>
                        <a:schemeClr val="accent3"/>
                      </a:solidFill>
                    </a:rPr>
                    <a:t>Home GUI</a:t>
                  </a: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5120102" y="2604370"/>
                <a:ext cx="3772746" cy="1026735"/>
                <a:chOff x="5307132" y="2736190"/>
                <a:chExt cx="3772746" cy="1026735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 flipH="1">
                  <a:off x="5307132" y="2736190"/>
                  <a:ext cx="2894261" cy="1026735"/>
                  <a:chOff x="5325204" y="2736190"/>
                  <a:chExt cx="2894261" cy="1026735"/>
                </a:xfrm>
              </p:grpSpPr>
              <p:sp>
                <p:nvSpPr>
                  <p:cNvPr id="222" name="Rounded Rectangle 221"/>
                  <p:cNvSpPr/>
                  <p:nvPr/>
                </p:nvSpPr>
                <p:spPr bwMode="auto">
                  <a:xfrm>
                    <a:off x="6075803" y="3049175"/>
                    <a:ext cx="1502124" cy="590426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545054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3" name="Rounded Rectangle 222"/>
                  <p:cNvSpPr/>
                  <p:nvPr/>
                </p:nvSpPr>
                <p:spPr bwMode="auto">
                  <a:xfrm>
                    <a:off x="5587723" y="3237522"/>
                    <a:ext cx="190876" cy="14720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rgbClr val="545054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4" name="TextBox 223"/>
                  <p:cNvSpPr txBox="1"/>
                  <p:nvPr/>
                </p:nvSpPr>
                <p:spPr>
                  <a:xfrm>
                    <a:off x="5351212" y="3362815"/>
                    <a:ext cx="6703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1000" dirty="0" smtClean="0">
                        <a:solidFill>
                          <a:schemeClr val="tx2"/>
                        </a:solidFill>
                      </a:rPr>
                      <a:t>Actor or</a:t>
                    </a:r>
                    <a:br>
                      <a:rPr lang="en-US" sz="1000" dirty="0" smtClean="0">
                        <a:solidFill>
                          <a:schemeClr val="tx2"/>
                        </a:solidFill>
                      </a:rPr>
                    </a:br>
                    <a:r>
                      <a:rPr lang="en-US" sz="1000" dirty="0" smtClean="0">
                        <a:solidFill>
                          <a:schemeClr val="tx2"/>
                        </a:solidFill>
                      </a:rPr>
                      <a:t>Data Sink</a:t>
                    </a:r>
                  </a:p>
                </p:txBody>
              </p:sp>
              <p:sp>
                <p:nvSpPr>
                  <p:cNvPr id="225" name="Rounded Rectangle 224"/>
                  <p:cNvSpPr/>
                  <p:nvPr/>
                </p:nvSpPr>
                <p:spPr bwMode="auto">
                  <a:xfrm>
                    <a:off x="6599971" y="3236702"/>
                    <a:ext cx="457200" cy="147206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Storage</a:t>
                    </a:r>
                    <a:endPara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TextBox 225"/>
                  <p:cNvSpPr txBox="1"/>
                  <p:nvPr/>
                </p:nvSpPr>
                <p:spPr>
                  <a:xfrm>
                    <a:off x="5325204" y="3013355"/>
                    <a:ext cx="716863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1000" dirty="0" smtClean="0">
                        <a:solidFill>
                          <a:schemeClr val="tx2"/>
                        </a:solidFill>
                      </a:rPr>
                      <a:t>Consumer</a:t>
                    </a:r>
                  </a:p>
                </p:txBody>
              </p:sp>
              <p:cxnSp>
                <p:nvCxnSpPr>
                  <p:cNvPr id="227" name="Straight Arrow Connector 226"/>
                  <p:cNvCxnSpPr>
                    <a:stCxn id="223" idx="3"/>
                    <a:endCxn id="234" idx="0"/>
                  </p:cNvCxnSpPr>
                  <p:nvPr/>
                </p:nvCxnSpPr>
                <p:spPr>
                  <a:xfrm flipV="1">
                    <a:off x="5778599" y="3310305"/>
                    <a:ext cx="399395" cy="820"/>
                  </a:xfrm>
                  <a:prstGeom prst="straightConnector1">
                    <a:avLst/>
                  </a:prstGeom>
                  <a:ln>
                    <a:solidFill>
                      <a:schemeClr val="accent3"/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8" name="Rounded Rectangle 227"/>
                  <p:cNvSpPr/>
                  <p:nvPr/>
                </p:nvSpPr>
                <p:spPr bwMode="auto">
                  <a:xfrm>
                    <a:off x="7773541" y="3237522"/>
                    <a:ext cx="190876" cy="14720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rgbClr val="545054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Rounded Rectangle 228"/>
                  <p:cNvSpPr/>
                  <p:nvPr/>
                </p:nvSpPr>
                <p:spPr bwMode="auto">
                  <a:xfrm>
                    <a:off x="7768803" y="2948083"/>
                    <a:ext cx="190876" cy="14720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rgbClr val="545054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Rounded Rectangle 229"/>
                  <p:cNvSpPr/>
                  <p:nvPr/>
                </p:nvSpPr>
                <p:spPr bwMode="auto">
                  <a:xfrm>
                    <a:off x="7773541" y="3526073"/>
                    <a:ext cx="190876" cy="14720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 w="12700" cap="flat" cmpd="sng" algn="ctr">
                    <a:solidFill>
                      <a:srgbClr val="545054"/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7509014" y="2736190"/>
                    <a:ext cx="71045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1000" dirty="0" smtClean="0">
                        <a:solidFill>
                          <a:schemeClr val="tx2"/>
                        </a:solidFill>
                      </a:rPr>
                      <a:t>Producers</a:t>
                    </a:r>
                  </a:p>
                </p:txBody>
              </p:sp>
              <p:cxnSp>
                <p:nvCxnSpPr>
                  <p:cNvPr id="232" name="Straight Arrow Connector 231"/>
                  <p:cNvCxnSpPr>
                    <a:stCxn id="225" idx="3"/>
                    <a:endCxn id="233" idx="0"/>
                  </p:cNvCxnSpPr>
                  <p:nvPr/>
                </p:nvCxnSpPr>
                <p:spPr>
                  <a:xfrm>
                    <a:off x="7057171" y="3310305"/>
                    <a:ext cx="139998" cy="374"/>
                  </a:xfrm>
                  <a:prstGeom prst="straightConnector1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3" name="Rounded Rectangle 232"/>
                  <p:cNvSpPr/>
                  <p:nvPr/>
                </p:nvSpPr>
                <p:spPr bwMode="auto">
                  <a:xfrm rot="16200000">
                    <a:off x="7125952" y="3166504"/>
                    <a:ext cx="430785" cy="288351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Access</a:t>
                    </a:r>
                    <a:b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</a:br>
                    <a: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Control</a:t>
                    </a:r>
                    <a:endPara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Rounded Rectangle 233"/>
                  <p:cNvSpPr/>
                  <p:nvPr/>
                </p:nvSpPr>
                <p:spPr bwMode="auto">
                  <a:xfrm rot="16200000">
                    <a:off x="6106777" y="3166130"/>
                    <a:ext cx="430785" cy="288351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50800" dist="20000" dir="5400000" rotWithShape="0">
                      <a:srgbClr val="000000">
                        <a:alpha val="42000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Access</a:t>
                    </a:r>
                    <a:b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</a:br>
                    <a:r>
                      <a: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Control</a:t>
                    </a:r>
                    <a:endPara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5" name="Straight Arrow Connector 234"/>
                  <p:cNvCxnSpPr>
                    <a:stCxn id="233" idx="2"/>
                    <a:endCxn id="229" idx="1"/>
                  </p:cNvCxnSpPr>
                  <p:nvPr/>
                </p:nvCxnSpPr>
                <p:spPr>
                  <a:xfrm flipV="1">
                    <a:off x="7485520" y="3021686"/>
                    <a:ext cx="283283" cy="288993"/>
                  </a:xfrm>
                  <a:prstGeom prst="straightConnector1">
                    <a:avLst/>
                  </a:prstGeom>
                  <a:ln>
                    <a:solidFill>
                      <a:schemeClr val="accent3"/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Arrow Connector 235"/>
                  <p:cNvCxnSpPr>
                    <a:stCxn id="233" idx="2"/>
                    <a:endCxn id="228" idx="1"/>
                  </p:cNvCxnSpPr>
                  <p:nvPr/>
                </p:nvCxnSpPr>
                <p:spPr>
                  <a:xfrm>
                    <a:off x="7485520" y="3310679"/>
                    <a:ext cx="288021" cy="446"/>
                  </a:xfrm>
                  <a:prstGeom prst="straightConnector1">
                    <a:avLst/>
                  </a:prstGeom>
                  <a:ln>
                    <a:solidFill>
                      <a:schemeClr val="accent3"/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Arrow Connector 236"/>
                  <p:cNvCxnSpPr>
                    <a:stCxn id="233" idx="2"/>
                    <a:endCxn id="230" idx="1"/>
                  </p:cNvCxnSpPr>
                  <p:nvPr/>
                </p:nvCxnSpPr>
                <p:spPr>
                  <a:xfrm>
                    <a:off x="7485520" y="3310679"/>
                    <a:ext cx="288021" cy="288997"/>
                  </a:xfrm>
                  <a:prstGeom prst="straightConnector1">
                    <a:avLst/>
                  </a:prstGeom>
                  <a:ln>
                    <a:solidFill>
                      <a:schemeClr val="accent3"/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Arrow Connector 237"/>
                  <p:cNvCxnSpPr>
                    <a:stCxn id="234" idx="2"/>
                    <a:endCxn id="225" idx="1"/>
                  </p:cNvCxnSpPr>
                  <p:nvPr/>
                </p:nvCxnSpPr>
                <p:spPr>
                  <a:xfrm>
                    <a:off x="6466345" y="3310305"/>
                    <a:ext cx="133626" cy="0"/>
                  </a:xfrm>
                  <a:prstGeom prst="straightConnector1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1" name="TextBox 240"/>
                <p:cNvSpPr txBox="1"/>
                <p:nvPr/>
              </p:nvSpPr>
              <p:spPr>
                <a:xfrm>
                  <a:off x="8072872" y="2895600"/>
                  <a:ext cx="1007006" cy="86177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accent3"/>
                      </a:solidFill>
                    </a:rPr>
                    <a:t>Door Locks:</a:t>
                  </a:r>
                  <a:br>
                    <a:rPr lang="en-US" sz="1000" dirty="0" smtClean="0">
                      <a:solidFill>
                        <a:schemeClr val="accent3"/>
                      </a:solidFill>
                    </a:rPr>
                  </a:br>
                  <a:r>
                    <a:rPr lang="en-US" sz="1000" dirty="0" smtClean="0">
                      <a:solidFill>
                        <a:schemeClr val="accent3"/>
                      </a:solidFill>
                    </a:rPr>
                    <a:t/>
                  </a:r>
                  <a:br>
                    <a:rPr lang="en-US" sz="1000" dirty="0" smtClean="0">
                      <a:solidFill>
                        <a:schemeClr val="accent3"/>
                      </a:solidFill>
                    </a:rPr>
                  </a:br>
                  <a:r>
                    <a:rPr lang="en-US" sz="1000" dirty="0" smtClean="0">
                      <a:solidFill>
                        <a:schemeClr val="accent3"/>
                      </a:solidFill>
                    </a:rPr>
                    <a:t>Security Service</a:t>
                  </a:r>
                  <a:br>
                    <a:rPr lang="en-US" sz="1000" dirty="0" smtClean="0">
                      <a:solidFill>
                        <a:schemeClr val="accent3"/>
                      </a:solidFill>
                    </a:rPr>
                  </a:br>
                  <a:r>
                    <a:rPr lang="en-US" sz="1000" dirty="0" smtClean="0">
                      <a:solidFill>
                        <a:schemeClr val="accent3"/>
                      </a:solidFill>
                    </a:rPr>
                    <a:t>Control Panel</a:t>
                  </a:r>
                  <a:br>
                    <a:rPr lang="en-US" sz="1000" dirty="0" smtClean="0">
                      <a:solidFill>
                        <a:schemeClr val="accent3"/>
                      </a:solidFill>
                    </a:rPr>
                  </a:br>
                  <a:r>
                    <a:rPr lang="en-US" sz="1000" dirty="0" smtClean="0">
                      <a:solidFill>
                        <a:schemeClr val="accent3"/>
                      </a:solidFill>
                    </a:rPr>
                    <a:t>Home GUI</a:t>
                  </a:r>
                </a:p>
              </p:txBody>
            </p:sp>
          </p:grpSp>
        </p:grpSp>
        <p:sp>
          <p:nvSpPr>
            <p:cNvPr id="270" name="Rounded Rectangle 269"/>
            <p:cNvSpPr/>
            <p:nvPr/>
          </p:nvSpPr>
          <p:spPr>
            <a:xfrm>
              <a:off x="4818676" y="1138643"/>
              <a:ext cx="3965488" cy="2550765"/>
            </a:xfrm>
            <a:prstGeom prst="roundRect">
              <a:avLst>
                <a:gd name="adj" fmla="val 898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Rounded Rectangle 271"/>
          <p:cNvSpPr/>
          <p:nvPr/>
        </p:nvSpPr>
        <p:spPr>
          <a:xfrm>
            <a:off x="84481" y="3901065"/>
            <a:ext cx="3852276" cy="2101359"/>
          </a:xfrm>
          <a:prstGeom prst="roundRect">
            <a:avLst>
              <a:gd name="adj" fmla="val 898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ounded Rectangle 272"/>
          <p:cNvSpPr/>
          <p:nvPr/>
        </p:nvSpPr>
        <p:spPr>
          <a:xfrm>
            <a:off x="6100898" y="3911395"/>
            <a:ext cx="2895600" cy="2413205"/>
          </a:xfrm>
          <a:prstGeom prst="roundRect">
            <a:avLst>
              <a:gd name="adj" fmla="val 898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Down Arrow 273"/>
          <p:cNvSpPr/>
          <p:nvPr/>
        </p:nvSpPr>
        <p:spPr>
          <a:xfrm rot="19035863" flipH="1">
            <a:off x="4288747" y="4073863"/>
            <a:ext cx="371535" cy="203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5" name="Down Arrow 274"/>
          <p:cNvSpPr/>
          <p:nvPr/>
        </p:nvSpPr>
        <p:spPr>
          <a:xfrm rot="728118" flipH="1">
            <a:off x="5195448" y="4046934"/>
            <a:ext cx="371535" cy="203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6" name="Down Arrow 275"/>
          <p:cNvSpPr/>
          <p:nvPr/>
        </p:nvSpPr>
        <p:spPr>
          <a:xfrm rot="17226296" flipH="1">
            <a:off x="3963117" y="4607564"/>
            <a:ext cx="371535" cy="203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7" name="Down Arrow 276"/>
          <p:cNvSpPr/>
          <p:nvPr/>
        </p:nvSpPr>
        <p:spPr>
          <a:xfrm rot="2238309" flipH="1">
            <a:off x="5650856" y="4587670"/>
            <a:ext cx="371535" cy="203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157454" y="3077985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04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Share sensors/actors/events/data across applications or verticals</a:t>
            </a:r>
          </a:p>
          <a:p>
            <a:pPr lvl="1"/>
            <a:r>
              <a:rPr lang="en-US" dirty="0" smtClean="0"/>
              <a:t>Allows for new business models / added value</a:t>
            </a:r>
          </a:p>
          <a:p>
            <a:pPr lvl="1"/>
            <a:r>
              <a:rPr lang="en-US" dirty="0" smtClean="0"/>
              <a:t>Governed by access control</a:t>
            </a:r>
          </a:p>
          <a:p>
            <a:r>
              <a:rPr lang="en-US" dirty="0" smtClean="0"/>
              <a:t>Unified horizontal M2M/IoT data &amp; event communication and sharing platform</a:t>
            </a:r>
          </a:p>
          <a:p>
            <a:pPr lvl="1"/>
            <a:r>
              <a:rPr lang="en-US" dirty="0" smtClean="0"/>
              <a:t>Streamlined communication and sharing functions</a:t>
            </a:r>
          </a:p>
          <a:p>
            <a:pPr lvl="1"/>
            <a:r>
              <a:rPr lang="en-US" dirty="0" smtClean="0"/>
              <a:t>Easy interworking with vertical/application-specific standards</a:t>
            </a:r>
          </a:p>
          <a:p>
            <a:pPr lvl="1"/>
            <a:r>
              <a:rPr lang="en-US" dirty="0" smtClean="0"/>
              <a:t>Developer can just focus on application logic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oes not need to implement communications / data sharing details</a:t>
            </a:r>
          </a:p>
          <a:p>
            <a:r>
              <a:rPr lang="en-US" dirty="0" smtClean="0"/>
              <a:t>Address new markets and products</a:t>
            </a:r>
          </a:p>
          <a:p>
            <a:pPr lvl="1"/>
            <a:r>
              <a:rPr lang="en-US" dirty="0" smtClean="0"/>
              <a:t>Due to reduction in CAPEX/OPEX and complexity, M2M &amp; IoT solutions can be addressing use cases where development cost and time was prohibitive so far</a:t>
            </a:r>
          </a:p>
        </p:txBody>
      </p:sp>
    </p:spTree>
    <p:extLst>
      <p:ext uri="{BB962C8B-B14F-4D97-AF65-F5344CB8AC3E}">
        <p14:creationId xmlns:p14="http://schemas.microsoft.com/office/powerpoint/2010/main" val="18963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Transition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956870" y="1846685"/>
            <a:ext cx="1981200" cy="1277515"/>
            <a:chOff x="1360435" y="3331606"/>
            <a:chExt cx="1981200" cy="1277515"/>
          </a:xfrm>
        </p:grpSpPr>
        <p:sp>
          <p:nvSpPr>
            <p:cNvPr id="11" name="Rounded Rectangle 10"/>
            <p:cNvSpPr/>
            <p:nvPr/>
          </p:nvSpPr>
          <p:spPr>
            <a:xfrm>
              <a:off x="2900778" y="3341613"/>
              <a:ext cx="379528" cy="1267508"/>
            </a:xfrm>
            <a:prstGeom prst="roundRect">
              <a:avLst>
                <a:gd name="adj" fmla="val 37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70466" y="3341613"/>
              <a:ext cx="379528" cy="1267508"/>
            </a:xfrm>
            <a:prstGeom prst="roundRect">
              <a:avLst>
                <a:gd name="adj" fmla="val 37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866394" y="3331606"/>
              <a:ext cx="379528" cy="1267508"/>
            </a:xfrm>
            <a:prstGeom prst="roundRect">
              <a:avLst>
                <a:gd name="adj" fmla="val 37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29233" y="3331606"/>
              <a:ext cx="379528" cy="1267508"/>
            </a:xfrm>
            <a:prstGeom prst="roundRect">
              <a:avLst>
                <a:gd name="adj" fmla="val 37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471412" y="3413009"/>
              <a:ext cx="295170" cy="740319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8573" y="3413009"/>
              <a:ext cx="295170" cy="740319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512645" y="3413009"/>
              <a:ext cx="295170" cy="740319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2942957" y="3412669"/>
              <a:ext cx="295170" cy="740659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360435" y="4238493"/>
              <a:ext cx="1981200" cy="305475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092295" y="1610300"/>
            <a:ext cx="1959133" cy="1513900"/>
            <a:chOff x="5943600" y="2334401"/>
            <a:chExt cx="1959133" cy="1513900"/>
          </a:xfrm>
        </p:grpSpPr>
        <p:grpSp>
          <p:nvGrpSpPr>
            <p:cNvPr id="21" name="Group 20"/>
            <p:cNvGrpSpPr/>
            <p:nvPr/>
          </p:nvGrpSpPr>
          <p:grpSpPr>
            <a:xfrm>
              <a:off x="5943600" y="2334401"/>
              <a:ext cx="1959133" cy="1513900"/>
              <a:chOff x="5660867" y="5129679"/>
              <a:chExt cx="1959133" cy="15139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7190045" y="5376071"/>
                <a:ext cx="379528" cy="1267508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592822" y="5376071"/>
                <a:ext cx="379528" cy="1267508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55661" y="5129679"/>
                <a:ext cx="379528" cy="1513900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718500" y="5376071"/>
                <a:ext cx="379528" cy="1267508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5660867" y="5715000"/>
                <a:ext cx="1959133" cy="505443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5760679" y="5457474"/>
                <a:ext cx="295170" cy="20501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6197840" y="5457474"/>
                <a:ext cx="295170" cy="20501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6635001" y="5457474"/>
                <a:ext cx="295170" cy="20501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7232224" y="5457134"/>
                <a:ext cx="295170" cy="20501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5660867" y="6272952"/>
                <a:ext cx="1959133" cy="305475"/>
              </a:xfrm>
              <a:prstGeom prst="round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p:grpSp>
        <p:sp>
          <p:nvSpPr>
            <p:cNvPr id="54" name="Flowchart: Magnetic Disk 53"/>
            <p:cNvSpPr/>
            <p:nvPr/>
          </p:nvSpPr>
          <p:spPr>
            <a:xfrm>
              <a:off x="7333335" y="3100916"/>
              <a:ext cx="210465" cy="153094"/>
            </a:xfrm>
            <a:prstGeom prst="flowChartMagneticDisk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Magnetic Disk 54"/>
            <p:cNvSpPr/>
            <p:nvPr/>
          </p:nvSpPr>
          <p:spPr>
            <a:xfrm>
              <a:off x="6312461" y="3100916"/>
              <a:ext cx="210465" cy="153094"/>
            </a:xfrm>
            <a:prstGeom prst="flowChartMagneticDisk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Elbow Connector 56"/>
            <p:cNvCxnSpPr>
              <a:stCxn id="27" idx="2"/>
              <a:endCxn id="55" idx="2"/>
            </p:cNvCxnSpPr>
            <p:nvPr/>
          </p:nvCxnSpPr>
          <p:spPr>
            <a:xfrm rot="16200000" flipH="1">
              <a:off x="6096604" y="2961606"/>
              <a:ext cx="310250" cy="121464"/>
            </a:xfrm>
            <a:prstGeom prst="bentConnector2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55" idx="4"/>
              <a:endCxn id="28" idx="2"/>
            </p:cNvCxnSpPr>
            <p:nvPr/>
          </p:nvCxnSpPr>
          <p:spPr>
            <a:xfrm flipV="1">
              <a:off x="6522926" y="2867213"/>
              <a:ext cx="105232" cy="310250"/>
            </a:xfrm>
            <a:prstGeom prst="bentConnector2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55" idx="4"/>
              <a:endCxn id="29" idx="2"/>
            </p:cNvCxnSpPr>
            <p:nvPr/>
          </p:nvCxnSpPr>
          <p:spPr>
            <a:xfrm flipV="1">
              <a:off x="6522926" y="2867213"/>
              <a:ext cx="542393" cy="310250"/>
            </a:xfrm>
            <a:prstGeom prst="bentConnector2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stCxn id="54" idx="2"/>
            </p:cNvCxnSpPr>
            <p:nvPr/>
          </p:nvCxnSpPr>
          <p:spPr>
            <a:xfrm rot="10800000">
              <a:off x="7136017" y="2866875"/>
              <a:ext cx="197318" cy="310589"/>
            </a:xfrm>
            <a:prstGeom prst="bentConnector2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54" idx="4"/>
              <a:endCxn id="30" idx="2"/>
            </p:cNvCxnSpPr>
            <p:nvPr/>
          </p:nvCxnSpPr>
          <p:spPr>
            <a:xfrm flipV="1">
              <a:off x="7543800" y="2866873"/>
              <a:ext cx="118742" cy="310590"/>
            </a:xfrm>
            <a:prstGeom prst="bentConnector2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ounded Rectangle 108"/>
            <p:cNvSpPr/>
            <p:nvPr/>
          </p:nvSpPr>
          <p:spPr bwMode="auto">
            <a:xfrm>
              <a:off x="6480573" y="2395790"/>
              <a:ext cx="295170" cy="205017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Down Arrow 109"/>
          <p:cNvSpPr/>
          <p:nvPr/>
        </p:nvSpPr>
        <p:spPr>
          <a:xfrm rot="16200000" flipH="1">
            <a:off x="4386233" y="1933032"/>
            <a:ext cx="371535" cy="990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56870" y="114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Vertical Silos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237629" y="118668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Interconnected Silos</a:t>
            </a:r>
          </a:p>
        </p:txBody>
      </p:sp>
      <p:sp>
        <p:nvSpPr>
          <p:cNvPr id="147" name="Content Placeholder 2"/>
          <p:cNvSpPr>
            <a:spLocks noGrp="1"/>
          </p:cNvSpPr>
          <p:nvPr>
            <p:ph idx="1"/>
          </p:nvPr>
        </p:nvSpPr>
        <p:spPr>
          <a:xfrm>
            <a:off x="457199" y="3276600"/>
            <a:ext cx="8438029" cy="351784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Intra-Vertical or Intra-Use Case</a:t>
            </a:r>
          </a:p>
          <a:p>
            <a:pPr lvl="1"/>
            <a:r>
              <a:rPr lang="en-US" dirty="0" smtClean="0"/>
              <a:t>Lower cost</a:t>
            </a:r>
          </a:p>
          <a:p>
            <a:pPr lvl="2"/>
            <a:r>
              <a:rPr lang="en-US" dirty="0" smtClean="0"/>
              <a:t>CAPEX &amp; OPEX impact as explained, easier to maintain, focus only on Apps</a:t>
            </a:r>
          </a:p>
          <a:p>
            <a:pPr lvl="1"/>
            <a:r>
              <a:rPr lang="en-US" dirty="0" smtClean="0"/>
              <a:t>Larger eco system: More choices</a:t>
            </a:r>
          </a:p>
          <a:p>
            <a:pPr lvl="2"/>
            <a:r>
              <a:rPr lang="en-US" dirty="0" smtClean="0"/>
              <a:t>Transition from one SP to another SP using same standard</a:t>
            </a:r>
          </a:p>
          <a:p>
            <a:pPr lvl="2"/>
            <a:r>
              <a:rPr lang="en-US" dirty="0" smtClean="0"/>
              <a:t>Chose from different SW/HW vendors that offer standard compliant products</a:t>
            </a:r>
          </a:p>
          <a:p>
            <a:pPr lvl="2"/>
            <a:r>
              <a:rPr lang="en-US" dirty="0" smtClean="0"/>
              <a:t>Select products that match with individual requirements, minimize cost for customization</a:t>
            </a:r>
          </a:p>
          <a:p>
            <a:r>
              <a:rPr lang="en-US" dirty="0" smtClean="0"/>
              <a:t>Inter-Vertical or Inter-Use Case</a:t>
            </a:r>
          </a:p>
          <a:p>
            <a:pPr lvl="1"/>
            <a:r>
              <a:rPr lang="en-US" dirty="0" smtClean="0"/>
              <a:t>All of the motivators above, plus:</a:t>
            </a:r>
          </a:p>
          <a:p>
            <a:pPr lvl="1"/>
            <a:r>
              <a:rPr lang="en-US" dirty="0" smtClean="0"/>
              <a:t>New opportunities</a:t>
            </a:r>
          </a:p>
          <a:p>
            <a:pPr lvl="2"/>
            <a:r>
              <a:rPr lang="en-US" dirty="0" smtClean="0"/>
              <a:t>Shared access to sensors/actors/events/data allows for new business models / added value</a:t>
            </a:r>
          </a:p>
          <a:p>
            <a:pPr lvl="2"/>
            <a:r>
              <a:rPr lang="en-US" dirty="0" smtClean="0"/>
              <a:t>X-access allows for synergies between so-far isolated silos</a:t>
            </a:r>
          </a:p>
        </p:txBody>
      </p:sp>
    </p:spTree>
    <p:extLst>
      <p:ext uri="{BB962C8B-B14F-4D97-AF65-F5344CB8AC3E}">
        <p14:creationId xmlns:p14="http://schemas.microsoft.com/office/powerpoint/2010/main" val="6551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623" y="151180"/>
            <a:ext cx="6136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How </a:t>
            </a:r>
            <a:r>
              <a:rPr lang="en-US" sz="6000" b="1" dirty="0" smtClean="0">
                <a:solidFill>
                  <a:srgbClr val="C4161C"/>
                </a:solidFill>
              </a:rPr>
              <a:t>does it work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12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1641" y="1676400"/>
            <a:ext cx="19207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M2M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IoT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IoE</a:t>
            </a:r>
            <a:endParaRPr lang="en-US" sz="2800" b="1" dirty="0">
              <a:solidFill>
                <a:srgbClr val="54505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60" y="151180"/>
            <a:ext cx="8147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What </a:t>
            </a:r>
            <a:r>
              <a:rPr lang="en-US" sz="6000" b="1" dirty="0" smtClean="0">
                <a:solidFill>
                  <a:srgbClr val="C4161C"/>
                </a:solidFill>
              </a:rPr>
              <a:t>is oneM2M about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4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 / Response Paradigm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Entities communicate with each other via pairs of requests and responses</a:t>
            </a:r>
          </a:p>
          <a:p>
            <a:r>
              <a:rPr lang="en-US" dirty="0" smtClean="0"/>
              <a:t>A request-message triggers a response message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altLang="ja-JP" dirty="0" smtClean="0"/>
              <a:t>Request/Response pattern allows for robust data transport when needed</a:t>
            </a:r>
          </a:p>
          <a:p>
            <a:pPr lvl="1"/>
            <a:r>
              <a:rPr lang="en-US" altLang="ja-JP" dirty="0" smtClean="0"/>
              <a:t>Request/Response pattern allows for subscribe/notify mechanisms</a:t>
            </a:r>
          </a:p>
          <a:p>
            <a:pPr lvl="1"/>
            <a:r>
              <a:rPr lang="en-US" altLang="ja-JP" dirty="0" smtClean="0"/>
              <a:t>Request / Response pattern is quite flexible as it can be used to accommodate other message passing patterns as well.</a:t>
            </a:r>
          </a:p>
          <a:p>
            <a:r>
              <a:rPr lang="en-US" dirty="0" smtClean="0"/>
              <a:t>Originators: AEs or CSEs</a:t>
            </a:r>
            <a:br>
              <a:rPr lang="en-US" dirty="0" smtClean="0"/>
            </a:br>
            <a:r>
              <a:rPr lang="en-US" dirty="0" smtClean="0"/>
              <a:t>Receivers: CSEs, AE (optional)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00639" y="2557236"/>
          <a:ext cx="2742724" cy="126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Visio" r:id="rId3" imgW="3084749" imgH="1680994" progId="Visio.Drawing.11">
                  <p:embed/>
                </p:oleObj>
              </mc:Choice>
              <mc:Fallback>
                <p:oleObj name="Visio" r:id="rId3" imgW="3084749" imgH="16809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639" y="2557236"/>
                        <a:ext cx="2742724" cy="1264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4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oriented approach in oneM2M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REST = Representational State Transfer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2"/>
              </a:rPr>
              <a:t>Dissertation</a:t>
            </a:r>
            <a:r>
              <a:rPr lang="en-US" dirty="0" smtClean="0"/>
              <a:t> by Thomas Roy Fielding, 2000 {HTTP contributor}</a:t>
            </a:r>
          </a:p>
          <a:p>
            <a:r>
              <a:rPr lang="en-US" dirty="0" smtClean="0"/>
              <a:t>Architectural style for distributed applications</a:t>
            </a:r>
          </a:p>
          <a:p>
            <a:r>
              <a:rPr lang="en-US" dirty="0" smtClean="0"/>
              <a:t>State information is residing in hosted resources only</a:t>
            </a:r>
          </a:p>
          <a:p>
            <a:pPr lvl="1"/>
            <a:r>
              <a:rPr lang="en-US" dirty="0" smtClean="0"/>
              <a:t>Interfaces between entities use stateless communication</a:t>
            </a:r>
          </a:p>
          <a:p>
            <a:pPr lvl="1"/>
            <a:r>
              <a:rPr lang="en-US" dirty="0" smtClean="0"/>
              <a:t>Requests can be processed based on resource state and request itself =&gt; idempotent</a:t>
            </a:r>
          </a:p>
          <a:p>
            <a:r>
              <a:rPr lang="en-US" dirty="0" smtClean="0"/>
              <a:t>State transition is done by manipulation of resources</a:t>
            </a:r>
          </a:p>
          <a:p>
            <a:r>
              <a:rPr lang="en-US" dirty="0" smtClean="0"/>
              <a:t>Simple and uniform interfaces are used to access resources</a:t>
            </a:r>
          </a:p>
          <a:p>
            <a:pPr lvl="1"/>
            <a:r>
              <a:rPr lang="en-US" dirty="0" smtClean="0"/>
              <a:t>Create, Retrieve, Update, Delete</a:t>
            </a:r>
          </a:p>
          <a:p>
            <a:r>
              <a:rPr lang="en-US" dirty="0" smtClean="0"/>
              <a:t>All services offered via addressable resources with access control</a:t>
            </a:r>
          </a:p>
          <a:p>
            <a:r>
              <a:rPr lang="en-US" dirty="0" err="1" smtClean="0"/>
              <a:t>Idempotency</a:t>
            </a:r>
            <a:r>
              <a:rPr lang="en-US" dirty="0" smtClean="0"/>
              <a:t> is key for scalability (caches, proxies, drops, repetitions)</a:t>
            </a:r>
          </a:p>
          <a:p>
            <a:r>
              <a:rPr lang="en-US" dirty="0" smtClean="0"/>
              <a:t>oneM2M not strictly REST but RESTful / resource oriented</a:t>
            </a:r>
          </a:p>
          <a:p>
            <a:pPr lvl="1"/>
            <a:r>
              <a:rPr lang="en-US" dirty="0" smtClean="0"/>
              <a:t>Also added notifications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Event Flow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Secure Remote Provisioning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upports legacy Device Management protocols</a:t>
            </a:r>
          </a:p>
          <a:p>
            <a:pPr lvl="1"/>
            <a:r>
              <a:rPr lang="en-US" dirty="0" smtClean="0"/>
              <a:t>Roll-out of Security Credentials, Registration Targets, Entity-IDs etc.</a:t>
            </a:r>
          </a:p>
          <a:p>
            <a:r>
              <a:rPr lang="en-US" dirty="0" smtClean="0"/>
              <a:t>Establish Secure Communication *</a:t>
            </a:r>
          </a:p>
          <a:p>
            <a:pPr lvl="1"/>
            <a:r>
              <a:rPr lang="en-US" dirty="0" smtClean="0"/>
              <a:t>Hop by hop between neighboring oneM2M entities</a:t>
            </a:r>
          </a:p>
          <a:p>
            <a:r>
              <a:rPr lang="en-US" dirty="0" smtClean="0"/>
              <a:t>Data Sharing governed by Access Control *</a:t>
            </a:r>
          </a:p>
          <a:p>
            <a:pPr lvl="1"/>
            <a:r>
              <a:rPr lang="en-US" dirty="0" smtClean="0"/>
              <a:t>Discovery of resources (special form of Retrieve)</a:t>
            </a:r>
          </a:p>
          <a:p>
            <a:pPr lvl="1"/>
            <a:r>
              <a:rPr lang="en-US" dirty="0" smtClean="0"/>
              <a:t>CRUD access to data sharing resources (e.g. containers, groups)</a:t>
            </a:r>
          </a:p>
          <a:p>
            <a:pPr lvl="1"/>
            <a:r>
              <a:rPr lang="en-US" dirty="0" smtClean="0"/>
              <a:t>Establishment of subscriptions </a:t>
            </a:r>
          </a:p>
          <a:p>
            <a:pPr lvl="1"/>
            <a:r>
              <a:rPr lang="en-US" dirty="0" smtClean="0"/>
              <a:t>Execution of Notifications when subscriptions trigger</a:t>
            </a:r>
          </a:p>
          <a:p>
            <a:pPr lvl="1"/>
            <a:r>
              <a:rPr lang="en-US" dirty="0" smtClean="0"/>
              <a:t>Policy-driven communications </a:t>
            </a:r>
          </a:p>
          <a:p>
            <a:pPr lvl="2"/>
            <a:r>
              <a:rPr lang="en-US" dirty="0" smtClean="0"/>
              <a:t>CMDH: Communication Management and Delivery Handling</a:t>
            </a:r>
          </a:p>
          <a:p>
            <a:r>
              <a:rPr lang="en-US" dirty="0" smtClean="0"/>
              <a:t>Device Management</a:t>
            </a:r>
          </a:p>
          <a:p>
            <a:pPr lvl="1"/>
            <a:r>
              <a:rPr lang="en-US" dirty="0" smtClean="0"/>
              <a:t>Application life cycle management, diagnostics etc.</a:t>
            </a:r>
            <a:endParaRPr lang="en-US" dirty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* Some more details on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19848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10,000 foot </a:t>
            </a:r>
            <a:r>
              <a:rPr lang="en-US" dirty="0" smtClean="0"/>
              <a:t>view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3042452"/>
            <a:ext cx="7785873" cy="2079313"/>
            <a:chOff x="3715587" y="2083112"/>
            <a:chExt cx="7785873" cy="2079313"/>
          </a:xfrm>
          <a:noFill/>
        </p:grpSpPr>
        <p:grpSp>
          <p:nvGrpSpPr>
            <p:cNvPr id="12" name="Group 11"/>
            <p:cNvGrpSpPr/>
            <p:nvPr/>
          </p:nvGrpSpPr>
          <p:grpSpPr>
            <a:xfrm>
              <a:off x="3955589" y="2089462"/>
              <a:ext cx="2438400" cy="2072963"/>
              <a:chOff x="3955589" y="2089462"/>
              <a:chExt cx="2438400" cy="2072963"/>
            </a:xfrm>
            <a:grpFill/>
          </p:grpSpPr>
          <p:sp>
            <p:nvSpPr>
              <p:cNvPr id="32" name="TextBox 28"/>
              <p:cNvSpPr txBox="1"/>
              <p:nvPr userDrawn="1"/>
            </p:nvSpPr>
            <p:spPr>
              <a:xfrm>
                <a:off x="3955589" y="2912385"/>
                <a:ext cx="2438400" cy="12500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M2M Service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Activation &amp;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Initial Device Provisioning</a:t>
                </a:r>
                <a:endParaRPr lang="en-US" dirty="0">
                  <a:solidFill>
                    <a:schemeClr val="tx2"/>
                  </a:solidFill>
                  <a:latin typeface="Qualcomm Office Regular" pitchFamily="34" charset="0"/>
                </a:endParaRPr>
              </a:p>
            </p:txBody>
          </p:sp>
          <p:sp useBgFill="1">
            <p:nvSpPr>
              <p:cNvPr id="33" name="Oval 32"/>
              <p:cNvSpPr>
                <a:spLocks noChangeAspect="1"/>
              </p:cNvSpPr>
              <p:nvPr userDrawn="1"/>
            </p:nvSpPr>
            <p:spPr bwMode="auto">
              <a:xfrm>
                <a:off x="4798574" y="2089462"/>
                <a:ext cx="749808" cy="749808"/>
              </a:xfrm>
              <a:prstGeom prst="ellipse">
                <a:avLst/>
              </a:prstGeom>
              <a:grpFill/>
              <a:ln w="25400">
                <a:solidFill>
                  <a:schemeClr val="tx2"/>
                </a:solidFill>
              </a:ln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2"/>
                    </a:solidFill>
                    <a:latin typeface="Qualcomm Office Bold" pitchFamily="34" charset="0"/>
                  </a:rPr>
                  <a:t>1</a:t>
                </a:r>
                <a:endParaRPr lang="en-US" sz="3600" dirty="0">
                  <a:solidFill>
                    <a:schemeClr val="tx2"/>
                  </a:solidFill>
                  <a:latin typeface="Qualcomm Office Bold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91827" y="2089462"/>
              <a:ext cx="1809751" cy="2072963"/>
              <a:chOff x="6091827" y="2089462"/>
              <a:chExt cx="1809751" cy="2072963"/>
            </a:xfrm>
            <a:grpFill/>
          </p:grpSpPr>
          <p:sp>
            <p:nvSpPr>
              <p:cNvPr id="30" name="TextBox 29"/>
              <p:cNvSpPr txBox="1"/>
              <p:nvPr userDrawn="1"/>
            </p:nvSpPr>
            <p:spPr>
              <a:xfrm>
                <a:off x="6091827" y="2912385"/>
                <a:ext cx="1809751" cy="12500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Secure M2M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Communication &amp;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M2M Service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Registration</a:t>
                </a:r>
                <a:endParaRPr lang="en-US" dirty="0">
                  <a:solidFill>
                    <a:schemeClr val="tx2"/>
                  </a:solidFill>
                  <a:latin typeface="Qualcomm Office Regular" pitchFamily="34" charset="0"/>
                </a:endParaRPr>
              </a:p>
            </p:txBody>
          </p:sp>
          <p:sp useBgFill="1">
            <p:nvSpPr>
              <p:cNvPr id="31" name="Oval 30"/>
              <p:cNvSpPr>
                <a:spLocks noChangeAspect="1"/>
              </p:cNvSpPr>
              <p:nvPr userDrawn="1"/>
            </p:nvSpPr>
            <p:spPr bwMode="auto">
              <a:xfrm>
                <a:off x="6631369" y="2089462"/>
                <a:ext cx="749808" cy="749808"/>
              </a:xfrm>
              <a:prstGeom prst="ellipse">
                <a:avLst/>
              </a:prstGeom>
              <a:grpFill/>
              <a:ln w="25400">
                <a:solidFill>
                  <a:schemeClr val="tx2"/>
                </a:solidFill>
              </a:ln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2"/>
                    </a:solidFill>
                    <a:latin typeface="Qualcomm Office Bold" pitchFamily="34" charset="0"/>
                  </a:rPr>
                  <a:t>2</a:t>
                </a:r>
                <a:endParaRPr lang="en-US" sz="3600" dirty="0">
                  <a:solidFill>
                    <a:schemeClr val="tx2"/>
                  </a:solidFill>
                  <a:latin typeface="Qualcomm Office Bold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018516" y="2089462"/>
              <a:ext cx="1659191" cy="2072963"/>
              <a:chOff x="8018516" y="2089462"/>
              <a:chExt cx="1659191" cy="2072963"/>
            </a:xfrm>
            <a:grpFill/>
          </p:grpSpPr>
          <p:sp>
            <p:nvSpPr>
              <p:cNvPr id="28" name="TextBox 30"/>
              <p:cNvSpPr txBox="1"/>
              <p:nvPr userDrawn="1"/>
            </p:nvSpPr>
            <p:spPr>
              <a:xfrm>
                <a:off x="8018516" y="2912385"/>
                <a:ext cx="1659191" cy="12500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‘Normal’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M2M Service Operation,</a:t>
                </a:r>
              </a:p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CRUD &amp; N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exchanges</a:t>
                </a:r>
                <a:endParaRPr lang="en-US" dirty="0">
                  <a:solidFill>
                    <a:schemeClr val="tx2"/>
                  </a:solidFill>
                  <a:latin typeface="Qualcomm Office Regular" pitchFamily="34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 userDrawn="1"/>
            </p:nvSpPr>
            <p:spPr bwMode="auto">
              <a:xfrm>
                <a:off x="8464164" y="2089462"/>
                <a:ext cx="749808" cy="749808"/>
              </a:xfrm>
              <a:prstGeom prst="ellipse">
                <a:avLst/>
              </a:prstGeom>
              <a:grpFill/>
              <a:ln w="25400">
                <a:solidFill>
                  <a:schemeClr val="tx2"/>
                </a:solidFill>
              </a:ln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2"/>
                    </a:solidFill>
                    <a:latin typeface="Qualcomm Office Bold" pitchFamily="34" charset="0"/>
                  </a:rPr>
                  <a:t>3</a:t>
                </a:r>
                <a:endParaRPr lang="en-US" sz="3600" dirty="0">
                  <a:solidFill>
                    <a:schemeClr val="tx2"/>
                  </a:solidFill>
                  <a:latin typeface="Qualcomm Office Bold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842269" y="2089462"/>
              <a:ext cx="1659191" cy="2072963"/>
              <a:chOff x="9842269" y="2089462"/>
              <a:chExt cx="1659191" cy="2072963"/>
            </a:xfrm>
            <a:grpFill/>
          </p:grpSpPr>
          <p:sp>
            <p:nvSpPr>
              <p:cNvPr id="26" name="TextBox 30"/>
              <p:cNvSpPr txBox="1"/>
              <p:nvPr userDrawn="1"/>
            </p:nvSpPr>
            <p:spPr>
              <a:xfrm>
                <a:off x="9842269" y="2912385"/>
                <a:ext cx="1659191" cy="12500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Device Management Actions</a:t>
                </a:r>
                <a:endParaRPr lang="en-US" dirty="0">
                  <a:solidFill>
                    <a:schemeClr val="tx2"/>
                  </a:solidFill>
                  <a:latin typeface="Qualcomm Office Regular" pitchFamily="34" charset="0"/>
                </a:endParaRPr>
              </a:p>
            </p:txBody>
          </p:sp>
          <p:sp useBgFill="1">
            <p:nvSpPr>
              <p:cNvPr id="27" name="Oval 26"/>
              <p:cNvSpPr>
                <a:spLocks noChangeAspect="1"/>
              </p:cNvSpPr>
              <p:nvPr userDrawn="1"/>
            </p:nvSpPr>
            <p:spPr bwMode="auto">
              <a:xfrm>
                <a:off x="10296960" y="2089462"/>
                <a:ext cx="749808" cy="749808"/>
              </a:xfrm>
              <a:prstGeom prst="ellipse">
                <a:avLst/>
              </a:prstGeom>
              <a:grpFill/>
              <a:ln w="25400">
                <a:solidFill>
                  <a:schemeClr val="tx2"/>
                </a:solidFill>
              </a:ln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2"/>
                    </a:solidFill>
                    <a:latin typeface="Qualcomm Office Bold" pitchFamily="34" charset="0"/>
                  </a:rPr>
                  <a:t>4</a:t>
                </a:r>
                <a:endParaRPr lang="en-US" sz="3600" dirty="0">
                  <a:solidFill>
                    <a:schemeClr val="tx2"/>
                  </a:solidFill>
                  <a:latin typeface="Qualcomm Office Bold" pitchFamily="34" charset="0"/>
                </a:endParaRPr>
              </a:p>
            </p:txBody>
          </p:sp>
        </p:grpSp>
        <p:cxnSp>
          <p:nvCxnSpPr>
            <p:cNvPr id="17" name="Straight Connector 16"/>
            <p:cNvCxnSpPr>
              <a:endCxn id="33" idx="2"/>
            </p:cNvCxnSpPr>
            <p:nvPr/>
          </p:nvCxnSpPr>
          <p:spPr>
            <a:xfrm>
              <a:off x="3715587" y="2464366"/>
              <a:ext cx="1082987" cy="0"/>
            </a:xfrm>
            <a:prstGeom prst="line">
              <a:avLst/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3" idx="6"/>
              <a:endCxn id="31" idx="2"/>
            </p:cNvCxnSpPr>
            <p:nvPr/>
          </p:nvCxnSpPr>
          <p:spPr>
            <a:xfrm>
              <a:off x="5548382" y="2464366"/>
              <a:ext cx="1082987" cy="0"/>
            </a:xfrm>
            <a:prstGeom prst="line">
              <a:avLst/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1" idx="6"/>
              <a:endCxn id="29" idx="2"/>
            </p:cNvCxnSpPr>
            <p:nvPr/>
          </p:nvCxnSpPr>
          <p:spPr>
            <a:xfrm>
              <a:off x="7381177" y="2464366"/>
              <a:ext cx="1082987" cy="0"/>
            </a:xfrm>
            <a:prstGeom prst="line">
              <a:avLst/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9" idx="6"/>
              <a:endCxn id="27" idx="2"/>
            </p:cNvCxnSpPr>
            <p:nvPr/>
          </p:nvCxnSpPr>
          <p:spPr>
            <a:xfrm>
              <a:off x="9213972" y="2464366"/>
              <a:ext cx="1082988" cy="0"/>
            </a:xfrm>
            <a:prstGeom prst="line">
              <a:avLst/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27" idx="0"/>
              <a:endCxn id="29" idx="0"/>
            </p:cNvCxnSpPr>
            <p:nvPr/>
          </p:nvCxnSpPr>
          <p:spPr>
            <a:xfrm rot="16200000" flipV="1">
              <a:off x="9755466" y="1173064"/>
              <a:ext cx="12700" cy="1832796"/>
            </a:xfrm>
            <a:prstGeom prst="bentConnector3">
              <a:avLst>
                <a:gd name="adj1" fmla="val 3750000"/>
              </a:avLst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29" idx="1"/>
              <a:endCxn id="31" idx="7"/>
            </p:cNvCxnSpPr>
            <p:nvPr/>
          </p:nvCxnSpPr>
          <p:spPr>
            <a:xfrm rot="16200000" flipV="1">
              <a:off x="7922671" y="1547968"/>
              <a:ext cx="12700" cy="1302601"/>
            </a:xfrm>
            <a:prstGeom prst="bentConnector3">
              <a:avLst>
                <a:gd name="adj1" fmla="val 2664622"/>
              </a:avLst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27" idx="0"/>
              <a:endCxn id="31" idx="0"/>
            </p:cNvCxnSpPr>
            <p:nvPr/>
          </p:nvCxnSpPr>
          <p:spPr>
            <a:xfrm rot="16200000" flipV="1">
              <a:off x="8839069" y="256666"/>
              <a:ext cx="12700" cy="3665591"/>
            </a:xfrm>
            <a:prstGeom prst="bentConnector3">
              <a:avLst>
                <a:gd name="adj1" fmla="val 6674984"/>
              </a:avLst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27" idx="0"/>
              <a:endCxn id="33" idx="0"/>
            </p:cNvCxnSpPr>
            <p:nvPr/>
          </p:nvCxnSpPr>
          <p:spPr>
            <a:xfrm rot="16200000" flipV="1">
              <a:off x="7922671" y="-659731"/>
              <a:ext cx="12700" cy="5498386"/>
            </a:xfrm>
            <a:prstGeom prst="bentConnector3">
              <a:avLst>
                <a:gd name="adj1" fmla="val 9825000"/>
              </a:avLst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0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Secure Communication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7830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Hop-by-Hop</a:t>
            </a:r>
          </a:p>
          <a:p>
            <a:r>
              <a:rPr lang="en-US" altLang="en-US" dirty="0"/>
              <a:t>TLS/DTLS </a:t>
            </a:r>
            <a:r>
              <a:rPr lang="en-US" altLang="en-US" dirty="0" smtClean="0"/>
              <a:t>v1.2</a:t>
            </a:r>
          </a:p>
          <a:p>
            <a:r>
              <a:rPr lang="en-US" altLang="en-US" dirty="0" smtClean="0"/>
              <a:t>AE-CSE</a:t>
            </a:r>
          </a:p>
          <a:p>
            <a:pPr lvl="1"/>
            <a:r>
              <a:rPr lang="en-US" altLang="en-US" dirty="0" smtClean="0"/>
              <a:t>AE: TLS Client (</a:t>
            </a:r>
            <a:r>
              <a:rPr lang="en-US" altLang="en-US" dirty="0" smtClean="0">
                <a:solidFill>
                  <a:srgbClr val="00B0F0"/>
                </a:solidFill>
              </a:rPr>
              <a:t>C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CSE: TLS </a:t>
            </a:r>
            <a:r>
              <a:rPr lang="en-US" altLang="en-US" dirty="0"/>
              <a:t>Server (</a:t>
            </a:r>
            <a:r>
              <a:rPr lang="en-US" altLang="en-US" dirty="0">
                <a:solidFill>
                  <a:srgbClr val="00B0F0"/>
                </a:solidFill>
              </a:rPr>
              <a:t>S</a:t>
            </a:r>
            <a:r>
              <a:rPr lang="en-US" altLang="en-US" dirty="0"/>
              <a:t>)</a:t>
            </a:r>
          </a:p>
          <a:p>
            <a:r>
              <a:rPr lang="en-US" altLang="en-US" dirty="0" smtClean="0"/>
              <a:t>CSE-CSE</a:t>
            </a:r>
          </a:p>
          <a:p>
            <a:pPr lvl="1"/>
            <a:r>
              <a:rPr lang="en-US" altLang="en-US" dirty="0" smtClean="0"/>
              <a:t>CSE1: TLS </a:t>
            </a:r>
            <a:r>
              <a:rPr lang="en-US" altLang="en-US" dirty="0"/>
              <a:t>Client (</a:t>
            </a:r>
            <a:r>
              <a:rPr lang="en-US" altLang="en-US" dirty="0">
                <a:solidFill>
                  <a:srgbClr val="00B0F0"/>
                </a:solidFill>
              </a:rPr>
              <a:t>C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CSE2: TLS Server (</a:t>
            </a:r>
            <a:r>
              <a:rPr lang="en-US" altLang="en-US" dirty="0" smtClean="0">
                <a:solidFill>
                  <a:srgbClr val="00B0F0"/>
                </a:solidFill>
              </a:rPr>
              <a:t>S</a:t>
            </a:r>
            <a:r>
              <a:rPr lang="en-US" altLang="en-US" dirty="0" smtClean="0"/>
              <a:t>)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256479" y="2355850"/>
            <a:ext cx="1046968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16662" y="2355850"/>
            <a:ext cx="1012032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91288" y="4648200"/>
            <a:ext cx="6445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/>
              <a:t>CSE2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91288" y="2511425"/>
            <a:ext cx="6445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/>
              <a:t>CSE1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510088" y="4579938"/>
            <a:ext cx="609600" cy="593725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AE2</a:t>
            </a:r>
          </a:p>
        </p:txBody>
      </p:sp>
      <p:sp>
        <p:nvSpPr>
          <p:cNvPr id="29" name="Oval 28"/>
          <p:cNvSpPr/>
          <p:nvPr/>
        </p:nvSpPr>
        <p:spPr>
          <a:xfrm>
            <a:off x="4475163" y="2443163"/>
            <a:ext cx="609600" cy="593725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prstClr val="white"/>
                </a:solidFill>
              </a:rPr>
              <a:t>AE1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95800" y="3886200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40"/>
          <p:cNvSpPr txBox="1">
            <a:spLocks noChangeArrowheads="1"/>
          </p:cNvSpPr>
          <p:nvPr/>
        </p:nvSpPr>
        <p:spPr bwMode="auto">
          <a:xfrm>
            <a:off x="7134225" y="5498307"/>
            <a:ext cx="1720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Infrastructure</a:t>
            </a:r>
          </a:p>
          <a:p>
            <a:r>
              <a:rPr lang="en-US" altLang="en-US" sz="2400" dirty="0"/>
              <a:t>Domain</a:t>
            </a:r>
          </a:p>
        </p:txBody>
      </p:sp>
      <p:sp>
        <p:nvSpPr>
          <p:cNvPr id="11310" name="TextBox 63"/>
          <p:cNvSpPr txBox="1">
            <a:spLocks noChangeArrowheads="1"/>
          </p:cNvSpPr>
          <p:nvPr/>
        </p:nvSpPr>
        <p:spPr bwMode="auto">
          <a:xfrm>
            <a:off x="7172345" y="1661294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Field Domain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6894" y="1986518"/>
            <a:ext cx="84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98406" y="2007269"/>
            <a:ext cx="103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39612" y="4687889"/>
            <a:ext cx="18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M2M SP’s Server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56478" y="5134155"/>
            <a:ext cx="104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App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5078901" y="2547937"/>
            <a:ext cx="1392237" cy="38417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084763" y="2740025"/>
            <a:ext cx="1406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 rot="16200000">
            <a:off x="5980113" y="3622674"/>
            <a:ext cx="1666874" cy="38417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2"/>
            <a:endCxn id="12" idx="0"/>
          </p:cNvCxnSpPr>
          <p:nvPr/>
        </p:nvCxnSpPr>
        <p:spPr>
          <a:xfrm>
            <a:off x="6813550" y="2968625"/>
            <a:ext cx="0" cy="167957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>
            <a:off x="5133182" y="4687888"/>
            <a:ext cx="1361905" cy="38417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4" idx="6"/>
            <a:endCxn id="12" idx="1"/>
          </p:cNvCxnSpPr>
          <p:nvPr/>
        </p:nvCxnSpPr>
        <p:spPr>
          <a:xfrm flipV="1">
            <a:off x="5119688" y="4876800"/>
            <a:ext cx="1371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57800" y="221163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8564" y="22098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9628" y="312017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4312" y="43535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433542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0876" y="39725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154" y="948343"/>
            <a:ext cx="802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“</a:t>
            </a:r>
            <a:r>
              <a:rPr lang="en-US" b="1" dirty="0">
                <a:solidFill>
                  <a:srgbClr val="A0A0A3"/>
                </a:solidFill>
              </a:rPr>
              <a:t>Facing the Challenges of M2M Security and Privacy</a:t>
            </a:r>
            <a:r>
              <a:rPr lang="en-US" dirty="0" smtClean="0"/>
              <a:t>” Webinar by Phil Hawkes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960" y="6188255"/>
            <a:ext cx="623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out </a:t>
            </a:r>
            <a:r>
              <a:rPr lang="en-GB" dirty="0"/>
              <a:t>: </a:t>
            </a:r>
            <a:r>
              <a:rPr lang="en-GB" u="sng" dirty="0">
                <a:hlinkClick r:id="rId3"/>
              </a:rPr>
              <a:t>https://</a:t>
            </a:r>
            <a:r>
              <a:rPr lang="en-GB" u="sng" dirty="0" smtClean="0">
                <a:hlinkClick r:id="rId3"/>
              </a:rPr>
              <a:t>www.brighttalk.com/webcast/11949/133367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US" dirty="0" smtClean="0"/>
              <a:t>for details on authentication options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5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cxnSp>
        <p:nvCxnSpPr>
          <p:cNvPr id="134" name="AutoShape 62"/>
          <p:cNvCxnSpPr>
            <a:cxnSpLocks noChangeShapeType="1"/>
            <a:stCxn id="125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48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9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7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tx2"/>
                </a:solidFill>
                <a:latin typeface="+mn-lt"/>
              </a:rPr>
              <a:t>10:00 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39" name="Can 138"/>
          <p:cNvSpPr>
            <a:spLocks noChangeArrowheads="1"/>
          </p:cNvSpPr>
          <p:nvPr/>
        </p:nvSpPr>
        <p:spPr bwMode="auto">
          <a:xfrm>
            <a:off x="7458071" y="5216635"/>
            <a:ext cx="461963" cy="562121"/>
          </a:xfrm>
          <a:prstGeom prst="can">
            <a:avLst>
              <a:gd name="adj" fmla="val 24953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endParaRPr lang="en-GB" alt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7939103" y="5193981"/>
            <a:ext cx="100098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US" altLang="en-US" dirty="0"/>
              <a:t>Container</a:t>
            </a:r>
            <a:br>
              <a:rPr lang="en-US" altLang="en-US" dirty="0"/>
            </a:br>
            <a:r>
              <a:rPr lang="en-US" altLang="en-US" dirty="0"/>
              <a:t>Resource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36493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#1 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sp>
        <p:nvSpPr>
          <p:cNvPr id="38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9" name="AutoShape 62"/>
          <p:cNvCxnSpPr>
            <a:cxnSpLocks noChangeShapeType="1"/>
            <a:stCxn id="38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1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3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76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tx2"/>
                </a:solidFill>
                <a:latin typeface="+mn-lt"/>
              </a:rPr>
              <a:t>10:00 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78" y="324598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#1 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sp>
        <p:nvSpPr>
          <p:cNvPr id="29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0" name="AutoShape 62"/>
          <p:cNvCxnSpPr>
            <a:cxnSpLocks noChangeShapeType="1"/>
            <a:stCxn id="29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2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20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tx2"/>
                </a:solidFill>
                <a:latin typeface="+mn-lt"/>
              </a:rPr>
              <a:t>10:00 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6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#1 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sp>
        <p:nvSpPr>
          <p:cNvPr id="29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0" name="AutoShape 62"/>
          <p:cNvCxnSpPr>
            <a:cxnSpLocks noChangeShapeType="1"/>
            <a:stCxn id="29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2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69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10:05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6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#2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pic>
        <p:nvPicPr>
          <p:cNvPr id="2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36493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1" name="AutoShape 62"/>
          <p:cNvCxnSpPr>
            <a:cxnSpLocks noChangeShapeType="1"/>
            <a:stCxn id="30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91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1641" y="1676400"/>
            <a:ext cx="192071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M2M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IoT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IoE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/>
            </a:r>
            <a:br>
              <a:rPr lang="en-US" sz="6000" b="1" dirty="0" smtClean="0">
                <a:solidFill>
                  <a:srgbClr val="545054"/>
                </a:solidFill>
              </a:rPr>
            </a:br>
            <a:r>
              <a:rPr lang="en-US" sz="6000" b="1" dirty="0" smtClean="0">
                <a:solidFill>
                  <a:srgbClr val="545054"/>
                </a:solidFill>
              </a:rPr>
              <a:t>…???</a:t>
            </a:r>
            <a:endParaRPr lang="en-US" sz="2800" b="1" dirty="0">
              <a:solidFill>
                <a:srgbClr val="54505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60" y="151180"/>
            <a:ext cx="8147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What </a:t>
            </a:r>
            <a:r>
              <a:rPr lang="en-US" sz="6000" b="1" dirty="0" smtClean="0">
                <a:solidFill>
                  <a:srgbClr val="C4161C"/>
                </a:solidFill>
              </a:rPr>
              <a:t>is oneM2M about</a:t>
            </a:r>
            <a:r>
              <a:rPr lang="en-US" sz="6000" b="1" dirty="0" smtClean="0">
                <a:solidFill>
                  <a:srgbClr val="54505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11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10:05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6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#2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78" y="324598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2" name="AutoShape 62"/>
          <p:cNvCxnSpPr>
            <a:cxnSpLocks noChangeShapeType="1"/>
            <a:stCxn id="31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4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56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10:05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6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#2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36" y="328169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2" name="AutoShape 62"/>
          <p:cNvCxnSpPr>
            <a:cxnSpLocks noChangeShapeType="1"/>
            <a:stCxn id="31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4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22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11:55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6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#24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36" y="328169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36493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3" name="AutoShape 62"/>
          <p:cNvCxnSpPr>
            <a:cxnSpLocks noChangeShapeType="1"/>
            <a:stCxn id="32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96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11:55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6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#24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36" y="328169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78" y="324598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3" name="AutoShape 62"/>
          <p:cNvCxnSpPr>
            <a:cxnSpLocks noChangeShapeType="1"/>
            <a:stCxn id="32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302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11:55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pm</a:t>
            </a: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6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0807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New measurement 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#24 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taken</a:t>
            </a:r>
            <a:br>
              <a:rPr lang="en-US" altLang="en-US" sz="1350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Originator: Sensor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AE;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Receiver: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Gateway; Target: </a:t>
            </a: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cloud</a:t>
            </a:r>
            <a:br>
              <a:rPr lang="en-US" altLang="en-US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Create //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SL-Cloud/C, not urgent, complete by 4:00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Policies on MN say: For “not urgent” =&gt; only from 2 am to 5 am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+mn-lt"/>
              </a:rPr>
              <a:t>CSE on </a:t>
            </a:r>
            <a:r>
              <a:rPr lang="en-US" altLang="en-US" kern="0" dirty="0">
                <a:solidFill>
                  <a:schemeClr val="tx2"/>
                </a:solidFill>
                <a:latin typeface="+mn-lt"/>
              </a:rPr>
              <a:t>Gateway accepts and buffers request in CMDH</a:t>
            </a:r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36" y="328169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40" y="3281603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2" name="AutoShape 62"/>
          <p:cNvCxnSpPr>
            <a:cxnSpLocks noChangeShapeType="1"/>
            <a:stCxn id="29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4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02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pic>
        <p:nvPicPr>
          <p:cNvPr id="1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6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7732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CMDH in Gateway decides to forward buffered </a:t>
            </a:r>
            <a:r>
              <a:rPr lang="en-US" altLang="en-US" kern="0" dirty="0" smtClean="0">
                <a:solidFill>
                  <a:schemeClr val="tx2"/>
                </a:solidFill>
              </a:rPr>
              <a:t>requests.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Bundles them in a single payload, sends Request to </a:t>
            </a:r>
            <a:r>
              <a:rPr lang="en-US" altLang="en-US" kern="0" dirty="0" smtClean="0">
                <a:solidFill>
                  <a:schemeClr val="tx2"/>
                </a:solidFill>
              </a:rPr>
              <a:t>cloud.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CREATE &lt;delivery&gt;, event category=“not urgent”, lifespan={soonest of all buffered}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</a:rPr>
              <a:t>cloud finds out it is the </a:t>
            </a:r>
            <a:r>
              <a:rPr lang="en-US" altLang="en-US" kern="0" dirty="0" smtClean="0">
                <a:solidFill>
                  <a:schemeClr val="tx2"/>
                </a:solidFill>
              </a:rPr>
              <a:t>final target. </a:t>
            </a:r>
            <a:r>
              <a:rPr lang="en-US" altLang="en-US" kern="0" dirty="0">
                <a:solidFill>
                  <a:schemeClr val="tx2"/>
                </a:solidFill>
              </a:rPr>
              <a:t>Accepts </a:t>
            </a:r>
            <a:r>
              <a:rPr lang="en-US" altLang="en-US" kern="0" dirty="0" smtClean="0">
                <a:solidFill>
                  <a:schemeClr val="tx2"/>
                </a:solidFill>
              </a:rPr>
              <a:t>the request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36" y="328169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40" y="3281603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2" name="AutoShape 62"/>
          <p:cNvCxnSpPr>
            <a:cxnSpLocks noChangeShapeType="1"/>
            <a:stCxn id="29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4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76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7732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CMDH in Gateway decides to forward buffered </a:t>
            </a:r>
            <a:r>
              <a:rPr lang="en-US" altLang="en-US" kern="0" dirty="0" smtClean="0">
                <a:solidFill>
                  <a:schemeClr val="tx2"/>
                </a:solidFill>
              </a:rPr>
              <a:t>requests.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Bundles them in a single payload, sends Request to </a:t>
            </a:r>
            <a:r>
              <a:rPr lang="en-US" altLang="en-US" kern="0" dirty="0" smtClean="0">
                <a:solidFill>
                  <a:schemeClr val="tx2"/>
                </a:solidFill>
              </a:rPr>
              <a:t>cloud.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CREATE &lt;delivery&gt;, event category=“not urgent”, lifespan={soonest of all buffered}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</a:rPr>
              <a:t>cloud finds out it is the </a:t>
            </a:r>
            <a:r>
              <a:rPr lang="en-US" altLang="en-US" kern="0" dirty="0" smtClean="0">
                <a:solidFill>
                  <a:schemeClr val="tx2"/>
                </a:solidFill>
              </a:rPr>
              <a:t>final target. </a:t>
            </a:r>
            <a:r>
              <a:rPr lang="en-US" altLang="en-US" kern="0" dirty="0">
                <a:solidFill>
                  <a:schemeClr val="tx2"/>
                </a:solidFill>
              </a:rPr>
              <a:t>Accepts </a:t>
            </a:r>
            <a:r>
              <a:rPr lang="en-US" altLang="en-US" kern="0" dirty="0" smtClean="0">
                <a:solidFill>
                  <a:schemeClr val="tx2"/>
                </a:solidFill>
              </a:rPr>
              <a:t>the request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6" y="3506411"/>
            <a:ext cx="739775" cy="56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02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7732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CMDH in Gateway decides to forward buffered </a:t>
            </a:r>
            <a:r>
              <a:rPr lang="en-US" altLang="en-US" kern="0" dirty="0" smtClean="0">
                <a:solidFill>
                  <a:schemeClr val="tx2"/>
                </a:solidFill>
              </a:rPr>
              <a:t>requests.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Bundles them in a single payload, sends Request to </a:t>
            </a:r>
            <a:r>
              <a:rPr lang="en-US" altLang="en-US" kern="0" dirty="0" smtClean="0">
                <a:solidFill>
                  <a:schemeClr val="tx2"/>
                </a:solidFill>
              </a:rPr>
              <a:t>cloud.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CREATE &lt;delivery&gt;, event category=“not urgent”, lifespan={soonest of all buffered}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</a:rPr>
              <a:t>cloud finds out it is the </a:t>
            </a:r>
            <a:r>
              <a:rPr lang="en-US" altLang="en-US" kern="0" dirty="0" smtClean="0">
                <a:solidFill>
                  <a:schemeClr val="tx2"/>
                </a:solidFill>
              </a:rPr>
              <a:t>final target. </a:t>
            </a:r>
            <a:r>
              <a:rPr lang="en-US" altLang="en-US" kern="0" dirty="0">
                <a:solidFill>
                  <a:schemeClr val="tx2"/>
                </a:solidFill>
              </a:rPr>
              <a:t>Accepts </a:t>
            </a:r>
            <a:r>
              <a:rPr lang="en-US" altLang="en-US" kern="0" dirty="0" smtClean="0">
                <a:solidFill>
                  <a:schemeClr val="tx2"/>
                </a:solidFill>
              </a:rPr>
              <a:t>the request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6" y="3506411"/>
            <a:ext cx="739775" cy="56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68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7732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CMDH in Gateway decides to forward buffered </a:t>
            </a:r>
            <a:r>
              <a:rPr lang="en-US" altLang="en-US" kern="0" dirty="0" smtClean="0">
                <a:solidFill>
                  <a:schemeClr val="tx2"/>
                </a:solidFill>
              </a:rPr>
              <a:t>requests.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Bundles them in a single payload, sends Request to </a:t>
            </a:r>
            <a:r>
              <a:rPr lang="en-US" altLang="en-US" kern="0" dirty="0" smtClean="0">
                <a:solidFill>
                  <a:schemeClr val="tx2"/>
                </a:solidFill>
              </a:rPr>
              <a:t>cloud.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CREATE &lt;delivery&gt;, event category=“not urgent”, lifespan={soonest of all buffered}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</a:rPr>
              <a:t>cloud finds out it is the </a:t>
            </a:r>
            <a:r>
              <a:rPr lang="en-US" altLang="en-US" kern="0" dirty="0" smtClean="0">
                <a:solidFill>
                  <a:schemeClr val="tx2"/>
                </a:solidFill>
              </a:rPr>
              <a:t>final target. </a:t>
            </a:r>
            <a:r>
              <a:rPr lang="en-US" altLang="en-US" kern="0" dirty="0">
                <a:solidFill>
                  <a:schemeClr val="tx2"/>
                </a:solidFill>
              </a:rPr>
              <a:t>Accepts </a:t>
            </a:r>
            <a:r>
              <a:rPr lang="en-US" altLang="en-US" kern="0" dirty="0" smtClean="0">
                <a:solidFill>
                  <a:schemeClr val="tx2"/>
                </a:solidFill>
              </a:rPr>
              <a:t>the request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34" y="2585818"/>
            <a:ext cx="739775" cy="56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7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147732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CMDH in Gateway decides to forward buffered </a:t>
            </a:r>
            <a:r>
              <a:rPr lang="en-US" altLang="en-US" kern="0" dirty="0" smtClean="0">
                <a:solidFill>
                  <a:schemeClr val="tx2"/>
                </a:solidFill>
              </a:rPr>
              <a:t>requests.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Bundles them in a single payload, sends Request to </a:t>
            </a:r>
            <a:r>
              <a:rPr lang="en-US" altLang="en-US" kern="0" dirty="0" smtClean="0">
                <a:solidFill>
                  <a:schemeClr val="tx2"/>
                </a:solidFill>
              </a:rPr>
              <a:t>cloud.</a:t>
            </a:r>
            <a:endParaRPr lang="en-US" altLang="en-US" kern="0" dirty="0">
              <a:solidFill>
                <a:schemeClr val="tx2"/>
              </a:solidFill>
            </a:endParaRP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CREATE &lt;delivery&gt;, event category=“not urgent”, lifespan={soonest of all buffered}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CSE in </a:t>
            </a:r>
            <a:r>
              <a:rPr lang="en-US" altLang="en-US" kern="0" dirty="0">
                <a:solidFill>
                  <a:schemeClr val="tx2"/>
                </a:solidFill>
              </a:rPr>
              <a:t>cloud finds out it is the </a:t>
            </a:r>
            <a:r>
              <a:rPr lang="en-US" altLang="en-US" kern="0" dirty="0" smtClean="0">
                <a:solidFill>
                  <a:schemeClr val="tx2"/>
                </a:solidFill>
              </a:rPr>
              <a:t>final target. </a:t>
            </a:r>
            <a:r>
              <a:rPr lang="en-US" altLang="en-US" kern="0" dirty="0">
                <a:solidFill>
                  <a:schemeClr val="tx2"/>
                </a:solidFill>
              </a:rPr>
              <a:t>Accepts </a:t>
            </a:r>
            <a:r>
              <a:rPr lang="en-US" altLang="en-US" kern="0" dirty="0" smtClean="0">
                <a:solidFill>
                  <a:schemeClr val="tx2"/>
                </a:solidFill>
              </a:rPr>
              <a:t>the request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3657604"/>
            <a:ext cx="739775" cy="56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9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6357" y="1676400"/>
            <a:ext cx="4011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545054"/>
                </a:solidFill>
              </a:rPr>
              <a:t>Short Recap</a:t>
            </a:r>
            <a:br>
              <a:rPr lang="en-US" sz="6000" b="1" dirty="0" smtClean="0">
                <a:solidFill>
                  <a:srgbClr val="545054"/>
                </a:solidFill>
              </a:rPr>
            </a:br>
            <a:endParaRPr lang="en-US" sz="2800" b="1" dirty="0">
              <a:solidFill>
                <a:srgbClr val="545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CMDH in cloud unwraps the contained requests, </a:t>
            </a:r>
            <a:br>
              <a:rPr lang="en-US" altLang="en-US" kern="0" dirty="0">
                <a:solidFill>
                  <a:schemeClr val="tx2"/>
                </a:solidFill>
              </a:rPr>
            </a:br>
            <a:r>
              <a:rPr lang="en-US" altLang="en-US" kern="0" dirty="0" smtClean="0">
                <a:solidFill>
                  <a:schemeClr val="tx2"/>
                </a:solidFill>
              </a:rPr>
              <a:t>CSE </a:t>
            </a:r>
            <a:r>
              <a:rPr lang="en-US" altLang="en-US" kern="0" dirty="0">
                <a:solidFill>
                  <a:schemeClr val="tx2"/>
                </a:solidFill>
              </a:rPr>
              <a:t>in cloud produces all the requested </a:t>
            </a:r>
            <a:r>
              <a:rPr lang="en-US" altLang="en-US" kern="0" dirty="0" smtClean="0">
                <a:solidFill>
                  <a:schemeClr val="tx2"/>
                </a:solidFill>
              </a:rPr>
              <a:t>Creates to C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3657604"/>
            <a:ext cx="739775" cy="56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8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CMDH in cloud unwraps the contained requests, </a:t>
            </a:r>
            <a:br>
              <a:rPr lang="en-US" altLang="en-US" kern="0" dirty="0">
                <a:solidFill>
                  <a:schemeClr val="tx2"/>
                </a:solidFill>
              </a:rPr>
            </a:br>
            <a:r>
              <a:rPr lang="en-US" altLang="en-US" kern="0" dirty="0" smtClean="0">
                <a:solidFill>
                  <a:schemeClr val="tx2"/>
                </a:solidFill>
              </a:rPr>
              <a:t>CSE </a:t>
            </a:r>
            <a:r>
              <a:rPr lang="en-US" altLang="en-US" kern="0" dirty="0">
                <a:solidFill>
                  <a:schemeClr val="tx2"/>
                </a:solidFill>
              </a:rPr>
              <a:t>in cloud produces all the requested </a:t>
            </a:r>
            <a:r>
              <a:rPr lang="en-US" altLang="en-US" kern="0" dirty="0" smtClean="0">
                <a:solidFill>
                  <a:schemeClr val="tx2"/>
                </a:solidFill>
              </a:rPr>
              <a:t>Creates to C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9" y="328748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9" y="328169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3" y="3281603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CMDH in cloud unwraps the contained requests, </a:t>
            </a:r>
            <a:br>
              <a:rPr lang="en-US" altLang="en-US" kern="0" dirty="0">
                <a:solidFill>
                  <a:schemeClr val="tx2"/>
                </a:solidFill>
              </a:rPr>
            </a:br>
            <a:r>
              <a:rPr lang="en-US" altLang="en-US" kern="0" dirty="0" smtClean="0">
                <a:solidFill>
                  <a:schemeClr val="tx2"/>
                </a:solidFill>
              </a:rPr>
              <a:t>CSE </a:t>
            </a:r>
            <a:r>
              <a:rPr lang="en-US" altLang="en-US" kern="0" dirty="0">
                <a:solidFill>
                  <a:schemeClr val="tx2"/>
                </a:solidFill>
              </a:rPr>
              <a:t>in cloud produces all the requested </a:t>
            </a:r>
            <a:r>
              <a:rPr lang="en-US" altLang="en-US" kern="0" dirty="0" smtClean="0">
                <a:solidFill>
                  <a:schemeClr val="tx2"/>
                </a:solidFill>
              </a:rPr>
              <a:t>Creates to C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9" y="288190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9" y="287611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3" y="28760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1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CSE </a:t>
            </a:r>
            <a:r>
              <a:rPr lang="en-US" altLang="en-US" kern="0" dirty="0">
                <a:solidFill>
                  <a:schemeClr val="tx2"/>
                </a:solidFill>
              </a:rPr>
              <a:t>in cloud notifies M2M Customer’s </a:t>
            </a:r>
            <a:r>
              <a:rPr lang="en-US" altLang="en-US" kern="0" dirty="0" smtClean="0">
                <a:solidFill>
                  <a:schemeClr val="tx2"/>
                </a:solidFill>
              </a:rPr>
              <a:t>Application “Cloud AE1”</a:t>
            </a:r>
            <a:r>
              <a:rPr lang="en-US" altLang="en-US" kern="0" dirty="0">
                <a:solidFill>
                  <a:schemeClr val="tx2"/>
                </a:solidFill>
              </a:rPr>
              <a:t/>
            </a:r>
            <a:br>
              <a:rPr lang="en-US" altLang="en-US" kern="0" dirty="0">
                <a:solidFill>
                  <a:schemeClr val="tx2"/>
                </a:solidFill>
              </a:rPr>
            </a:br>
            <a:r>
              <a:rPr lang="en-US" altLang="en-US" kern="0" dirty="0">
                <a:solidFill>
                  <a:schemeClr val="tx2"/>
                </a:solidFill>
              </a:rPr>
              <a:t>about new data in C</a:t>
            </a: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9" y="288190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9" y="287611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3" y="28760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 descr="MC90043259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4" y="2598863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5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CSE </a:t>
            </a:r>
            <a:r>
              <a:rPr lang="en-US" altLang="en-US" kern="0" dirty="0">
                <a:solidFill>
                  <a:schemeClr val="tx2"/>
                </a:solidFill>
              </a:rPr>
              <a:t>in cloud notifies M2M Customer’s </a:t>
            </a:r>
            <a:r>
              <a:rPr lang="en-US" altLang="en-US" kern="0" dirty="0" smtClean="0">
                <a:solidFill>
                  <a:schemeClr val="tx2"/>
                </a:solidFill>
              </a:rPr>
              <a:t>Application “Cloud AE1”</a:t>
            </a:r>
            <a:r>
              <a:rPr lang="en-US" altLang="en-US" kern="0" dirty="0">
                <a:solidFill>
                  <a:schemeClr val="tx2"/>
                </a:solidFill>
              </a:rPr>
              <a:t/>
            </a:r>
            <a:br>
              <a:rPr lang="en-US" altLang="en-US" kern="0" dirty="0">
                <a:solidFill>
                  <a:schemeClr val="tx2"/>
                </a:solidFill>
              </a:rPr>
            </a:br>
            <a:r>
              <a:rPr lang="en-US" altLang="en-US" kern="0" dirty="0">
                <a:solidFill>
                  <a:schemeClr val="tx2"/>
                </a:solidFill>
              </a:rPr>
              <a:t>about new data in C</a:t>
            </a: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9" y="288190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9" y="287611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3" y="28760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 descr="MC90043259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2598863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2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36933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“Cloud AE1” fetches </a:t>
            </a:r>
            <a:r>
              <a:rPr lang="en-US" altLang="en-US" kern="0" dirty="0">
                <a:solidFill>
                  <a:schemeClr val="tx2"/>
                </a:solidFill>
              </a:rPr>
              <a:t>new data in C</a:t>
            </a: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9" y="288190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9" y="287611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3" y="28760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1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36933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“Cloud AE1” fetches </a:t>
            </a:r>
            <a:r>
              <a:rPr lang="en-US" altLang="en-US" kern="0" dirty="0">
                <a:solidFill>
                  <a:schemeClr val="tx2"/>
                </a:solidFill>
              </a:rPr>
              <a:t>new data in C</a:t>
            </a:r>
          </a:p>
        </p:txBody>
      </p:sp>
      <p:cxnSp>
        <p:nvCxnSpPr>
          <p:cNvPr id="32" name="AutoShape 62"/>
          <p:cNvCxnSpPr>
            <a:cxnSpLocks noChangeShapeType="1"/>
          </p:cNvCxnSpPr>
          <p:nvPr/>
        </p:nvCxnSpPr>
        <p:spPr bwMode="auto">
          <a:xfrm>
            <a:off x="4111627" y="2866879"/>
            <a:ext cx="2073275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9" y="288190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9" y="287611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3" y="28760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2:00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82" y="2607255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92" y="2601466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96" y="2601378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http://www.black-schaffer.org/david/online/transparent/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73" y="2586350"/>
            <a:ext cx="502131" cy="4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“Cloud AE2” fetches data </a:t>
            </a:r>
            <a:r>
              <a:rPr lang="en-US" altLang="en-US" kern="0" dirty="0">
                <a:solidFill>
                  <a:schemeClr val="tx2"/>
                </a:solidFill>
              </a:rPr>
              <a:t>in </a:t>
            </a:r>
            <a:r>
              <a:rPr lang="en-US" altLang="en-US" kern="0" dirty="0" smtClean="0">
                <a:solidFill>
                  <a:schemeClr val="tx2"/>
                </a:solidFill>
              </a:rPr>
              <a:t>C once a day at 3:00 am.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Got Access Privileges =&gt; OK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9" y="288190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9" y="287611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3" y="28760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en-US" altLang="en-US" sz="1350" kern="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2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82" y="2607255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92" y="2601466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96" y="2601378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AutoShape 62"/>
          <p:cNvCxnSpPr>
            <a:cxnSpLocks noChangeShapeType="1"/>
            <a:stCxn id="35" idx="1"/>
            <a:endCxn id="124" idx="3"/>
          </p:cNvCxnSpPr>
          <p:nvPr/>
        </p:nvCxnSpPr>
        <p:spPr bwMode="auto">
          <a:xfrm flipH="1">
            <a:off x="7337137" y="2310419"/>
            <a:ext cx="426082" cy="660614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82" y="1995759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92" y="198997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96" y="198988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black-schaffer.org/david/online/transparent/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73" y="1949875"/>
            <a:ext cx="502131" cy="4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black-schaffer.org/david/online/transparent/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73" y="2586350"/>
            <a:ext cx="502131" cy="4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age 90"/>
          <p:cNvSpPr/>
          <p:nvPr/>
        </p:nvSpPr>
        <p:spPr>
          <a:xfrm rot="5635521">
            <a:off x="4183125" y="1939141"/>
            <a:ext cx="1992435" cy="1681802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6" name="Rectangle à coins arrondis 94"/>
          <p:cNvSpPr/>
          <p:nvPr/>
        </p:nvSpPr>
        <p:spPr bwMode="auto">
          <a:xfrm>
            <a:off x="6097110" y="1663168"/>
            <a:ext cx="1341471" cy="2568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574088" cy="1447800"/>
          </a:xfrm>
        </p:spPr>
        <p:txBody>
          <a:bodyPr/>
          <a:lstStyle/>
          <a:p>
            <a:r>
              <a:rPr lang="en-US" dirty="0" smtClean="0"/>
              <a:t>Example: Data Sharing</a:t>
            </a:r>
            <a:endParaRPr lang="en-US" dirty="0"/>
          </a:p>
        </p:txBody>
      </p:sp>
      <p:sp>
        <p:nvSpPr>
          <p:cNvPr id="120" name="Rectangle à coins arrondis 94"/>
          <p:cNvSpPr/>
          <p:nvPr/>
        </p:nvSpPr>
        <p:spPr bwMode="auto">
          <a:xfrm>
            <a:off x="2901399" y="2263075"/>
            <a:ext cx="1280044" cy="1901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2959005" y="2507217"/>
            <a:ext cx="1152139" cy="13975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2" name="Text Box 70"/>
          <p:cNvSpPr txBox="1">
            <a:spLocks noChangeArrowheads="1"/>
          </p:cNvSpPr>
          <p:nvPr/>
        </p:nvSpPr>
        <p:spPr bwMode="auto">
          <a:xfrm>
            <a:off x="2410852" y="1933899"/>
            <a:ext cx="221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/>
              <a:t>Gateway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184998" y="1777842"/>
            <a:ext cx="1152139" cy="23863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CSE</a:t>
            </a:r>
            <a:endParaRPr lang="en-US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6" name="Nuage 90"/>
          <p:cNvSpPr/>
          <p:nvPr/>
        </p:nvSpPr>
        <p:spPr>
          <a:xfrm rot="5635521">
            <a:off x="1293199" y="2587097"/>
            <a:ext cx="1992435" cy="1229565"/>
          </a:xfrm>
          <a:prstGeom prst="cloud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ker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269876" y="2507218"/>
            <a:ext cx="14065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Device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1648278" y="2678987"/>
            <a:ext cx="124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Local</a:t>
            </a:r>
            <a:br>
              <a:rPr lang="en-GB" altLang="en-US" sz="1600" dirty="0">
                <a:solidFill>
                  <a:schemeClr val="bg1"/>
                </a:solidFill>
                <a:latin typeface="+mn-lt"/>
              </a:rPr>
            </a:b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Connectivity</a:t>
            </a:r>
          </a:p>
        </p:txBody>
      </p:sp>
      <p:sp>
        <p:nvSpPr>
          <p:cNvPr id="131" name="Rectangle à coins arrondis 94"/>
          <p:cNvSpPr/>
          <p:nvPr/>
        </p:nvSpPr>
        <p:spPr bwMode="auto">
          <a:xfrm>
            <a:off x="328726" y="2738079"/>
            <a:ext cx="1244386" cy="12532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32" name="AutoShape 62"/>
          <p:cNvCxnSpPr>
            <a:cxnSpLocks noChangeShapeType="1"/>
            <a:stCxn id="135" idx="3"/>
          </p:cNvCxnSpPr>
          <p:nvPr/>
        </p:nvCxnSpPr>
        <p:spPr bwMode="auto">
          <a:xfrm flipV="1">
            <a:off x="1519238" y="3217013"/>
            <a:ext cx="1439862" cy="10719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 Box 70"/>
          <p:cNvSpPr txBox="1">
            <a:spLocks noChangeArrowheads="1"/>
          </p:cNvSpPr>
          <p:nvPr/>
        </p:nvSpPr>
        <p:spPr bwMode="auto">
          <a:xfrm>
            <a:off x="4556146" y="1985160"/>
            <a:ext cx="126682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Cellular Network</a:t>
            </a:r>
          </a:p>
        </p:txBody>
      </p:sp>
      <p:sp>
        <p:nvSpPr>
          <p:cNvPr id="135" name="AutoShape 82" descr="bpct-blend2"/>
          <p:cNvSpPr>
            <a:spLocks noChangeArrowheads="1"/>
          </p:cNvSpPr>
          <p:nvPr/>
        </p:nvSpPr>
        <p:spPr bwMode="auto">
          <a:xfrm>
            <a:off x="366714" y="2877599"/>
            <a:ext cx="1152525" cy="701460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Sensor AE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8" name="Can 63"/>
          <p:cNvSpPr>
            <a:spLocks noChangeArrowheads="1"/>
          </p:cNvSpPr>
          <p:nvPr/>
        </p:nvSpPr>
        <p:spPr bwMode="auto">
          <a:xfrm>
            <a:off x="6530976" y="2478634"/>
            <a:ext cx="460375" cy="734807"/>
          </a:xfrm>
          <a:prstGeom prst="can">
            <a:avLst>
              <a:gd name="adj" fmla="val 250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US" altLang="en-US" sz="1350" kern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142" name="Text Box 70"/>
          <p:cNvSpPr txBox="1">
            <a:spLocks noChangeArrowheads="1"/>
          </p:cNvSpPr>
          <p:nvPr/>
        </p:nvSpPr>
        <p:spPr bwMode="auto">
          <a:xfrm>
            <a:off x="5837238" y="1367549"/>
            <a:ext cx="1930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983" fontAlgn="auto"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+mn-lt"/>
              </a:rPr>
              <a:t>Infrastructure</a:t>
            </a:r>
            <a:endParaRPr lang="en-GB" alt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084514" y="3442101"/>
            <a:ext cx="873125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311901" y="3442101"/>
            <a:ext cx="874713" cy="414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CMDH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6238" y="4343639"/>
            <a:ext cx="6960899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“Cloud AE3” tries to fetch data </a:t>
            </a:r>
            <a:r>
              <a:rPr lang="en-US" altLang="en-US" kern="0" dirty="0">
                <a:solidFill>
                  <a:schemeClr val="tx2"/>
                </a:solidFill>
              </a:rPr>
              <a:t>in </a:t>
            </a:r>
            <a:r>
              <a:rPr lang="en-US" altLang="en-US" kern="0" dirty="0" smtClean="0">
                <a:solidFill>
                  <a:schemeClr val="tx2"/>
                </a:solidFill>
              </a:rPr>
              <a:t>C at </a:t>
            </a:r>
            <a:r>
              <a:rPr lang="en-US" altLang="en-US" kern="0" dirty="0">
                <a:solidFill>
                  <a:schemeClr val="tx2"/>
                </a:solidFill>
              </a:rPr>
              <a:t>4</a:t>
            </a:r>
            <a:r>
              <a:rPr lang="en-US" altLang="en-US" kern="0" dirty="0" smtClean="0">
                <a:solidFill>
                  <a:schemeClr val="tx2"/>
                </a:solidFill>
              </a:rPr>
              <a:t>:00 am.</a:t>
            </a:r>
          </a:p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No Access Privileges =&gt; Denied!</a:t>
            </a:r>
            <a:endParaRPr lang="en-US" altLang="en-US" kern="0" dirty="0">
              <a:solidFill>
                <a:schemeClr val="tx2"/>
              </a:solidFill>
            </a:endParaRPr>
          </a:p>
        </p:txBody>
      </p:sp>
      <p:sp>
        <p:nvSpPr>
          <p:cNvPr id="33" name="AutoShape 3" descr="bpct-blend2"/>
          <p:cNvSpPr>
            <a:spLocks noChangeArrowheads="1"/>
          </p:cNvSpPr>
          <p:nvPr/>
        </p:nvSpPr>
        <p:spPr bwMode="auto">
          <a:xfrm>
            <a:off x="7763220" y="2741515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AE1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cxnSp>
        <p:nvCxnSpPr>
          <p:cNvPr id="34" name="AutoShape 62"/>
          <p:cNvCxnSpPr>
            <a:cxnSpLocks noChangeShapeType="1"/>
            <a:stCxn id="33" idx="1"/>
            <a:endCxn id="124" idx="3"/>
          </p:cNvCxnSpPr>
          <p:nvPr/>
        </p:nvCxnSpPr>
        <p:spPr bwMode="auto">
          <a:xfrm flipH="1">
            <a:off x="7337137" y="2957670"/>
            <a:ext cx="426083" cy="13363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3" descr="bpct-blend2"/>
          <p:cNvSpPr>
            <a:spLocks noChangeArrowheads="1"/>
          </p:cNvSpPr>
          <p:nvPr/>
        </p:nvSpPr>
        <p:spPr bwMode="auto">
          <a:xfrm>
            <a:off x="7763219" y="2094264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AE2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AutoShape 3" descr="bpct-blend2"/>
          <p:cNvSpPr>
            <a:spLocks noChangeArrowheads="1"/>
          </p:cNvSpPr>
          <p:nvPr/>
        </p:nvSpPr>
        <p:spPr bwMode="auto">
          <a:xfrm>
            <a:off x="7763219" y="1447013"/>
            <a:ext cx="1209675" cy="432309"/>
          </a:xfrm>
          <a:prstGeom prst="flowChartAlternateProcess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b="1" kern="0" dirty="0" smtClean="0">
                <a:solidFill>
                  <a:prstClr val="white"/>
                </a:solidFill>
                <a:latin typeface="+mn-lt"/>
                <a:cs typeface="+mn-cs"/>
              </a:rPr>
              <a:t>Cloud AE3</a:t>
            </a:r>
            <a:endParaRPr lang="en-GB" altLang="en-US" sz="20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7711002" y="3117576"/>
            <a:ext cx="13141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742950" indent="-285750">
              <a:defRPr>
                <a:cs typeface="Arial" charset="0"/>
              </a:defRPr>
            </a:lvl2pPr>
            <a:lvl3pPr marL="1143000" indent="-228600">
              <a:defRPr>
                <a:cs typeface="Arial" charset="0"/>
              </a:defRPr>
            </a:lvl3pPr>
            <a:lvl4pPr marL="1600200" indent="-228600">
              <a:defRPr>
                <a:cs typeface="Arial" charset="0"/>
              </a:defRPr>
            </a:lvl4pPr>
            <a:lvl5pPr marL="2057400" indent="-22860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GB" altLang="en-US" dirty="0" smtClean="0"/>
              <a:t>subscribed</a:t>
            </a:r>
            <a:endParaRPr lang="en-GB" altLang="en-US" dirty="0"/>
          </a:p>
        </p:txBody>
      </p:sp>
      <p:pic>
        <p:nvPicPr>
          <p:cNvPr id="30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9" y="2881901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79" y="287611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3" y="2876024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70825" y="4343639"/>
            <a:ext cx="1066800" cy="30008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1350" kern="0" dirty="0" smtClean="0">
                <a:solidFill>
                  <a:schemeClr val="tx2"/>
                </a:solidFill>
                <a:latin typeface="+mn-lt"/>
              </a:rPr>
              <a:t>04:00 am</a:t>
            </a:r>
            <a:endParaRPr lang="en-US" altLang="en-US" sz="1350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2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82" y="2607255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92" y="2601466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96" y="2601378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AutoShape 62"/>
          <p:cNvCxnSpPr>
            <a:cxnSpLocks noChangeShapeType="1"/>
            <a:stCxn id="35" idx="1"/>
            <a:endCxn id="124" idx="3"/>
          </p:cNvCxnSpPr>
          <p:nvPr/>
        </p:nvCxnSpPr>
        <p:spPr bwMode="auto">
          <a:xfrm flipH="1">
            <a:off x="7337137" y="2310419"/>
            <a:ext cx="426082" cy="660614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82" y="1995759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92" y="1989970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3" descr="MC90043259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96" y="1989882"/>
            <a:ext cx="346075" cy="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black-schaffer.org/david/online/transparent/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73" y="1949875"/>
            <a:ext cx="502131" cy="4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AutoShape 62"/>
          <p:cNvCxnSpPr>
            <a:cxnSpLocks noChangeShapeType="1"/>
            <a:stCxn id="36" idx="1"/>
            <a:endCxn id="124" idx="3"/>
          </p:cNvCxnSpPr>
          <p:nvPr/>
        </p:nvCxnSpPr>
        <p:spPr bwMode="auto">
          <a:xfrm flipH="1">
            <a:off x="7337137" y="1663168"/>
            <a:ext cx="426082" cy="1307865"/>
          </a:xfrm>
          <a:prstGeom prst="straightConnector1">
            <a:avLst/>
          </a:prstGeom>
          <a:noFill/>
          <a:ln w="5080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6" name="Picture 2" descr="http://images.sodahead.com/polls/000713948/polls_600px_Red_x.svg_0138_34463_answer_2_x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69" y="1388861"/>
            <a:ext cx="286537" cy="2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black-schaffer.org/david/online/transparent/check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73" y="2586350"/>
            <a:ext cx="502131" cy="4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2162"/>
          </a:xfrm>
        </p:spPr>
        <p:txBody>
          <a:bodyPr/>
          <a:lstStyle/>
          <a:p>
            <a:r>
              <a:rPr lang="en-US" dirty="0">
                <a:solidFill>
                  <a:srgbClr val="545054"/>
                </a:solidFill>
              </a:rPr>
              <a:t>What </a:t>
            </a:r>
            <a:r>
              <a:rPr lang="en-US" dirty="0">
                <a:solidFill>
                  <a:srgbClr val="C4161C"/>
                </a:solidFill>
              </a:rPr>
              <a:t>is covered</a:t>
            </a:r>
            <a:r>
              <a:rPr lang="en-US" dirty="0">
                <a:solidFill>
                  <a:srgbClr val="545054"/>
                </a:solidFill>
              </a:rPr>
              <a:t>?</a:t>
            </a:r>
            <a:endParaRPr lang="en-US" dirty="0"/>
          </a:p>
        </p:txBody>
      </p:sp>
      <p:sp>
        <p:nvSpPr>
          <p:cNvPr id="6" name="Rectangle à coins arrondis 15"/>
          <p:cNvSpPr/>
          <p:nvPr/>
        </p:nvSpPr>
        <p:spPr>
          <a:xfrm>
            <a:off x="4678327" y="453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Security</a:t>
            </a:r>
            <a:br>
              <a:rPr lang="en-US" dirty="0"/>
            </a:br>
            <a:r>
              <a:rPr lang="en-US" dirty="0"/>
              <a:t>Solutions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TS-0003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(WI-0007)</a:t>
            </a:r>
          </a:p>
        </p:txBody>
      </p:sp>
      <p:sp>
        <p:nvSpPr>
          <p:cNvPr id="7" name="Rectangle à coins arrondis 16"/>
          <p:cNvSpPr/>
          <p:nvPr/>
        </p:nvSpPr>
        <p:spPr>
          <a:xfrm>
            <a:off x="2817629" y="453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MQTT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TS-0010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(WI-0014)</a:t>
            </a:r>
          </a:p>
        </p:txBody>
      </p:sp>
      <p:sp>
        <p:nvSpPr>
          <p:cNvPr id="8" name="Rectangle à coins arrondis 17"/>
          <p:cNvSpPr/>
          <p:nvPr/>
        </p:nvSpPr>
        <p:spPr>
          <a:xfrm>
            <a:off x="654965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Service Layer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Core Protocols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TS-0004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(WI-0009)</a:t>
            </a:r>
          </a:p>
        </p:txBody>
      </p:sp>
      <p:sp>
        <p:nvSpPr>
          <p:cNvPr id="9" name="Rectangle à coins arrondis 19"/>
          <p:cNvSpPr/>
          <p:nvPr/>
        </p:nvSpPr>
        <p:spPr>
          <a:xfrm>
            <a:off x="2817629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Functional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Architecture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TS-0001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(WI-0002)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à coins arrondis 21"/>
          <p:cNvSpPr/>
          <p:nvPr/>
        </p:nvSpPr>
        <p:spPr>
          <a:xfrm>
            <a:off x="467832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Definitions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 Acronyms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TS-0011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(WI-0003)</a:t>
            </a:r>
          </a:p>
        </p:txBody>
      </p:sp>
      <p:sp>
        <p:nvSpPr>
          <p:cNvPr id="11" name="Rectangle à coins arrondis 22"/>
          <p:cNvSpPr/>
          <p:nvPr/>
        </p:nvSpPr>
        <p:spPr>
          <a:xfrm>
            <a:off x="97819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Requirements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TS-0002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(WI-0001)</a:t>
            </a:r>
          </a:p>
        </p:txBody>
      </p:sp>
      <p:sp>
        <p:nvSpPr>
          <p:cNvPr id="13" name="Rectangle à coins arrondis 13"/>
          <p:cNvSpPr/>
          <p:nvPr/>
        </p:nvSpPr>
        <p:spPr>
          <a:xfrm>
            <a:off x="6552000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BBF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TS-0006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(WI-0010)</a:t>
            </a:r>
          </a:p>
        </p:txBody>
      </p:sp>
      <p:sp>
        <p:nvSpPr>
          <p:cNvPr id="14" name="Rectangle à coins arrondis 18"/>
          <p:cNvSpPr/>
          <p:nvPr/>
        </p:nvSpPr>
        <p:spPr>
          <a:xfrm>
            <a:off x="4678327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OMA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TS-0005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(WI-0010)</a:t>
            </a:r>
          </a:p>
        </p:txBody>
      </p:sp>
      <p:sp>
        <p:nvSpPr>
          <p:cNvPr id="15" name="Rectangle à coins arrondis 20"/>
          <p:cNvSpPr/>
          <p:nvPr/>
        </p:nvSpPr>
        <p:spPr>
          <a:xfrm>
            <a:off x="2817629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 err="1"/>
              <a:t>CoAP</a:t>
            </a:r>
            <a:r>
              <a:rPr lang="en-US" dirty="0"/>
              <a:t>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TS-0008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(WI-0012)</a:t>
            </a:r>
          </a:p>
        </p:txBody>
      </p:sp>
      <p:sp>
        <p:nvSpPr>
          <p:cNvPr id="16" name="Rectangle à coins arrondis 23"/>
          <p:cNvSpPr/>
          <p:nvPr/>
        </p:nvSpPr>
        <p:spPr>
          <a:xfrm>
            <a:off x="978197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HTTP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TS-0009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154" y="948343"/>
            <a:ext cx="587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“</a:t>
            </a:r>
            <a:r>
              <a:rPr lang="en-US" b="1" dirty="0">
                <a:solidFill>
                  <a:srgbClr val="A0A0A3"/>
                </a:solidFill>
              </a:rPr>
              <a:t>TAKING A LOOK INSIDE</a:t>
            </a:r>
            <a:r>
              <a:rPr lang="en-US" dirty="0" smtClean="0"/>
              <a:t>” Webinar by Nicolas Damour,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040" y="5791200"/>
            <a:ext cx="6717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webinar at </a:t>
            </a:r>
            <a:r>
              <a:rPr lang="en-US" altLang="en-US" u="sng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altLang="en-US" u="sng" dirty="0" smtClean="0">
                <a:solidFill>
                  <a:schemeClr val="tx2"/>
                </a:solidFill>
                <a:hlinkClick r:id="rId2"/>
              </a:rPr>
              <a:t>www.brighttalk.com/webcast/11949/129553</a:t>
            </a:r>
            <a:endParaRPr lang="en-US" altLang="en-US" u="sng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Work program at </a:t>
            </a:r>
            <a:r>
              <a:rPr lang="fr-FR" altLang="en-US" dirty="0">
                <a:hlinkClick r:id="rId3"/>
              </a:rPr>
              <a:t>http://ftp.onem2m.org/Work </a:t>
            </a:r>
            <a:r>
              <a:rPr lang="fr-FR" altLang="en-US" dirty="0" smtClean="0">
                <a:hlinkClick r:id="rId3"/>
              </a:rPr>
              <a:t>Programme/</a:t>
            </a:r>
            <a:r>
              <a:rPr lang="fr-FR" altLang="en-US" dirty="0" smtClean="0"/>
              <a:t> 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1210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162840" y="838200"/>
            <a:ext cx="8818321" cy="3581409"/>
            <a:chOff x="162840" y="838200"/>
            <a:chExt cx="8818321" cy="3581409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19" b="83511" l="18254" r="73016">
                          <a14:foregroundMark x1="53175" y1="78191" x2="56614" y2="78191"/>
                          <a14:foregroundMark x1="36243" y1="15426" x2="36243" y2="15426"/>
                          <a14:foregroundMark x1="30952" y1="15957" x2="30952" y2="15957"/>
                          <a14:foregroundMark x1="37302" y1="7447" x2="37302" y2="7447"/>
                          <a14:foregroundMark x1="37037" y1="5851" x2="37037" y2="5851"/>
                          <a14:foregroundMark x1="60053" y1="83511" x2="60053" y2="835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4" r="21028" b="6681"/>
            <a:stretch/>
          </p:blipFill>
          <p:spPr>
            <a:xfrm>
              <a:off x="1675385" y="1967409"/>
              <a:ext cx="730277" cy="584221"/>
            </a:xfrm>
            <a:prstGeom prst="rect">
              <a:avLst/>
            </a:prstGeom>
            <a:noFill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959" y="2596559"/>
              <a:ext cx="1518241" cy="1518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438" l="9375" r="89844">
                          <a14:foregroundMark x1="25781" y1="9375" x2="25781" y2="9375"/>
                          <a14:foregroundMark x1="35938" y1="11719" x2="35938" y2="11719"/>
                          <a14:foregroundMark x1="39844" y1="17969" x2="39844" y2="17969"/>
                          <a14:foregroundMark x1="60156" y1="18750" x2="60156" y2="18750"/>
                          <a14:foregroundMark x1="68750" y1="17188" x2="68750" y2="17188"/>
                          <a14:foregroundMark x1="72656" y1="7031" x2="72656" y2="7031"/>
                          <a14:backgroundMark x1="60156" y1="69531" x2="60156" y2="69531"/>
                          <a14:backgroundMark x1="65625" y1="83594" x2="65625" y2="83594"/>
                          <a14:backgroundMark x1="53125" y1="86719" x2="53125" y2="86719"/>
                          <a14:backgroundMark x1="46875" y1="86719" x2="46875" y2="86719"/>
                          <a14:backgroundMark x1="43750" y1="78906" x2="43750" y2="78906"/>
                          <a14:backgroundMark x1="33594" y1="84375" x2="33594" y2="84375"/>
                          <a14:backgroundMark x1="45313" y1="64844" x2="45313" y2="64844"/>
                          <a14:backgroundMark x1="47656" y1="51563" x2="47656" y2="51563"/>
                          <a14:backgroundMark x1="47656" y1="50000" x2="47656" y2="50000"/>
                          <a14:backgroundMark x1="52344" y1="52344" x2="52344" y2="52344"/>
                          <a14:backgroundMark x1="47656" y1="48438" x2="47656" y2="48438"/>
                          <a14:backgroundMark x1="47656" y1="70313" x2="47656" y2="70313"/>
                          <a14:backgroundMark x1="53125" y1="70313" x2="53125" y2="70313"/>
                          <a14:backgroundMark x1="40625" y1="69531" x2="40625" y2="69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"/>
            <a:stretch/>
          </p:blipFill>
          <p:spPr bwMode="auto">
            <a:xfrm>
              <a:off x="5655698" y="3276600"/>
              <a:ext cx="973702" cy="93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99933" y="284601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20" y="1497406"/>
              <a:ext cx="1040241" cy="1054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91736" y="2922247"/>
              <a:ext cx="665002" cy="549529"/>
              <a:chOff x="582649" y="2103802"/>
              <a:chExt cx="665002" cy="5495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9" y="210380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64" y="230327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95350" y="3698918"/>
              <a:ext cx="710163" cy="720691"/>
              <a:chOff x="1322728" y="4421055"/>
              <a:chExt cx="710163" cy="7206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523" y="4726999"/>
                <a:ext cx="508368" cy="41474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2728" y="4421055"/>
                <a:ext cx="508368" cy="41474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6786" y="1088302"/>
              <a:ext cx="718865" cy="652789"/>
              <a:chOff x="908663" y="5209922"/>
              <a:chExt cx="718865" cy="65278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6049" y="1938355"/>
              <a:ext cx="819184" cy="696091"/>
              <a:chOff x="2145060" y="1343825"/>
              <a:chExt cx="819184" cy="6960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060" y="1343825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587" y="1664990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" name="Picture 7" descr="http://maharashtrabusinesses.com/upload/productphoto/1261_i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325" b="91716" l="8000" r="93778">
                          <a14:foregroundMark x1="93778" y1="17160" x2="93778" y2="17160"/>
                          <a14:foregroundMark x1="78222" y1="13018" x2="78222" y2="13018"/>
                          <a14:foregroundMark x1="64889" y1="12426" x2="64889" y2="12426"/>
                          <a14:foregroundMark x1="31556" y1="5917" x2="31556" y2="5917"/>
                          <a14:foregroundMark x1="49333" y1="10651" x2="49333" y2="10651"/>
                          <a14:foregroundMark x1="44000" y1="8284" x2="44000" y2="8284"/>
                          <a14:foregroundMark x1="43556" y1="21302" x2="43556" y2="21302"/>
                          <a14:foregroundMark x1="25333" y1="15976" x2="25333" y2="15976"/>
                          <a14:foregroundMark x1="18667" y1="15385" x2="18667" y2="15385"/>
                          <a14:foregroundMark x1="8000" y1="37870" x2="8000" y2="37870"/>
                          <a14:foregroundMark x1="11556" y1="17160" x2="11556" y2="17160"/>
                          <a14:foregroundMark x1="14667" y1="13018" x2="14667" y2="13018"/>
                          <a14:foregroundMark x1="18222" y1="13018" x2="18222" y2="13018"/>
                          <a14:foregroundMark x1="9778" y1="10651" x2="9778" y2="10651"/>
                          <a14:foregroundMark x1="10889" y1="13905" x2="10889" y2="13905"/>
                          <a14:foregroundMark x1="8667" y1="10355" x2="8667" y2="10355"/>
                          <a14:foregroundMark x1="81556" y1="91716" x2="81556" y2="917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929" y="1917405"/>
              <a:ext cx="844382" cy="63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lbow Connector 11"/>
            <p:cNvCxnSpPr>
              <a:stCxn id="32" idx="3"/>
              <a:endCxn id="115" idx="1"/>
            </p:cNvCxnSpPr>
            <p:nvPr/>
          </p:nvCxnSpPr>
          <p:spPr>
            <a:xfrm flipV="1">
              <a:off x="1005233" y="2259520"/>
              <a:ext cx="670152" cy="187463"/>
            </a:xfrm>
            <a:prstGeom prst="bentConnector3">
              <a:avLst>
                <a:gd name="adj1" fmla="val 44068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5" idx="3"/>
              <a:endCxn id="115" idx="1"/>
            </p:cNvCxnSpPr>
            <p:nvPr/>
          </p:nvCxnSpPr>
          <p:spPr>
            <a:xfrm>
              <a:off x="763251" y="1414697"/>
              <a:ext cx="912134" cy="844823"/>
            </a:xfrm>
            <a:prstGeom prst="bentConnector3">
              <a:avLst>
                <a:gd name="adj1" fmla="val 58717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3"/>
              <a:endCxn id="115" idx="1"/>
            </p:cNvCxnSpPr>
            <p:nvPr/>
          </p:nvCxnSpPr>
          <p:spPr>
            <a:xfrm flipV="1">
              <a:off x="856738" y="2259520"/>
              <a:ext cx="818647" cy="1037227"/>
            </a:xfrm>
            <a:prstGeom prst="bentConnector3">
              <a:avLst>
                <a:gd name="adj1" fmla="val 54856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34" idx="3"/>
              <a:endCxn id="115" idx="1"/>
            </p:cNvCxnSpPr>
            <p:nvPr/>
          </p:nvCxnSpPr>
          <p:spPr>
            <a:xfrm flipV="1">
              <a:off x="905513" y="2259520"/>
              <a:ext cx="769872" cy="1952716"/>
            </a:xfrm>
            <a:prstGeom prst="bentConnector3">
              <a:avLst>
                <a:gd name="adj1" fmla="val 51032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821" y="341802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2840" y="2608485"/>
              <a:ext cx="66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valve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21" y="1639156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21" y="838200"/>
              <a:ext cx="6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0" name="Straight Connector 119"/>
            <p:cNvCxnSpPr>
              <a:stCxn id="43" idx="2"/>
              <a:endCxn id="117" idx="2"/>
            </p:cNvCxnSpPr>
            <p:nvPr/>
          </p:nvCxnSpPr>
          <p:spPr>
            <a:xfrm rot="16200000" flipH="1">
              <a:off x="3331015" y="2794735"/>
              <a:ext cx="1563170" cy="1076960"/>
            </a:xfrm>
            <a:prstGeom prst="bentConnector3">
              <a:avLst>
                <a:gd name="adj1" fmla="val 12813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5" idx="2"/>
            </p:cNvCxnSpPr>
            <p:nvPr/>
          </p:nvCxnSpPr>
          <p:spPr>
            <a:xfrm rot="5400000" flipH="1">
              <a:off x="2564217" y="2027937"/>
              <a:ext cx="1563170" cy="2610556"/>
            </a:xfrm>
            <a:prstGeom prst="bentConnector3">
              <a:avLst>
                <a:gd name="adj1" fmla="val -2812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119" idx="2"/>
            </p:cNvCxnSpPr>
            <p:nvPr/>
          </p:nvCxnSpPr>
          <p:spPr>
            <a:xfrm rot="5400000">
              <a:off x="6537298" y="3497193"/>
              <a:ext cx="316183" cy="1105679"/>
            </a:xfrm>
            <a:prstGeom prst="bentConnector3">
              <a:avLst>
                <a:gd name="adj1" fmla="val 21043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  <a:endCxn id="144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33" descr="caldai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125" y="1940036"/>
              <a:ext cx="42227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Straight Connector 119"/>
            <p:cNvCxnSpPr>
              <a:stCxn id="161" idx="2"/>
              <a:endCxn id="117" idx="2"/>
            </p:cNvCxnSpPr>
            <p:nvPr/>
          </p:nvCxnSpPr>
          <p:spPr>
            <a:xfrm rot="16200000" flipH="1">
              <a:off x="2907270" y="2370990"/>
              <a:ext cx="1585802" cy="1901817"/>
            </a:xfrm>
            <a:prstGeom prst="bentConnector3">
              <a:avLst>
                <a:gd name="adj1" fmla="val 12770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4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5054"/>
                </a:solidFill>
              </a:rPr>
              <a:t>Next </a:t>
            </a:r>
            <a:r>
              <a:rPr lang="en-US" dirty="0">
                <a:solidFill>
                  <a:srgbClr val="C4161C"/>
                </a:solidFill>
              </a:rPr>
              <a:t>steps in oneM2M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Work Program for Release 2 of oneM2M Specifications includes the following areas:</a:t>
            </a:r>
          </a:p>
          <a:p>
            <a:r>
              <a:rPr lang="en-US" sz="1800" dirty="0" smtClean="0"/>
              <a:t>Architecture enhancements</a:t>
            </a:r>
          </a:p>
          <a:p>
            <a:pPr lvl="1"/>
            <a:r>
              <a:rPr lang="en-US" sz="1600" dirty="0" smtClean="0"/>
              <a:t>Advanced interworking with other systems: </a:t>
            </a:r>
            <a:br>
              <a:rPr lang="en-US" sz="1600" dirty="0" smtClean="0"/>
            </a:br>
            <a:r>
              <a:rPr lang="en-US" sz="1600" dirty="0" err="1" smtClean="0"/>
              <a:t>AllJoyn</a:t>
            </a:r>
            <a:r>
              <a:rPr lang="en-US" sz="1600" dirty="0" smtClean="0"/>
              <a:t> interworking, OMA LWM2M interworking</a:t>
            </a:r>
          </a:p>
          <a:p>
            <a:pPr lvl="1"/>
            <a:r>
              <a:rPr lang="en-US" sz="1600" dirty="0" smtClean="0"/>
              <a:t>Improvement of communications efficiency</a:t>
            </a:r>
          </a:p>
          <a:p>
            <a:pPr lvl="1"/>
            <a:r>
              <a:rPr lang="en-US" sz="1600" dirty="0" smtClean="0"/>
              <a:t>Optimized group-based operations</a:t>
            </a:r>
          </a:p>
          <a:p>
            <a:pPr lvl="1"/>
            <a:r>
              <a:rPr lang="en-US" sz="1600" dirty="0" smtClean="0"/>
              <a:t>API description for programmers</a:t>
            </a:r>
          </a:p>
          <a:p>
            <a:pPr lvl="1"/>
            <a:r>
              <a:rPr lang="en-US" sz="1600" dirty="0" smtClean="0"/>
              <a:t>Support of Time Series Data, Support of Event Descriptors / Conditional Action Triggers</a:t>
            </a:r>
          </a:p>
          <a:p>
            <a:pPr lvl="1"/>
            <a:r>
              <a:rPr lang="en-US" sz="1600" dirty="0" smtClean="0"/>
              <a:t>Interworking with 3GPP Rel-13 MTC features</a:t>
            </a:r>
          </a:p>
          <a:p>
            <a:r>
              <a:rPr lang="en-US" sz="1800" dirty="0" smtClean="0"/>
              <a:t>Protocol enhancements</a:t>
            </a:r>
          </a:p>
          <a:p>
            <a:pPr lvl="1"/>
            <a:r>
              <a:rPr lang="en-US" sz="1600" dirty="0" smtClean="0"/>
              <a:t>New binding: Support of </a:t>
            </a:r>
            <a:r>
              <a:rPr lang="en-US" sz="1600" dirty="0" err="1" smtClean="0"/>
              <a:t>Websockets</a:t>
            </a:r>
            <a:r>
              <a:rPr lang="en-US" sz="1600" dirty="0" smtClean="0"/>
              <a:t> as a transport</a:t>
            </a:r>
          </a:p>
          <a:p>
            <a:r>
              <a:rPr lang="en-US" sz="1800" dirty="0" smtClean="0"/>
              <a:t>Abstraction and Semantics </a:t>
            </a:r>
          </a:p>
          <a:p>
            <a:pPr lvl="1"/>
            <a:r>
              <a:rPr lang="en-US" sz="1600" dirty="0" smtClean="0"/>
              <a:t>Analysis of device and data models used in Home and Industrial Domains</a:t>
            </a:r>
          </a:p>
          <a:p>
            <a:pPr lvl="1"/>
            <a:r>
              <a:rPr lang="en-US" sz="1600" dirty="0" smtClean="0"/>
              <a:t>Development of semantic support for M2M data: E.g. Ontologies for smart appliances  </a:t>
            </a:r>
          </a:p>
        </p:txBody>
      </p:sp>
    </p:spTree>
    <p:extLst>
      <p:ext uri="{BB962C8B-B14F-4D97-AF65-F5344CB8AC3E}">
        <p14:creationId xmlns:p14="http://schemas.microsoft.com/office/powerpoint/2010/main" val="13456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5054"/>
                </a:solidFill>
              </a:rPr>
              <a:t>Next </a:t>
            </a:r>
            <a:r>
              <a:rPr lang="en-US" dirty="0">
                <a:solidFill>
                  <a:srgbClr val="C4161C"/>
                </a:solidFill>
              </a:rPr>
              <a:t>steps in oneM2M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Continued…</a:t>
            </a:r>
            <a:r>
              <a:rPr lang="en-US" sz="1600" dirty="0" smtClean="0"/>
              <a:t>  </a:t>
            </a:r>
          </a:p>
          <a:p>
            <a:r>
              <a:rPr lang="en-US" sz="1800" dirty="0" smtClean="0"/>
              <a:t>Security enhancements</a:t>
            </a:r>
          </a:p>
          <a:p>
            <a:pPr lvl="1"/>
            <a:r>
              <a:rPr lang="en-US" sz="1600" dirty="0" smtClean="0"/>
              <a:t>Securing communication traversing multiple oneM2M hops</a:t>
            </a:r>
          </a:p>
          <a:p>
            <a:pPr lvl="1"/>
            <a:r>
              <a:rPr lang="en-US" sz="1600" dirty="0" smtClean="0"/>
              <a:t>Authorization enhancements: Distributed authorization functions, dynamic authorization with tokens</a:t>
            </a:r>
          </a:p>
          <a:p>
            <a:pPr lvl="1"/>
            <a:r>
              <a:rPr lang="en-US" sz="1600" dirty="0" smtClean="0"/>
              <a:t>Enhancements to remote configuration of security parameters</a:t>
            </a:r>
          </a:p>
          <a:p>
            <a:pPr lvl="1"/>
            <a:r>
              <a:rPr lang="en-US" sz="1600" dirty="0" smtClean="0"/>
              <a:t>Secure Environment Abstraction: Access functions in secure environments using a common API.</a:t>
            </a:r>
          </a:p>
          <a:p>
            <a:r>
              <a:rPr lang="en-US" sz="1800" dirty="0" smtClean="0"/>
              <a:t>Interoperability and Conformance Testing</a:t>
            </a:r>
          </a:p>
          <a:p>
            <a:pPr lvl="1"/>
            <a:r>
              <a:rPr lang="en-US" sz="1600" dirty="0" smtClean="0"/>
              <a:t>Development of interoperability and conformance testing methodologies and test specifications</a:t>
            </a:r>
          </a:p>
          <a:p>
            <a:pPr marL="0" indent="0">
              <a:buNone/>
            </a:pPr>
            <a:r>
              <a:rPr lang="en-US" sz="2000" dirty="0" smtClean="0"/>
              <a:t>It is planned to establish a public email </a:t>
            </a:r>
            <a:r>
              <a:rPr lang="en-US" sz="2000" dirty="0"/>
              <a:t>r</a:t>
            </a:r>
            <a:r>
              <a:rPr lang="en-US" sz="2000" dirty="0" smtClean="0"/>
              <a:t>eflector for technical Q&amp;A</a:t>
            </a:r>
            <a:br>
              <a:rPr lang="en-US" sz="2000" dirty="0" smtClean="0"/>
            </a:br>
            <a:r>
              <a:rPr lang="en-US" sz="2000" dirty="0" smtClean="0"/>
              <a:t>Possibly also an online forum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0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5054"/>
                </a:solidFill>
              </a:rPr>
              <a:t>Where </a:t>
            </a:r>
            <a:r>
              <a:rPr lang="en-US" dirty="0">
                <a:solidFill>
                  <a:srgbClr val="C4161C"/>
                </a:solidFill>
              </a:rPr>
              <a:t>to find info</a:t>
            </a:r>
            <a:r>
              <a:rPr lang="en-US" dirty="0" smtClean="0">
                <a:solidFill>
                  <a:srgbClr val="545054"/>
                </a:solidFill>
              </a:rPr>
              <a:t>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006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Web Site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http://www.oneM2M.org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YouTube </a:t>
            </a:r>
            <a:r>
              <a:rPr lang="en-US" b="1" dirty="0">
                <a:solidFill>
                  <a:schemeClr val="tx2"/>
                </a:solidFill>
              </a:rPr>
              <a:t>C</a:t>
            </a:r>
            <a:r>
              <a:rPr lang="en-US" b="1" dirty="0" smtClean="0">
                <a:solidFill>
                  <a:schemeClr val="tx2"/>
                </a:solidFill>
              </a:rPr>
              <a:t>hannel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GB" u="sng" dirty="0">
                <a:hlinkClick r:id="rId3"/>
              </a:rPr>
              <a:t>https://www.youtube.com/c/onem2morg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Webinars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/>
              <a:t> </a:t>
            </a:r>
            <a:r>
              <a:rPr lang="en-GB" u="sng" dirty="0" smtClean="0">
                <a:hlinkClick r:id="rId4"/>
              </a:rPr>
              <a:t>www.onem2m.org/technical/webinars</a:t>
            </a:r>
            <a:endParaRPr lang="en-GB" u="sng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Published Specifications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5"/>
              </a:rPr>
              <a:t>www.onem2m.org/technical/published-documents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Events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6"/>
              </a:rPr>
              <a:t>www.onem2m.org/news-events/events</a:t>
            </a:r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Documents developed in oneM2M: TRs, candidate TSs, ratified TSs</a:t>
            </a:r>
          </a:p>
          <a:p>
            <a:pPr marL="914400" lvl="2" indent="0">
              <a:buNone/>
            </a:pPr>
            <a:r>
              <a:rPr lang="en-US" sz="3100" dirty="0">
                <a:solidFill>
                  <a:schemeClr val="tx2"/>
                </a:solidFill>
                <a:hlinkClick r:id="rId7"/>
              </a:rPr>
              <a:t>http://</a:t>
            </a:r>
            <a:r>
              <a:rPr lang="en-US" sz="3100" dirty="0" smtClean="0">
                <a:solidFill>
                  <a:schemeClr val="tx2"/>
                </a:solidFill>
                <a:hlinkClick r:id="rId7"/>
              </a:rPr>
              <a:t>ftp.onem2m.org/Deliverables</a:t>
            </a:r>
            <a:endParaRPr lang="en-US" sz="3100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Meeting documents &amp; contributions</a:t>
            </a:r>
          </a:p>
          <a:p>
            <a:pPr marL="914400" lvl="2" indent="0">
              <a:buNone/>
            </a:pPr>
            <a:r>
              <a:rPr lang="en-US" sz="3100" dirty="0">
                <a:solidFill>
                  <a:schemeClr val="tx2"/>
                </a:solidFill>
                <a:hlinkClick r:id="rId8"/>
              </a:rPr>
              <a:t>http://</a:t>
            </a:r>
            <a:r>
              <a:rPr lang="en-US" sz="3100" dirty="0" smtClean="0">
                <a:solidFill>
                  <a:schemeClr val="tx2"/>
                </a:solidFill>
                <a:hlinkClick r:id="rId8"/>
              </a:rPr>
              <a:t>ftp.onem2m.org/Meetings</a:t>
            </a:r>
            <a:endParaRPr lang="en-US" sz="31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3838" y="274638"/>
            <a:ext cx="7777162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4000" dirty="0" smtClean="0"/>
              <a:t>Join us at the</a:t>
            </a:r>
            <a:br>
              <a:rPr lang="en-US" altLang="en-US" sz="4000" dirty="0" smtClean="0"/>
            </a:br>
            <a:r>
              <a:rPr lang="en-US" altLang="en-US" sz="4000" dirty="0" smtClean="0"/>
              <a:t>oneM2M Showcase &amp; Workshop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417513" y="3276600"/>
            <a:ext cx="8305800" cy="7620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800" i="1" dirty="0" smtClean="0"/>
              <a:t>1-2 June 2015, Dallas, TX, USA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038" y="1905000"/>
            <a:ext cx="85391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cs typeface="Arial" charset="0"/>
              </a:rPr>
              <a:t>Live Demonstrations of oneM2M implementations</a:t>
            </a:r>
            <a:endParaRPr lang="en-US" sz="2600" dirty="0">
              <a:cs typeface="Arial" charset="0"/>
            </a:endParaRPr>
          </a:p>
          <a:p>
            <a:pPr marL="266700" indent="-2667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cs typeface="Arial" charset="0"/>
              </a:rPr>
              <a:t>Keynotes and Panel </a:t>
            </a:r>
            <a:r>
              <a:rPr lang="en-US" sz="2600" dirty="0" smtClean="0">
                <a:cs typeface="Arial" charset="0"/>
              </a:rPr>
              <a:t>discussions on hot M2M and IoT topics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8" y="1752600"/>
            <a:ext cx="8539162" cy="3124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21198" y="4038600"/>
            <a:ext cx="7896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altLang="en-US" sz="2000" b="1" u="sng" dirty="0" smtClean="0">
                <a:solidFill>
                  <a:schemeClr val="tx2"/>
                </a:solidFill>
                <a:hlinkClick r:id="rId2"/>
              </a:rPr>
              <a:t>www.tia2015.org/workshop-3-onem2m-showcase-and-workshop</a:t>
            </a:r>
            <a:endParaRPr lang="en-US" altLang="en-US" sz="2000" b="1" u="sng" dirty="0" smtClean="0">
              <a:solidFill>
                <a:schemeClr val="tx2"/>
              </a:solidFill>
            </a:endParaRPr>
          </a:p>
          <a:p>
            <a:pPr algn="ctr" eaLnBrk="1" hangingPunct="1"/>
            <a:endParaRPr lang="en-US" altLang="en-US" sz="2000" b="1" u="sng" dirty="0">
              <a:solidFill>
                <a:schemeClr val="tx2"/>
              </a:solidFill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257300" y="5029200"/>
            <a:ext cx="6629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 dirty="0" smtClean="0"/>
              <a:t>In conjunction with TIA’s</a:t>
            </a:r>
            <a:br>
              <a:rPr lang="en-US" altLang="en-US" sz="2800" i="1" dirty="0" smtClean="0"/>
            </a:br>
            <a:r>
              <a:rPr lang="en-US" altLang="en-US" sz="2800" i="1" dirty="0" smtClean="0"/>
              <a:t>“Network of the Future</a:t>
            </a:r>
            <a:r>
              <a:rPr lang="en-US" altLang="en-US" sz="2800" i="1" dirty="0"/>
              <a:t>” </a:t>
            </a:r>
            <a:r>
              <a:rPr lang="en-US" altLang="en-US" sz="2800" i="1" dirty="0" smtClean="0"/>
              <a:t>Conference 2015</a:t>
            </a:r>
            <a:r>
              <a:rPr lang="en-US" altLang="en-US" sz="2800" i="1" dirty="0"/>
              <a:t/>
            </a:r>
            <a:br>
              <a:rPr lang="en-US" altLang="en-US" sz="2800" i="1" dirty="0"/>
            </a:br>
            <a:r>
              <a:rPr lang="en-US" altLang="en-US" sz="2800" i="1" dirty="0">
                <a:hlinkClick r:id="rId3"/>
              </a:rPr>
              <a:t>http://</a:t>
            </a:r>
            <a:r>
              <a:rPr lang="en-US" altLang="en-US" sz="2800" i="1" dirty="0" smtClean="0">
                <a:hlinkClick r:id="rId3"/>
              </a:rPr>
              <a:t>www.tia2015.org</a:t>
            </a:r>
            <a:endParaRPr lang="en-US" alt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r>
              <a:rPr lang="en-US" altLang="en-US" sz="8000" dirty="0" smtClean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038725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8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13" y="1905000"/>
            <a:ext cx="50241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Dr</a:t>
            </a:r>
            <a:r>
              <a:rPr lang="en-US" altLang="en-US" sz="2800" b="1" dirty="0">
                <a:solidFill>
                  <a:prstClr val="black"/>
                </a:solidFill>
              </a:rPr>
              <a:t>. Josef J. 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Blanz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prstClr val="black"/>
                </a:solidFill>
              </a:rPr>
              <a:t>Principal Engineer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prstClr val="black"/>
                </a:solidFill>
              </a:rPr>
              <a:t>Qualcomm Standards &amp; Industry Organizations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prstClr val="black"/>
                </a:solidFill>
              </a:rPr>
              <a:t>+49 6326 701230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prstClr val="black"/>
                </a:solidFill>
                <a:hlinkClick r:id="rId2"/>
              </a:rPr>
              <a:t>jblanz@qti.qualcomm.com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6" y="2667000"/>
            <a:ext cx="173156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Configurations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78778"/>
              </p:ext>
            </p:extLst>
          </p:nvPr>
        </p:nvGraphicFramePr>
        <p:xfrm>
          <a:off x="685800" y="1066800"/>
          <a:ext cx="7696200" cy="540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Visio" r:id="rId3" imgW="5694844" imgH="4003358" progId="Visio.Drawing.11">
                  <p:embed/>
                </p:oleObj>
              </mc:Choice>
              <mc:Fallback>
                <p:oleObj name="Visio" r:id="rId3" imgW="5694844" imgH="400335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7696200" cy="5405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Topologies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821281" y="1295400"/>
            <a:ext cx="7501438" cy="5269234"/>
            <a:chOff x="838200" y="1295400"/>
            <a:chExt cx="7501438" cy="5269234"/>
          </a:xfrm>
        </p:grpSpPr>
        <p:sp>
          <p:nvSpPr>
            <p:cNvPr id="105" name="Rectangle à coins arrondis 94"/>
            <p:cNvSpPr/>
            <p:nvPr/>
          </p:nvSpPr>
          <p:spPr bwMode="auto">
            <a:xfrm flipH="1">
              <a:off x="6228230" y="5088478"/>
              <a:ext cx="2111408" cy="1361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Application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Service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Node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9" name="Rectangle à coins arrondis 94"/>
            <p:cNvSpPr/>
            <p:nvPr/>
          </p:nvSpPr>
          <p:spPr bwMode="auto">
            <a:xfrm flipH="1">
              <a:off x="6228230" y="4294296"/>
              <a:ext cx="2111408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Application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Dedicated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Node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8" name="Rectangle à coins arrondis 94"/>
            <p:cNvSpPr/>
            <p:nvPr/>
          </p:nvSpPr>
          <p:spPr bwMode="auto">
            <a:xfrm>
              <a:off x="838200" y="5829730"/>
              <a:ext cx="2297242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Application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Dedicated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Node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7" name="Rectangle à coins arrondis 94"/>
            <p:cNvSpPr/>
            <p:nvPr/>
          </p:nvSpPr>
          <p:spPr bwMode="auto">
            <a:xfrm>
              <a:off x="838200" y="4999704"/>
              <a:ext cx="2297242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Application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Dedicated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Node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6" name="Rectangle à coins arrondis 94"/>
            <p:cNvSpPr/>
            <p:nvPr/>
          </p:nvSpPr>
          <p:spPr bwMode="auto">
            <a:xfrm>
              <a:off x="5520238" y="3315424"/>
              <a:ext cx="2297242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 smtClean="0">
                  <a:solidFill>
                    <a:schemeClr val="tx2"/>
                  </a:solidFill>
                  <a:cs typeface="+mn-cs"/>
                </a:rPr>
                <a:t>Middle Node</a:t>
              </a:r>
              <a:endParaRPr lang="en-GB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5" name="Rectangle à coins arrondis 94"/>
            <p:cNvSpPr/>
            <p:nvPr/>
          </p:nvSpPr>
          <p:spPr bwMode="auto">
            <a:xfrm>
              <a:off x="1710238" y="3305887"/>
              <a:ext cx="3352800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2"/>
                  </a:solidFill>
                  <a:cs typeface="+mn-cs"/>
                </a:rPr>
                <a:t>Middle Node</a:t>
              </a:r>
              <a:endParaRPr lang="en-GB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4" name="Rectangle à coins arrondis 94"/>
            <p:cNvSpPr/>
            <p:nvPr/>
          </p:nvSpPr>
          <p:spPr bwMode="auto">
            <a:xfrm>
              <a:off x="1710238" y="4191000"/>
              <a:ext cx="3352800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2"/>
                  </a:solidFill>
                  <a:cs typeface="+mn-cs"/>
                </a:rPr>
                <a:t>Middle Node</a:t>
              </a:r>
              <a:endParaRPr lang="en-GB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88" name="Rectangle à coins arrondis 94"/>
            <p:cNvSpPr/>
            <p:nvPr/>
          </p:nvSpPr>
          <p:spPr bwMode="auto">
            <a:xfrm>
              <a:off x="1710238" y="2318263"/>
              <a:ext cx="5714999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2"/>
                  </a:solidFill>
                  <a:cs typeface="+mn-cs"/>
                </a:rPr>
                <a:t>Infrastructure Node</a:t>
              </a:r>
              <a:endParaRPr lang="en-GB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246450" y="431367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348529" y="4409027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341166" y="594446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149386" y="1307378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340776" y="1307378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>
              <a:stCxn id="11" idx="2"/>
              <a:endCxn id="17" idx="0"/>
            </p:cNvCxnSpPr>
            <p:nvPr/>
          </p:nvCxnSpPr>
          <p:spPr>
            <a:xfrm rot="16200000" flipH="1">
              <a:off x="4796518" y="1536025"/>
              <a:ext cx="637799" cy="119139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2"/>
              <a:endCxn id="72" idx="3"/>
            </p:cNvCxnSpPr>
            <p:nvPr/>
          </p:nvCxnSpPr>
          <p:spPr>
            <a:xfrm rot="5400000">
              <a:off x="3019789" y="4881167"/>
              <a:ext cx="548039" cy="423940"/>
            </a:xfrm>
            <a:prstGeom prst="bentConnector2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1"/>
              <a:endCxn id="21" idx="3"/>
            </p:cNvCxnSpPr>
            <p:nvPr/>
          </p:nvCxnSpPr>
          <p:spPr>
            <a:xfrm rot="10800000" flipV="1">
              <a:off x="3876114" y="4566395"/>
              <a:ext cx="370336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9"/>
            <p:cNvCxnSpPr>
              <a:stCxn id="12" idx="2"/>
              <a:endCxn id="17" idx="0"/>
            </p:cNvCxnSpPr>
            <p:nvPr/>
          </p:nvCxnSpPr>
          <p:spPr>
            <a:xfrm rot="5400000">
              <a:off x="5392213" y="2131720"/>
              <a:ext cx="637799" cy="127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 bwMode="auto">
            <a:xfrm>
              <a:off x="4149386" y="2450620"/>
              <a:ext cx="312345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IN-CSE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149386" y="3422118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18" idx="0"/>
              <a:endCxn id="17" idx="2"/>
            </p:cNvCxnSpPr>
            <p:nvPr/>
          </p:nvCxnSpPr>
          <p:spPr>
            <a:xfrm rot="5400000" flipH="1" flipV="1">
              <a:off x="4882390" y="2593396"/>
              <a:ext cx="466055" cy="119139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4"/>
            <p:cNvCxnSpPr>
              <a:stCxn id="9" idx="1"/>
              <a:endCxn id="55" idx="2"/>
            </p:cNvCxnSpPr>
            <p:nvPr/>
          </p:nvCxnSpPr>
          <p:spPr>
            <a:xfrm rot="10800000">
              <a:off x="5971317" y="3927561"/>
              <a:ext cx="377212" cy="734188"/>
            </a:xfrm>
            <a:prstGeom prst="bentConnector2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 bwMode="auto">
            <a:xfrm>
              <a:off x="3135442" y="4313675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>
              <a:stCxn id="21" idx="0"/>
              <a:endCxn id="18" idx="2"/>
            </p:cNvCxnSpPr>
            <p:nvPr/>
          </p:nvCxnSpPr>
          <p:spPr>
            <a:xfrm rot="5400000" flipH="1" flipV="1">
              <a:off x="3819693" y="3613646"/>
              <a:ext cx="386114" cy="101394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 bwMode="auto">
            <a:xfrm>
              <a:off x="6532166" y="12954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4" name="Straight Connector 39"/>
            <p:cNvCxnSpPr>
              <a:stCxn id="43" idx="2"/>
              <a:endCxn id="17" idx="0"/>
            </p:cNvCxnSpPr>
            <p:nvPr/>
          </p:nvCxnSpPr>
          <p:spPr>
            <a:xfrm rot="5400000">
              <a:off x="5981919" y="1530036"/>
              <a:ext cx="649777" cy="119139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 bwMode="auto">
            <a:xfrm>
              <a:off x="5600981" y="3422118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8" name="Straight Connector 18"/>
            <p:cNvCxnSpPr>
              <a:stCxn id="55" idx="0"/>
              <a:endCxn id="17" idx="2"/>
            </p:cNvCxnSpPr>
            <p:nvPr/>
          </p:nvCxnSpPr>
          <p:spPr>
            <a:xfrm rot="16200000" flipV="1">
              <a:off x="5608188" y="3058988"/>
              <a:ext cx="466055" cy="26020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 bwMode="auto">
            <a:xfrm>
              <a:off x="2341166" y="5114435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5" name="Straight Connector 13"/>
            <p:cNvCxnSpPr>
              <a:stCxn id="21" idx="2"/>
              <a:endCxn id="10" idx="3"/>
            </p:cNvCxnSpPr>
            <p:nvPr/>
          </p:nvCxnSpPr>
          <p:spPr>
            <a:xfrm rot="5400000">
              <a:off x="2604776" y="5296180"/>
              <a:ext cx="1378065" cy="423940"/>
            </a:xfrm>
            <a:prstGeom prst="bentConnector2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 bwMode="auto">
            <a:xfrm>
              <a:off x="6341519" y="5203209"/>
              <a:ext cx="74768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6324735" y="5867787"/>
            <a:ext cx="747548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Connector 34"/>
          <p:cNvCxnSpPr>
            <a:stCxn id="35" idx="0"/>
            <a:endCxn id="85" idx="2"/>
          </p:cNvCxnSpPr>
          <p:nvPr/>
        </p:nvCxnSpPr>
        <p:spPr>
          <a:xfrm rot="16200000" flipV="1">
            <a:off x="6618908" y="5788186"/>
            <a:ext cx="159135" cy="6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 bwMode="auto">
          <a:xfrm>
            <a:off x="6324600" y="5867786"/>
            <a:ext cx="747682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9" name="Straight Connector 18"/>
          <p:cNvCxnSpPr>
            <a:endCxn id="45" idx="1"/>
          </p:cNvCxnSpPr>
          <p:nvPr/>
        </p:nvCxnSpPr>
        <p:spPr>
          <a:xfrm rot="16200000" flipH="1">
            <a:off x="4951915" y="4747823"/>
            <a:ext cx="2208140" cy="537230"/>
          </a:xfrm>
          <a:prstGeom prst="bentConnector2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162840" y="838200"/>
            <a:ext cx="8818321" cy="3581409"/>
            <a:chOff x="162840" y="838200"/>
            <a:chExt cx="8818321" cy="3581409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19" b="83511" l="18254" r="73016">
                          <a14:foregroundMark x1="53175" y1="78191" x2="56614" y2="78191"/>
                          <a14:foregroundMark x1="36243" y1="15426" x2="36243" y2="15426"/>
                          <a14:foregroundMark x1="30952" y1="15957" x2="30952" y2="15957"/>
                          <a14:foregroundMark x1="37302" y1="7447" x2="37302" y2="7447"/>
                          <a14:foregroundMark x1="37037" y1="5851" x2="37037" y2="5851"/>
                          <a14:foregroundMark x1="60053" y1="83511" x2="60053" y2="835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4" r="21028" b="6681"/>
            <a:stretch/>
          </p:blipFill>
          <p:spPr>
            <a:xfrm>
              <a:off x="1675385" y="1967409"/>
              <a:ext cx="730277" cy="584221"/>
            </a:xfrm>
            <a:prstGeom prst="rect">
              <a:avLst/>
            </a:prstGeom>
            <a:noFill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959" y="2596559"/>
              <a:ext cx="1518241" cy="1518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438" l="9375" r="89844">
                          <a14:foregroundMark x1="25781" y1="9375" x2="25781" y2="9375"/>
                          <a14:foregroundMark x1="35938" y1="11719" x2="35938" y2="11719"/>
                          <a14:foregroundMark x1="39844" y1="17969" x2="39844" y2="17969"/>
                          <a14:foregroundMark x1="60156" y1="18750" x2="60156" y2="18750"/>
                          <a14:foregroundMark x1="68750" y1="17188" x2="68750" y2="17188"/>
                          <a14:foregroundMark x1="72656" y1="7031" x2="72656" y2="7031"/>
                          <a14:backgroundMark x1="60156" y1="69531" x2="60156" y2="69531"/>
                          <a14:backgroundMark x1="65625" y1="83594" x2="65625" y2="83594"/>
                          <a14:backgroundMark x1="53125" y1="86719" x2="53125" y2="86719"/>
                          <a14:backgroundMark x1="46875" y1="86719" x2="46875" y2="86719"/>
                          <a14:backgroundMark x1="43750" y1="78906" x2="43750" y2="78906"/>
                          <a14:backgroundMark x1="33594" y1="84375" x2="33594" y2="84375"/>
                          <a14:backgroundMark x1="45313" y1="64844" x2="45313" y2="64844"/>
                          <a14:backgroundMark x1="47656" y1="51563" x2="47656" y2="51563"/>
                          <a14:backgroundMark x1="47656" y1="50000" x2="47656" y2="50000"/>
                          <a14:backgroundMark x1="52344" y1="52344" x2="52344" y2="52344"/>
                          <a14:backgroundMark x1="47656" y1="48438" x2="47656" y2="48438"/>
                          <a14:backgroundMark x1="47656" y1="70313" x2="47656" y2="70313"/>
                          <a14:backgroundMark x1="53125" y1="70313" x2="53125" y2="70313"/>
                          <a14:backgroundMark x1="40625" y1="69531" x2="40625" y2="69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"/>
            <a:stretch/>
          </p:blipFill>
          <p:spPr bwMode="auto">
            <a:xfrm>
              <a:off x="5655698" y="3276600"/>
              <a:ext cx="973702" cy="93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99933" y="284601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20" y="1497406"/>
              <a:ext cx="1040241" cy="1054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91736" y="2922247"/>
              <a:ext cx="665002" cy="549529"/>
              <a:chOff x="582649" y="2103802"/>
              <a:chExt cx="665002" cy="5495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9" y="210380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64" y="230327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95350" y="3698918"/>
              <a:ext cx="710163" cy="720691"/>
              <a:chOff x="1322728" y="4421055"/>
              <a:chExt cx="710163" cy="7206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523" y="4726999"/>
                <a:ext cx="508368" cy="41474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2728" y="4421055"/>
                <a:ext cx="508368" cy="41474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6786" y="1088302"/>
              <a:ext cx="718865" cy="652789"/>
              <a:chOff x="908663" y="5209922"/>
              <a:chExt cx="718865" cy="65278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6049" y="1938355"/>
              <a:ext cx="819184" cy="696091"/>
              <a:chOff x="2145060" y="1343825"/>
              <a:chExt cx="819184" cy="6960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060" y="1343825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587" y="1664990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" name="Picture 7" descr="http://maharashtrabusinesses.com/upload/productphoto/1261_i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325" b="91716" l="8000" r="93778">
                          <a14:foregroundMark x1="93778" y1="17160" x2="93778" y2="17160"/>
                          <a14:foregroundMark x1="78222" y1="13018" x2="78222" y2="13018"/>
                          <a14:foregroundMark x1="64889" y1="12426" x2="64889" y2="12426"/>
                          <a14:foregroundMark x1="31556" y1="5917" x2="31556" y2="5917"/>
                          <a14:foregroundMark x1="49333" y1="10651" x2="49333" y2="10651"/>
                          <a14:foregroundMark x1="44000" y1="8284" x2="44000" y2="8284"/>
                          <a14:foregroundMark x1="43556" y1="21302" x2="43556" y2="21302"/>
                          <a14:foregroundMark x1="25333" y1="15976" x2="25333" y2="15976"/>
                          <a14:foregroundMark x1="18667" y1="15385" x2="18667" y2="15385"/>
                          <a14:foregroundMark x1="8000" y1="37870" x2="8000" y2="37870"/>
                          <a14:foregroundMark x1="11556" y1="17160" x2="11556" y2="17160"/>
                          <a14:foregroundMark x1="14667" y1="13018" x2="14667" y2="13018"/>
                          <a14:foregroundMark x1="18222" y1="13018" x2="18222" y2="13018"/>
                          <a14:foregroundMark x1="9778" y1="10651" x2="9778" y2="10651"/>
                          <a14:foregroundMark x1="10889" y1="13905" x2="10889" y2="13905"/>
                          <a14:foregroundMark x1="8667" y1="10355" x2="8667" y2="10355"/>
                          <a14:foregroundMark x1="81556" y1="91716" x2="81556" y2="917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929" y="1917405"/>
              <a:ext cx="844382" cy="63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lbow Connector 11"/>
            <p:cNvCxnSpPr>
              <a:stCxn id="32" idx="3"/>
              <a:endCxn id="115" idx="1"/>
            </p:cNvCxnSpPr>
            <p:nvPr/>
          </p:nvCxnSpPr>
          <p:spPr>
            <a:xfrm flipV="1">
              <a:off x="1005233" y="2259520"/>
              <a:ext cx="670152" cy="187463"/>
            </a:xfrm>
            <a:prstGeom prst="bentConnector3">
              <a:avLst>
                <a:gd name="adj1" fmla="val 44068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5" idx="3"/>
              <a:endCxn id="115" idx="1"/>
            </p:cNvCxnSpPr>
            <p:nvPr/>
          </p:nvCxnSpPr>
          <p:spPr>
            <a:xfrm>
              <a:off x="763251" y="1414697"/>
              <a:ext cx="912134" cy="844823"/>
            </a:xfrm>
            <a:prstGeom prst="bentConnector3">
              <a:avLst>
                <a:gd name="adj1" fmla="val 58717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3"/>
              <a:endCxn id="115" idx="1"/>
            </p:cNvCxnSpPr>
            <p:nvPr/>
          </p:nvCxnSpPr>
          <p:spPr>
            <a:xfrm flipV="1">
              <a:off x="856738" y="2259520"/>
              <a:ext cx="818647" cy="1037227"/>
            </a:xfrm>
            <a:prstGeom prst="bentConnector3">
              <a:avLst>
                <a:gd name="adj1" fmla="val 54856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34" idx="3"/>
              <a:endCxn id="115" idx="1"/>
            </p:cNvCxnSpPr>
            <p:nvPr/>
          </p:nvCxnSpPr>
          <p:spPr>
            <a:xfrm flipV="1">
              <a:off x="905513" y="2259520"/>
              <a:ext cx="769872" cy="1952716"/>
            </a:xfrm>
            <a:prstGeom prst="bentConnector3">
              <a:avLst>
                <a:gd name="adj1" fmla="val 51032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821" y="341802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2840" y="2608485"/>
              <a:ext cx="66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valve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21" y="1639156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21" y="838200"/>
              <a:ext cx="6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0" name="Straight Connector 119"/>
            <p:cNvCxnSpPr>
              <a:stCxn id="43" idx="2"/>
              <a:endCxn id="117" idx="2"/>
            </p:cNvCxnSpPr>
            <p:nvPr/>
          </p:nvCxnSpPr>
          <p:spPr>
            <a:xfrm rot="16200000" flipH="1">
              <a:off x="3331015" y="2794735"/>
              <a:ext cx="1563170" cy="1076960"/>
            </a:xfrm>
            <a:prstGeom prst="bentConnector3">
              <a:avLst>
                <a:gd name="adj1" fmla="val 12813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5" idx="2"/>
            </p:cNvCxnSpPr>
            <p:nvPr/>
          </p:nvCxnSpPr>
          <p:spPr>
            <a:xfrm rot="5400000" flipH="1">
              <a:off x="2564217" y="2027937"/>
              <a:ext cx="1563170" cy="2610556"/>
            </a:xfrm>
            <a:prstGeom prst="bentConnector3">
              <a:avLst>
                <a:gd name="adj1" fmla="val -2812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119" idx="2"/>
            </p:cNvCxnSpPr>
            <p:nvPr/>
          </p:nvCxnSpPr>
          <p:spPr>
            <a:xfrm rot="5400000">
              <a:off x="6537298" y="3497193"/>
              <a:ext cx="316183" cy="1105679"/>
            </a:xfrm>
            <a:prstGeom prst="bentConnector3">
              <a:avLst>
                <a:gd name="adj1" fmla="val 21043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  <a:endCxn id="144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33" descr="caldai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125" y="1940036"/>
              <a:ext cx="42227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Straight Connector 119"/>
            <p:cNvCxnSpPr>
              <a:stCxn id="161" idx="2"/>
              <a:endCxn id="117" idx="2"/>
            </p:cNvCxnSpPr>
            <p:nvPr/>
          </p:nvCxnSpPr>
          <p:spPr>
            <a:xfrm rot="16200000" flipH="1">
              <a:off x="2907270" y="2370990"/>
              <a:ext cx="1585802" cy="1901817"/>
            </a:xfrm>
            <a:prstGeom prst="bentConnector3">
              <a:avLst>
                <a:gd name="adj1" fmla="val 12770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08728" y="4113665"/>
            <a:ext cx="7222648" cy="726109"/>
            <a:chOff x="1608728" y="4113665"/>
            <a:chExt cx="7222648" cy="726109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608728" y="4319278"/>
              <a:ext cx="3191872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19800" y="4334331"/>
              <a:ext cx="281157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Straight Connector 119"/>
            <p:cNvCxnSpPr/>
            <p:nvPr/>
          </p:nvCxnSpPr>
          <p:spPr>
            <a:xfrm rot="16200000" flipV="1">
              <a:off x="4752631" y="4329953"/>
              <a:ext cx="458336" cy="25760"/>
            </a:xfrm>
            <a:prstGeom prst="bentConnector3">
              <a:avLst>
                <a:gd name="adj1" fmla="val 2640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19"/>
            <p:cNvCxnSpPr/>
            <p:nvPr/>
          </p:nvCxnSpPr>
          <p:spPr>
            <a:xfrm rot="16200000" flipV="1">
              <a:off x="5667883" y="4345004"/>
              <a:ext cx="458336" cy="257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 bwMode="auto">
            <a:xfrm>
              <a:off x="4863054" y="4334331"/>
              <a:ext cx="1110019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8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48009</TotalTime>
  <Words>2493</Words>
  <Application>Microsoft Office PowerPoint</Application>
  <PresentationFormat>On-screen Show (4:3)</PresentationFormat>
  <Paragraphs>1144</Paragraphs>
  <Slides>88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ＭＳ Ｐゴシック</vt:lpstr>
      <vt:lpstr>Arial</vt:lpstr>
      <vt:lpstr>Calibri</vt:lpstr>
      <vt:lpstr>Qualcomm Office Bold</vt:lpstr>
      <vt:lpstr>Qualcomm Office Regular</vt:lpstr>
      <vt:lpstr>oneM2M Content Theme</vt:lpstr>
      <vt:lpstr>Office Theme</vt:lpstr>
      <vt:lpstr>Visio</vt:lpstr>
      <vt:lpstr>Release 1 Primer What’s in there, and why is it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</vt:lpstr>
      <vt:lpstr>HAV</vt:lpstr>
      <vt:lpstr>HAV</vt:lpstr>
      <vt:lpstr>HAV</vt:lpstr>
      <vt:lpstr>HAV</vt:lpstr>
      <vt:lpstr>HAV</vt:lpstr>
      <vt:lpstr>HAV</vt:lpstr>
      <vt:lpstr>eHealth</vt:lpstr>
      <vt:lpstr>eHealth</vt:lpstr>
      <vt:lpstr>eHealth</vt:lpstr>
      <vt:lpstr>eHealth</vt:lpstr>
      <vt:lpstr>eHealth</vt:lpstr>
      <vt:lpstr>eHealth</vt:lpstr>
      <vt:lpstr>eHealth</vt:lpstr>
      <vt:lpstr>Smart Home</vt:lpstr>
      <vt:lpstr>Smart Home</vt:lpstr>
      <vt:lpstr>Smart Home</vt:lpstr>
      <vt:lpstr>Smart Home</vt:lpstr>
      <vt:lpstr>Smart Home</vt:lpstr>
      <vt:lpstr>Smart Home</vt:lpstr>
      <vt:lpstr>Automotive</vt:lpstr>
      <vt:lpstr>Metering</vt:lpstr>
      <vt:lpstr>Asset Monitoring</vt:lpstr>
      <vt:lpstr>XYZ</vt:lpstr>
      <vt:lpstr>PowerPoint Presentation</vt:lpstr>
      <vt:lpstr>PowerPoint Presentation</vt:lpstr>
      <vt:lpstr>PowerPoint Presentation</vt:lpstr>
      <vt:lpstr>   oneM2M</vt:lpstr>
      <vt:lpstr>oneM2M</vt:lpstr>
      <vt:lpstr>oneM2M</vt:lpstr>
      <vt:lpstr>Interworking</vt:lpstr>
      <vt:lpstr>Check out last webinar for… </vt:lpstr>
      <vt:lpstr>PowerPoint Presentation</vt:lpstr>
      <vt:lpstr>PowerPoint Presentation</vt:lpstr>
      <vt:lpstr>PowerPoint Presentation</vt:lpstr>
      <vt:lpstr>Reduced CAPEX</vt:lpstr>
      <vt:lpstr>CAPEX Impact</vt:lpstr>
      <vt:lpstr>Reduced OPEX</vt:lpstr>
      <vt:lpstr>OPEX Impact</vt:lpstr>
      <vt:lpstr>Horizontal Opportunities</vt:lpstr>
      <vt:lpstr>Motivation for Transition</vt:lpstr>
      <vt:lpstr>PowerPoint Presentation</vt:lpstr>
      <vt:lpstr>Request / Response Paradigm</vt:lpstr>
      <vt:lpstr>Resource oriented approach in oneM2M</vt:lpstr>
      <vt:lpstr>Simplified Event Flow</vt:lpstr>
      <vt:lpstr>10,000 foot view</vt:lpstr>
      <vt:lpstr>Secure Communication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Example: Data Sharing</vt:lpstr>
      <vt:lpstr>What is covered?</vt:lpstr>
      <vt:lpstr>Next steps in oneM2M</vt:lpstr>
      <vt:lpstr>Next steps in oneM2M</vt:lpstr>
      <vt:lpstr>Where to find info?</vt:lpstr>
      <vt:lpstr>Join us at the oneM2M Showcase &amp; Workshop</vt:lpstr>
      <vt:lpstr>Thank You!</vt:lpstr>
      <vt:lpstr>Contact Information</vt:lpstr>
      <vt:lpstr>Backup Material</vt:lpstr>
      <vt:lpstr>Supported Configurations</vt:lpstr>
      <vt:lpstr>Topologies</vt:lpstr>
    </vt:vector>
  </TitlesOfParts>
  <Company>oneM2M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oneM2M - Taking a Look Inside</dc:title>
  <dc:creator>Nicolas Damour</dc:creator>
  <cp:keywords>oneM2M, M2M, IoT</cp:keywords>
  <cp:lastModifiedBy>Blanz, Josef</cp:lastModifiedBy>
  <cp:revision>2278</cp:revision>
  <cp:lastPrinted>2015-05-27T07:55:30Z</cp:lastPrinted>
  <dcterms:created xsi:type="dcterms:W3CDTF">2012-09-11T22:52:11Z</dcterms:created>
  <dcterms:modified xsi:type="dcterms:W3CDTF">2015-05-27T11:19:46Z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-1089440845</vt:i4>
  </property>
  <property fmtid="{D5CDD505-2E9C-101B-9397-08002B2CF9AE}" pid="3" name="_NewReviewCycle">
    <vt:lpwstr/>
  </property>
  <property fmtid="{D5CDD505-2E9C-101B-9397-08002B2CF9AE}" pid="4" name="_EmailSubject">
    <vt:lpwstr>Webinar Uploaded</vt:lpwstr>
  </property>
  <property fmtid="{D5CDD505-2E9C-101B-9397-08002B2CF9AE}" pid="5" name="_AuthorEmail">
    <vt:lpwstr>jblanz@qti.qualcomm.com</vt:lpwstr>
  </property>
  <property fmtid="{D5CDD505-2E9C-101B-9397-08002B2CF9AE}" pid="6" name="_AuthorEmailDisplayName">
    <vt:lpwstr>Blanz, Josef</vt:lpwstr>
  </property>
</Properties>
</file>