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70" r:id="rId3"/>
  </p:sldMasterIdLst>
  <p:notesMasterIdLst>
    <p:notesMasterId r:id="rId14"/>
  </p:notesMasterIdLst>
  <p:sldIdLst>
    <p:sldId id="302" r:id="rId4"/>
    <p:sldId id="345" r:id="rId5"/>
    <p:sldId id="382" r:id="rId6"/>
    <p:sldId id="371" r:id="rId7"/>
    <p:sldId id="370" r:id="rId8"/>
    <p:sldId id="379" r:id="rId9"/>
    <p:sldId id="374" r:id="rId10"/>
    <p:sldId id="383" r:id="rId11"/>
    <p:sldId id="384" r:id="rId12"/>
    <p:sldId id="375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88" userDrawn="1">
          <p15:clr>
            <a:srgbClr val="A4A3A4"/>
          </p15:clr>
        </p15:guide>
        <p15:guide id="2" pos="499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le Mahoney" initials="MM" lastIdx="7" clrIdx="0">
    <p:extLst>
      <p:ext uri="{19B8F6BF-5375-455C-9EA6-DF929625EA0E}">
        <p15:presenceInfo xmlns:p15="http://schemas.microsoft.com/office/powerpoint/2012/main" userId="3b238406ac78126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5757"/>
    <a:srgbClr val="F7EAE9"/>
    <a:srgbClr val="F1D8D7"/>
    <a:srgbClr val="C00000"/>
    <a:srgbClr val="E6B9B8"/>
    <a:srgbClr val="FF3399"/>
    <a:srgbClr val="D7D0B1"/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54" autoAdjust="0"/>
    <p:restoredTop sz="93750" autoAdjust="0"/>
  </p:normalViewPr>
  <p:slideViewPr>
    <p:cSldViewPr showGuides="1">
      <p:cViewPr varScale="1">
        <p:scale>
          <a:sx n="62" d="100"/>
          <a:sy n="62" d="100"/>
        </p:scale>
        <p:origin x="1003" y="53"/>
      </p:cViewPr>
      <p:guideLst>
        <p:guide orient="horz" pos="1488"/>
        <p:guide pos="49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63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E31E6-DB44-432E-9E21-2C944B406F11}" type="datetimeFigureOut">
              <a:rPr lang="en-US" smtClean="0"/>
              <a:t>7/20/2016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25DA6-4CDD-4C50-9592-EBBE853CC4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56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25DA6-4CDD-4C50-9592-EBBE853CC41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364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5F4CD-CAD6-4342-B8F9-825D6B82AEF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831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5F4CD-CAD6-4342-B8F9-825D6B82AEF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866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397000" y="1154113"/>
            <a:ext cx="4156075" cy="31178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ja-JP" dirty="0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6068F5-F8A1-43FB-9147-5EC30A98AAF7}" type="slidenum">
              <a:rPr lang="en-US" altLang="ja-JP">
                <a:solidFill>
                  <a:prstClr val="black"/>
                </a:solidFill>
                <a:latin typeface="Calibri"/>
                <a:ea typeface="ＭＳ Ｐゴシック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ja-JP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39673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397000" y="1154113"/>
            <a:ext cx="4156075" cy="31178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ja-JP" dirty="0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6068F5-F8A1-43FB-9147-5EC30A98AAF7}" type="slidenum">
              <a:rPr lang="en-US" altLang="ja-JP">
                <a:solidFill>
                  <a:prstClr val="black"/>
                </a:solidFill>
                <a:latin typeface="Calibri"/>
                <a:ea typeface="ＭＳ Ｐゴシック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ja-JP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51682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fld id="{A6D16EA1-D31A-4592-9727-8E8625910B3E}" type="slidenum">
              <a:rPr lang="en-US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8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8305800" y="6400800"/>
            <a:ext cx="3667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46FC24A4-3633-47D2-9577-3F0D72FC5BC6}" type="slidenum">
              <a:rPr lang="en-US" altLang="en-US" sz="1200" smtClean="0">
                <a:solidFill>
                  <a:srgbClr val="000000"/>
                </a:solidFill>
              </a:rPr>
              <a:pPr algn="r" eaLnBrk="1" hangingPunct="1"/>
              <a:t>‹#›</a:t>
            </a:fld>
            <a:endParaRPr lang="en-US" altLang="en-US" sz="12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1409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8305800" y="6400800"/>
            <a:ext cx="3667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E2CFF32-C961-45D6-88EA-C24440784151}" type="slidenum">
              <a:rPr lang="en-US" altLang="en-US" sz="1200" smtClean="0">
                <a:solidFill>
                  <a:srgbClr val="000000"/>
                </a:solidFill>
              </a:rPr>
              <a:pPr algn="r" eaLnBrk="1" hangingPunct="1"/>
              <a:t>‹#›</a:t>
            </a:fld>
            <a:endParaRPr lang="en-US" altLang="en-US" sz="12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lnSpc>
                <a:spcPct val="85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5503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8305800" y="6400800"/>
            <a:ext cx="3667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6A8B5CCC-ADA2-45D0-95D2-1E0C07C06E53}" type="slidenum">
              <a:rPr lang="en-US" altLang="en-US" sz="1200" smtClean="0">
                <a:solidFill>
                  <a:srgbClr val="000000"/>
                </a:solidFill>
              </a:rPr>
              <a:pPr algn="r" eaLnBrk="1" hangingPunct="1"/>
              <a:t>‹#›</a:t>
            </a:fld>
            <a:endParaRPr lang="en-US" alt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837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457200" y="5075238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5"/>
          <a:stretch>
            <a:fillRect/>
          </a:stretch>
        </p:blipFill>
        <p:spPr bwMode="auto">
          <a:xfrm>
            <a:off x="1581150" y="152400"/>
            <a:ext cx="598170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7"/>
          <p:cNvSpPr>
            <a:spLocks noChangeArrowheads="1"/>
          </p:cNvSpPr>
          <p:nvPr userDrawn="1"/>
        </p:nvSpPr>
        <p:spPr bwMode="auto">
          <a:xfrm>
            <a:off x="3903663" y="6400800"/>
            <a:ext cx="1277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0000"/>
                </a:solidFill>
              </a:rPr>
              <a:t>© 2014 oneM2M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85800" y="5076826"/>
            <a:ext cx="7772400" cy="1219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rgbClr val="C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0" y="3629025"/>
            <a:ext cx="7772400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lnSpc>
                <a:spcPct val="90000"/>
              </a:lnSpc>
              <a:defRPr sz="4800" b="1" cap="all">
                <a:solidFill>
                  <a:srgbClr val="A0A0A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5644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30174"/>
            <a:ext cx="7189788" cy="762001"/>
          </a:xfrm>
          <a:prstGeom prst="rect">
            <a:avLst/>
          </a:prstGeom>
        </p:spPr>
        <p:txBody>
          <a:bodyPr/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113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EDFDF21-FADD-47C3-984E-E0D681A96497}" type="slidenum">
              <a:rPr lang="en-US" altLang="en-US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46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fld id="{4933952A-EFE2-4C7F-ABD5-D2DF7A7F2555}" type="slidenum">
              <a:rPr lang="en-US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16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466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174"/>
            <a:ext cx="7189788" cy="762001"/>
          </a:xfrm>
          <a:prstGeom prst="rect">
            <a:avLst/>
          </a:prstGeom>
        </p:spPr>
        <p:txBody>
          <a:bodyPr/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113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9BC1647-9AEE-46B6-9E4F-9E134BBDAC6F}" type="slidenum">
              <a:rPr lang="en-US" altLang="en-US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9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30174"/>
            <a:ext cx="7189788" cy="762001"/>
          </a:xfrm>
          <a:prstGeom prst="rect">
            <a:avLst/>
          </a:prstGeom>
        </p:spPr>
        <p:txBody>
          <a:bodyPr/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113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EDFDF21-FADD-47C3-984E-E0D681A96497}" type="slidenum">
              <a:rPr lang="en-US" altLang="en-US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13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5963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D4E5EBDB-3EA3-4096-A4ED-9110358961A6}" type="slidenum">
              <a:rPr lang="en-GB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70355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1"/>
          <p:cNvSpPr>
            <a:spLocks/>
          </p:cNvSpPr>
          <p:nvPr userDrawn="1"/>
        </p:nvSpPr>
        <p:spPr bwMode="auto">
          <a:xfrm rot="10800000" flipH="1">
            <a:off x="0" y="-1"/>
            <a:ext cx="6436723" cy="5670064"/>
          </a:xfrm>
          <a:prstGeom prst="rtTriangle">
            <a:avLst/>
          </a:prstGeom>
          <a:solidFill>
            <a:srgbClr val="EEF1F8"/>
          </a:solidFill>
          <a:ln>
            <a:noFill/>
          </a:ln>
          <a:extLst/>
        </p:spPr>
        <p:txBody>
          <a:bodyPr lIns="0" tIns="0" rIns="0" bIns="0"/>
          <a:lstStyle/>
          <a:p>
            <a:pPr marL="0" marR="0" lvl="0" indent="0" algn="ctr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 Light"/>
              <a:sym typeface="Helvetica Neue UltraLight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-346380" y="269325"/>
            <a:ext cx="6597704" cy="67710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lang="en-US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1" y="6547207"/>
            <a:ext cx="91440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sz="600" b="1" dirty="0" smtClean="0"/>
              <a:t>ICONECTIV CONFIDENTIAL - INTERNAL USE ONLY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525" b="1" dirty="0" smtClean="0"/>
              <a:t>See confidentiality restrictions on title page. </a:t>
            </a:r>
          </a:p>
          <a:p>
            <a:endParaRPr lang="en-US" sz="525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50005" y="6405895"/>
            <a:ext cx="329076" cy="18466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>
              <a:defRPr sz="600">
                <a:solidFill>
                  <a:schemeClr val="bg1"/>
                </a:solidFill>
              </a:defRPr>
            </a:lvl1pPr>
          </a:lstStyle>
          <a:p>
            <a:fld id="{23331C8C-FA04-451E-8E18-09B309337E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292172" y="1266744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578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8305800" y="6400800"/>
            <a:ext cx="3667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D1727320-B8C2-4877-ABA0-24E6675C0F5B}" type="slidenum">
              <a:rPr lang="en-US" altLang="en-US" sz="1200" smtClean="0">
                <a:solidFill>
                  <a:srgbClr val="000000"/>
                </a:solidFill>
              </a:rPr>
              <a:pPr algn="r" eaLnBrk="1" hangingPunct="1"/>
              <a:t>‹#›</a:t>
            </a:fld>
            <a:endParaRPr lang="en-US" altLang="en-US" sz="12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582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941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262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8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239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10"/>
          <p:cNvSpPr>
            <a:spLocks noChangeArrowheads="1"/>
          </p:cNvSpPr>
          <p:nvPr userDrawn="1"/>
        </p:nvSpPr>
        <p:spPr bwMode="auto">
          <a:xfrm>
            <a:off x="3903663" y="6400800"/>
            <a:ext cx="12779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0000"/>
                </a:solidFill>
              </a:rPr>
              <a:t>© </a:t>
            </a:r>
            <a:r>
              <a:rPr lang="en-US" altLang="en-US" sz="1200" dirty="0" smtClean="0">
                <a:solidFill>
                  <a:srgbClr val="000000"/>
                </a:solidFill>
              </a:rPr>
              <a:t>2016 </a:t>
            </a:r>
            <a:r>
              <a:rPr lang="en-US" altLang="en-US" sz="1200" dirty="0">
                <a:solidFill>
                  <a:srgbClr val="000000"/>
                </a:solidFill>
              </a:rPr>
              <a:t>oneM2M</a:t>
            </a:r>
          </a:p>
        </p:txBody>
      </p:sp>
    </p:spTree>
    <p:extLst>
      <p:ext uri="{BB962C8B-B14F-4D97-AF65-F5344CB8AC3E}">
        <p14:creationId xmlns:p14="http://schemas.microsoft.com/office/powerpoint/2010/main" val="150490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81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em2m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1066800" y="6096000"/>
            <a:ext cx="7772400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US" altLang="en-US" sz="2400" b="1" dirty="0">
                <a:solidFill>
                  <a:srgbClr val="A0A0A3"/>
                </a:solidFill>
                <a:hlinkClick r:id="rId3"/>
              </a:rPr>
              <a:t>www.oneM2M.org</a:t>
            </a:r>
            <a:r>
              <a:rPr lang="en-US" altLang="en-US" sz="2400" b="1" dirty="0">
                <a:solidFill>
                  <a:srgbClr val="A0A0A3"/>
                </a:solidFill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133600"/>
            <a:ext cx="4222679" cy="250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70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5"/>
          <p:cNvSpPr>
            <a:spLocks noGrp="1"/>
          </p:cNvSpPr>
          <p:nvPr>
            <p:ph type="title" idx="4294967295"/>
          </p:nvPr>
        </p:nvSpPr>
        <p:spPr>
          <a:xfrm>
            <a:off x="457200" y="130175"/>
            <a:ext cx="7162800" cy="762000"/>
          </a:xfrm>
        </p:spPr>
        <p:txBody>
          <a:bodyPr/>
          <a:lstStyle/>
          <a:p>
            <a:pPr algn="l"/>
            <a:r>
              <a:rPr lang="en-US" altLang="ja-JP" dirty="0" smtClean="0">
                <a:ea typeface="ＭＳ Ｐゴシック" charset="-128"/>
              </a:rPr>
              <a:t>Discussion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66800" y="3200400"/>
            <a:ext cx="34358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28000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Proactive PR</a:t>
            </a:r>
          </a:p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MWC</a:t>
            </a:r>
          </a:p>
          <a:p>
            <a:pPr>
              <a:buClr>
                <a:srgbClr val="C00000"/>
              </a:buClr>
              <a:buSzPct val="128000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676179" y="1218533"/>
            <a:ext cx="162021" cy="16202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676179" y="2504134"/>
            <a:ext cx="162021" cy="16202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66800" y="1143000"/>
            <a:ext cx="32834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28000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Spokespeople Leads</a:t>
            </a:r>
          </a:p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Press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Analysts</a:t>
            </a:r>
          </a:p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66800" y="2450068"/>
            <a:ext cx="3283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28000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Corporate Marcom Help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76179" y="4321266"/>
            <a:ext cx="162021" cy="16202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66800" y="4191000"/>
            <a:ext cx="426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28000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</a:p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Press Releases</a:t>
            </a:r>
          </a:p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Cases</a:t>
            </a:r>
          </a:p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Digital/Social Member Promotion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76179" y="3310663"/>
            <a:ext cx="162021" cy="16202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86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SzPct val="125000"/>
              <a:buFont typeface="Calibri" panose="020F0502020204030204" pitchFamily="34" charset="0"/>
              <a:buChar char="•"/>
            </a:pPr>
            <a:r>
              <a:rPr lang="en-US" dirty="0" smtClean="0"/>
              <a:t>Introductions</a:t>
            </a:r>
          </a:p>
          <a:p>
            <a:pPr>
              <a:buClr>
                <a:srgbClr val="C00000"/>
              </a:buClr>
              <a:buSzPct val="125000"/>
              <a:buFont typeface="Calibri" panose="020F0502020204030204" pitchFamily="34" charset="0"/>
              <a:buChar char="•"/>
            </a:pPr>
            <a:r>
              <a:rPr lang="en-US" dirty="0" smtClean="0"/>
              <a:t>Strategic Planning</a:t>
            </a:r>
          </a:p>
          <a:p>
            <a:pPr>
              <a:buClr>
                <a:srgbClr val="C00000"/>
              </a:buClr>
              <a:buSzPct val="125000"/>
              <a:buFont typeface="Calibri" panose="020F0502020204030204" pitchFamily="34" charset="0"/>
              <a:buChar char="•"/>
            </a:pPr>
            <a:r>
              <a:rPr lang="en-US" dirty="0" smtClean="0"/>
              <a:t>2016-17 Marcom Strategy Overview</a:t>
            </a:r>
          </a:p>
          <a:p>
            <a:pPr>
              <a:buClr>
                <a:srgbClr val="C00000"/>
              </a:buClr>
              <a:buSzPct val="125000"/>
              <a:buFont typeface="Calibri" panose="020F0502020204030204" pitchFamily="34" charset="0"/>
              <a:buChar char="•"/>
            </a:pPr>
            <a:r>
              <a:rPr lang="en-US" dirty="0"/>
              <a:t>Discussions</a:t>
            </a:r>
          </a:p>
          <a:p>
            <a:pPr>
              <a:buClr>
                <a:srgbClr val="C00000"/>
              </a:buClr>
              <a:buSzPct val="125000"/>
              <a:buFont typeface="Calibri" panose="020F0502020204030204" pitchFamily="34" charset="0"/>
              <a:buChar char="•"/>
            </a:pPr>
            <a:r>
              <a:rPr lang="en-US" dirty="0" smtClean="0"/>
              <a:t>Release 2.0</a:t>
            </a:r>
          </a:p>
          <a:p>
            <a:pPr>
              <a:buClr>
                <a:srgbClr val="C00000"/>
              </a:buClr>
              <a:buSzPct val="125000"/>
              <a:buFont typeface="Calibri" panose="020F0502020204030204" pitchFamily="34" charset="0"/>
              <a:buChar char="•"/>
            </a:pPr>
            <a:r>
              <a:rPr lang="en-US" dirty="0" smtClean="0"/>
              <a:t>Open Items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23331C8C-FA04-451E-8E18-09B309337E5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8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/>
          <p:cNvCxnSpPr/>
          <p:nvPr/>
        </p:nvCxnSpPr>
        <p:spPr>
          <a:xfrm>
            <a:off x="2030937" y="2329867"/>
            <a:ext cx="5803447" cy="0"/>
          </a:xfrm>
          <a:prstGeom prst="line">
            <a:avLst/>
          </a:prstGeom>
          <a:grpFill/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9400"/>
            <a:ext cx="5588000" cy="415925"/>
          </a:xfrm>
        </p:spPr>
        <p:txBody>
          <a:bodyPr/>
          <a:lstStyle/>
          <a:p>
            <a:pPr lvl="0" algn="l"/>
            <a:r>
              <a:rPr lang="en-US" dirty="0" smtClean="0"/>
              <a:t>Current Approach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4294967295"/>
          </p:nvPr>
        </p:nvSpPr>
        <p:spPr>
          <a:xfrm>
            <a:off x="2157894" y="2020764"/>
            <a:ext cx="4776306" cy="311150"/>
          </a:xfrm>
        </p:spPr>
        <p:txBody>
          <a:bodyPr vert="horz" lIns="0" tIns="0" rIns="0" bIns="0" rtlCol="0">
            <a:normAutofit/>
          </a:bodyPr>
          <a:lstStyle/>
          <a:p>
            <a:pPr marL="0" indent="0" defTabSz="685704">
              <a:buNone/>
            </a:pPr>
            <a:r>
              <a:rPr lang="en-US" sz="1500" dirty="0" smtClean="0"/>
              <a:t>Planning Meeting: June		Update Core Materials</a:t>
            </a:r>
            <a:endParaRPr lang="en-US" sz="15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994074" y="1807308"/>
            <a:ext cx="1036863" cy="1036863"/>
            <a:chOff x="642257" y="1513114"/>
            <a:chExt cx="1382484" cy="1382484"/>
          </a:xfrm>
        </p:grpSpPr>
        <p:sp>
          <p:nvSpPr>
            <p:cNvPr id="26" name="Oval 25"/>
            <p:cNvSpPr/>
            <p:nvPr/>
          </p:nvSpPr>
          <p:spPr>
            <a:xfrm>
              <a:off x="642257" y="1513114"/>
              <a:ext cx="1382484" cy="1382484"/>
            </a:xfrm>
            <a:prstGeom prst="ellipse">
              <a:avLst/>
            </a:prstGeom>
            <a:grpFill/>
            <a:ln>
              <a:solidFill>
                <a:srgbClr val="FF5757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747485" y="1623784"/>
              <a:ext cx="1172028" cy="1172028"/>
            </a:xfrm>
            <a:prstGeom prst="ellipse">
              <a:avLst/>
            </a:prstGeom>
            <a:grpFill/>
            <a:ln>
              <a:solidFill>
                <a:srgbClr val="FF5757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3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Plan</a:t>
              </a:r>
            </a:p>
          </p:txBody>
        </p:sp>
      </p:grp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2157894" y="2483396"/>
            <a:ext cx="4776306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704">
              <a:buFont typeface="Arial" panose="020B0604020202020204" pitchFamily="34" charset="0"/>
              <a:buNone/>
            </a:pPr>
            <a:r>
              <a:rPr lang="en-US" sz="1500" dirty="0" smtClean="0"/>
              <a:t>Re-engage Members		</a:t>
            </a:r>
            <a:endParaRPr lang="en-US" sz="1500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2030937" y="3889289"/>
            <a:ext cx="5803447" cy="0"/>
          </a:xfrm>
          <a:prstGeom prst="line">
            <a:avLst/>
          </a:prstGeom>
          <a:grpFill/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29" name="Content Placeholder 2"/>
          <p:cNvSpPr txBox="1">
            <a:spLocks/>
          </p:cNvSpPr>
          <p:nvPr/>
        </p:nvSpPr>
        <p:spPr bwMode="auto">
          <a:xfrm>
            <a:off x="2157894" y="3580186"/>
            <a:ext cx="4776306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704">
              <a:buFont typeface="Arial" panose="020B0604020202020204" pitchFamily="34" charset="0"/>
              <a:buNone/>
            </a:pPr>
            <a:r>
              <a:rPr lang="en-US" sz="1500" dirty="0" smtClean="0"/>
              <a:t>Members			Press/Analysts</a:t>
            </a:r>
            <a:endParaRPr lang="en-US" sz="15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994074" y="3366730"/>
            <a:ext cx="1036863" cy="1036863"/>
            <a:chOff x="642257" y="1513114"/>
            <a:chExt cx="1382484" cy="1382484"/>
          </a:xfrm>
        </p:grpSpPr>
        <p:sp>
          <p:nvSpPr>
            <p:cNvPr id="31" name="Oval 30"/>
            <p:cNvSpPr/>
            <p:nvPr/>
          </p:nvSpPr>
          <p:spPr>
            <a:xfrm>
              <a:off x="642257" y="1513114"/>
              <a:ext cx="1382484" cy="1382484"/>
            </a:xfrm>
            <a:prstGeom prst="ellipse">
              <a:avLst/>
            </a:prstGeom>
            <a:grpFill/>
            <a:ln>
              <a:solidFill>
                <a:srgbClr val="FF5757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747485" y="1623784"/>
              <a:ext cx="1172028" cy="1172028"/>
            </a:xfrm>
            <a:prstGeom prst="ellipse">
              <a:avLst/>
            </a:prstGeom>
            <a:grpFill/>
            <a:ln>
              <a:solidFill>
                <a:srgbClr val="FF5757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3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Engage</a:t>
              </a:r>
              <a:endParaRPr lang="en-US" sz="13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3" name="Content Placeholder 2"/>
          <p:cNvSpPr txBox="1">
            <a:spLocks/>
          </p:cNvSpPr>
          <p:nvPr/>
        </p:nvSpPr>
        <p:spPr bwMode="auto">
          <a:xfrm>
            <a:off x="2157894" y="4042818"/>
            <a:ext cx="4776306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704">
              <a:buFont typeface="Arial" panose="020B0604020202020204" pitchFamily="34" charset="0"/>
              <a:buNone/>
            </a:pPr>
            <a:r>
              <a:rPr lang="en-US" sz="1500" dirty="0" smtClean="0"/>
              <a:t>Stakeholders			Conference Planners</a:t>
            </a:r>
            <a:endParaRPr lang="en-US" sz="15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2030937" y="5502463"/>
            <a:ext cx="5803447" cy="0"/>
          </a:xfrm>
          <a:prstGeom prst="line">
            <a:avLst/>
          </a:prstGeom>
          <a:grpFill/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2157894" y="5193360"/>
            <a:ext cx="4776306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704">
              <a:buFont typeface="Arial" panose="020B0604020202020204" pitchFamily="34" charset="0"/>
              <a:buNone/>
            </a:pPr>
            <a:r>
              <a:rPr lang="en-US" sz="1500" dirty="0" smtClean="0"/>
              <a:t>Simplify/Encourage Member Promotion</a:t>
            </a:r>
            <a:endParaRPr lang="en-US" sz="15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994074" y="4979904"/>
            <a:ext cx="1036863" cy="1036863"/>
            <a:chOff x="642257" y="1513114"/>
            <a:chExt cx="1382484" cy="1382484"/>
          </a:xfrm>
        </p:grpSpPr>
        <p:sp>
          <p:nvSpPr>
            <p:cNvPr id="49" name="Oval 48"/>
            <p:cNvSpPr/>
            <p:nvPr/>
          </p:nvSpPr>
          <p:spPr>
            <a:xfrm>
              <a:off x="642257" y="1513114"/>
              <a:ext cx="1382484" cy="1382484"/>
            </a:xfrm>
            <a:prstGeom prst="ellipse">
              <a:avLst/>
            </a:prstGeom>
            <a:grpFill/>
            <a:ln>
              <a:solidFill>
                <a:srgbClr val="FF5757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747485" y="1623784"/>
              <a:ext cx="1172028" cy="1172028"/>
            </a:xfrm>
            <a:prstGeom prst="ellipse">
              <a:avLst/>
            </a:prstGeom>
            <a:grpFill/>
            <a:ln>
              <a:solidFill>
                <a:srgbClr val="FF5757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300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Execute</a:t>
              </a:r>
              <a:endParaRPr lang="en-US" sz="13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588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6015505" y="2416063"/>
            <a:ext cx="2136228" cy="2879180"/>
          </a:xfrm>
          <a:prstGeom prst="rect">
            <a:avLst/>
          </a:prstGeom>
          <a:solidFill>
            <a:srgbClr val="FFCC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Global Drumbeat of News and Information 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01193" y="2416063"/>
            <a:ext cx="2136228" cy="2879180"/>
          </a:xfrm>
          <a:prstGeom prst="rect">
            <a:avLst/>
          </a:prstGeom>
          <a:solidFill>
            <a:srgbClr val="FFCC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 and Empower Members to Drive Awareness, Adoption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9095" y="2416063"/>
            <a:ext cx="2136228" cy="2879180"/>
          </a:xfrm>
          <a:prstGeom prst="rect">
            <a:avLst/>
          </a:prstGeom>
          <a:solidFill>
            <a:srgbClr val="FFCC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oneM2M as </a:t>
            </a:r>
            <a:b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official global standard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2016-17 Marcom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23331C8C-FA04-451E-8E18-09B309337E5D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2416063"/>
            <a:ext cx="9144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981680" y="1497064"/>
            <a:ext cx="1428916" cy="1428916"/>
            <a:chOff x="642257" y="1513114"/>
            <a:chExt cx="1382484" cy="1382484"/>
          </a:xfrm>
          <a:solidFill>
            <a:schemeClr val="bg1">
              <a:lumMod val="85000"/>
            </a:schemeClr>
          </a:solidFill>
        </p:grpSpPr>
        <p:sp>
          <p:nvSpPr>
            <p:cNvPr id="11" name="Oval 10"/>
            <p:cNvSpPr/>
            <p:nvPr/>
          </p:nvSpPr>
          <p:spPr>
            <a:xfrm>
              <a:off x="642257" y="1513114"/>
              <a:ext cx="1382484" cy="1382484"/>
            </a:xfrm>
            <a:prstGeom prst="ellipse">
              <a:avLst/>
            </a:prstGeom>
            <a:grpFill/>
            <a:ln w="19050">
              <a:solidFill>
                <a:srgbClr val="FF5757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747485" y="1623784"/>
              <a:ext cx="1172028" cy="1172028"/>
            </a:xfrm>
            <a:prstGeom prst="ellipse">
              <a:avLst/>
            </a:prstGeom>
            <a:grpFill/>
            <a:ln>
              <a:solidFill>
                <a:srgbClr val="FF5757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Goal</a:t>
              </a:r>
              <a:endParaRPr lang="en-US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54849" y="1497064"/>
            <a:ext cx="1428916" cy="1428916"/>
            <a:chOff x="642257" y="1513114"/>
            <a:chExt cx="1382484" cy="1382484"/>
          </a:xfrm>
          <a:solidFill>
            <a:schemeClr val="bg1">
              <a:lumMod val="85000"/>
            </a:schemeClr>
          </a:solidFill>
        </p:grpSpPr>
        <p:sp>
          <p:nvSpPr>
            <p:cNvPr id="22" name="Oval 21"/>
            <p:cNvSpPr/>
            <p:nvPr/>
          </p:nvSpPr>
          <p:spPr>
            <a:xfrm>
              <a:off x="642257" y="1513114"/>
              <a:ext cx="1382484" cy="1382484"/>
            </a:xfrm>
            <a:prstGeom prst="ellipse">
              <a:avLst/>
            </a:prstGeom>
            <a:grpFill/>
            <a:ln w="19050">
              <a:solidFill>
                <a:srgbClr val="FF5757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747485" y="1623784"/>
              <a:ext cx="1172028" cy="1172028"/>
            </a:xfrm>
            <a:prstGeom prst="ellipse">
              <a:avLst/>
            </a:prstGeom>
            <a:grpFill/>
            <a:ln>
              <a:solidFill>
                <a:srgbClr val="FF5757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Strategy</a:t>
              </a:r>
              <a:endParaRPr lang="en-US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369161" y="1497064"/>
            <a:ext cx="1428916" cy="1428916"/>
            <a:chOff x="642257" y="1513114"/>
            <a:chExt cx="1382484" cy="1382484"/>
          </a:xfrm>
          <a:solidFill>
            <a:schemeClr val="bg1">
              <a:lumMod val="85000"/>
            </a:schemeClr>
          </a:solidFill>
        </p:grpSpPr>
        <p:sp>
          <p:nvSpPr>
            <p:cNvPr id="25" name="Oval 24"/>
            <p:cNvSpPr/>
            <p:nvPr/>
          </p:nvSpPr>
          <p:spPr>
            <a:xfrm>
              <a:off x="642257" y="1513114"/>
              <a:ext cx="1382484" cy="1382484"/>
            </a:xfrm>
            <a:prstGeom prst="ellipse">
              <a:avLst/>
            </a:prstGeom>
            <a:grpFill/>
            <a:ln w="19050">
              <a:solidFill>
                <a:srgbClr val="FF5757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747485" y="1623784"/>
              <a:ext cx="1172028" cy="1172028"/>
            </a:xfrm>
            <a:prstGeom prst="ellipse">
              <a:avLst/>
            </a:prstGeom>
            <a:grpFill/>
            <a:ln>
              <a:solidFill>
                <a:srgbClr val="FF5757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Objective</a:t>
              </a:r>
              <a:endParaRPr lang="en-US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971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Core Elements:</a:t>
            </a:r>
          </a:p>
          <a:p>
            <a:pPr lvl="1"/>
            <a:r>
              <a:rPr lang="en-US" dirty="0" smtClean="0"/>
              <a:t>Standardize Deck for Global Use</a:t>
            </a:r>
          </a:p>
          <a:p>
            <a:pPr lvl="1"/>
            <a:r>
              <a:rPr lang="en-US" dirty="0" smtClean="0"/>
              <a:t>Key Messages</a:t>
            </a:r>
          </a:p>
          <a:p>
            <a:pPr lvl="1"/>
            <a:r>
              <a:rPr lang="en-US" dirty="0" smtClean="0"/>
              <a:t>Update Brochure</a:t>
            </a:r>
          </a:p>
          <a:p>
            <a:pPr lvl="1"/>
            <a:r>
              <a:rPr lang="en-US" dirty="0" smtClean="0"/>
              <a:t>Update Website</a:t>
            </a:r>
          </a:p>
          <a:p>
            <a:pPr lvl="1"/>
            <a:r>
              <a:rPr lang="en-US" dirty="0" smtClean="0"/>
              <a:t>Curated Content: Press, Social</a:t>
            </a:r>
          </a:p>
          <a:p>
            <a:pPr lvl="1"/>
            <a:r>
              <a:rPr lang="en-US" dirty="0" smtClean="0"/>
              <a:t>Speaker Bureau and Database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23331C8C-FA04-451E-8E18-09B309337E5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1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460094" y="1958560"/>
            <a:ext cx="4038600" cy="44422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CCCC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5000"/>
            </a:pPr>
            <a:r>
              <a:rPr lang="en-US" sz="2000" dirty="0"/>
              <a:t>Create Curated Content for:</a:t>
            </a:r>
          </a:p>
          <a:p>
            <a:pPr marL="739775" lvl="1" indent="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35000"/>
              <a:buNone/>
            </a:pPr>
            <a:r>
              <a:rPr lang="en-US" sz="1600" dirty="0" smtClean="0"/>
              <a:t>Media – Analysts – Social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35000"/>
            </a:pPr>
            <a:r>
              <a:rPr lang="en-US" sz="2000" dirty="0" smtClean="0"/>
              <a:t>Monitor/Promote </a:t>
            </a:r>
            <a:r>
              <a:rPr lang="en-US" sz="2000" dirty="0"/>
              <a:t>Coverage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5000"/>
            </a:pPr>
            <a:r>
              <a:rPr lang="en-US" sz="2000" dirty="0" smtClean="0"/>
              <a:t>Promote oneM2M News</a:t>
            </a:r>
          </a:p>
          <a:p>
            <a:pPr marL="739775" lvl="1" indent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5000"/>
              <a:buNone/>
            </a:pPr>
            <a:r>
              <a:rPr lang="en-US" sz="1600" dirty="0" smtClean="0"/>
              <a:t>Use Cases – Events </a:t>
            </a:r>
            <a:r>
              <a:rPr lang="en-US" sz="1600" dirty="0"/>
              <a:t>– </a:t>
            </a:r>
            <a:r>
              <a:rPr lang="en-US" sz="1600" dirty="0" smtClean="0"/>
              <a:t>Press Releases</a:t>
            </a:r>
            <a:endParaRPr lang="en-US" sz="16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35000"/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35000"/>
            </a:pPr>
            <a:r>
              <a:rPr lang="en-US" sz="2000" dirty="0"/>
              <a:t>Identify Press/Analyst/Speaking </a:t>
            </a:r>
            <a:r>
              <a:rPr lang="en-US" sz="2000" dirty="0" err="1"/>
              <a:t>Opps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35000"/>
            </a:pPr>
            <a:r>
              <a:rPr lang="en-US" sz="2000" dirty="0"/>
              <a:t>Promote Webinars, </a:t>
            </a:r>
            <a:r>
              <a:rPr lang="en-US" sz="2000" dirty="0" err="1"/>
              <a:t>Interops</a:t>
            </a:r>
            <a:r>
              <a:rPr lang="en-US" sz="2000" dirty="0"/>
              <a:t>, </a:t>
            </a:r>
            <a:r>
              <a:rPr lang="en-US" sz="2000" dirty="0" smtClean="0"/>
              <a:t>Events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35000"/>
            </a:pPr>
            <a:endParaRPr lang="en-US" sz="1800" dirty="0"/>
          </a:p>
        </p:txBody>
      </p:sp>
      <p:sp>
        <p:nvSpPr>
          <p:cNvPr id="10" name="Rounded Rectangle 9"/>
          <p:cNvSpPr/>
          <p:nvPr/>
        </p:nvSpPr>
        <p:spPr>
          <a:xfrm>
            <a:off x="457200" y="1295400"/>
            <a:ext cx="4038600" cy="671070"/>
          </a:xfrm>
          <a:prstGeom prst="roundRect">
            <a:avLst/>
          </a:prstGeom>
          <a:solidFill>
            <a:srgbClr val="FFCCCC"/>
          </a:solidFill>
          <a:ln>
            <a:solidFill>
              <a:srgbClr val="F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 Partnership</a:t>
            </a:r>
            <a:endParaRPr lang="en-US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4651094" y="1958561"/>
            <a:ext cx="4038600" cy="44303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CCCC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5000"/>
            </a:pPr>
            <a:r>
              <a:rPr lang="en-US" sz="2000" dirty="0"/>
              <a:t>Distribute/Leverage </a:t>
            </a:r>
            <a:r>
              <a:rPr lang="en-US" sz="2000" dirty="0" smtClean="0"/>
              <a:t>Content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5000"/>
            </a:pPr>
            <a:endParaRPr lang="en-US" sz="1600" dirty="0" smtClean="0"/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5000"/>
            </a:pPr>
            <a:r>
              <a:rPr lang="en-US" sz="2000" dirty="0" smtClean="0"/>
              <a:t>Promote </a:t>
            </a:r>
            <a:r>
              <a:rPr lang="en-US" sz="2000" dirty="0"/>
              <a:t>oneM2M </a:t>
            </a:r>
            <a:r>
              <a:rPr lang="en-US" sz="2000" dirty="0" smtClean="0"/>
              <a:t>News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5000"/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5000"/>
            </a:pPr>
            <a:r>
              <a:rPr lang="en-US" sz="2000" dirty="0"/>
              <a:t>Provide case study </a:t>
            </a:r>
            <a:r>
              <a:rPr lang="en-US" sz="2000" dirty="0" smtClean="0"/>
              <a:t>content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5000"/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5000"/>
            </a:pPr>
            <a:r>
              <a:rPr lang="en-US" sz="2000" dirty="0"/>
              <a:t>Promote oneM2M in All of YOUR </a:t>
            </a:r>
            <a:r>
              <a:rPr lang="en-US" sz="2000" dirty="0" smtClean="0"/>
              <a:t>News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5000"/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5000"/>
            </a:pPr>
            <a:r>
              <a:rPr lang="en-US" sz="2000" dirty="0"/>
              <a:t>Provide Spokespeople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5000"/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5000"/>
            </a:pPr>
            <a:r>
              <a:rPr lang="en-US" sz="2000" dirty="0"/>
              <a:t>Host events, Alert Marcom Team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5000"/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5000"/>
            </a:pPr>
            <a:r>
              <a:rPr lang="en-US" sz="2000" dirty="0"/>
              <a:t>Involve Your Corporate Marcom Team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648200" y="1295400"/>
            <a:ext cx="4038600" cy="671070"/>
          </a:xfrm>
          <a:prstGeom prst="roundRect">
            <a:avLst/>
          </a:prstGeom>
          <a:solidFill>
            <a:srgbClr val="FFCCCC"/>
          </a:solidFill>
          <a:ln>
            <a:solidFill>
              <a:srgbClr val="F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5"/>
          <p:cNvSpPr txBox="1">
            <a:spLocks/>
          </p:cNvSpPr>
          <p:nvPr/>
        </p:nvSpPr>
        <p:spPr bwMode="auto">
          <a:xfrm>
            <a:off x="4724400" y="1318258"/>
            <a:ext cx="3810000" cy="477257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What Members Can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10640"/>
            <a:ext cx="4029456" cy="48577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Marcom Will Do</a:t>
            </a:r>
          </a:p>
        </p:txBody>
      </p:sp>
    </p:spTree>
    <p:extLst>
      <p:ext uri="{BB962C8B-B14F-4D97-AF65-F5344CB8AC3E}">
        <p14:creationId xmlns:p14="http://schemas.microsoft.com/office/powerpoint/2010/main" val="39337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/>
          <p:cNvSpPr>
            <a:spLocks noChangeAspect="1"/>
          </p:cNvSpPr>
          <p:nvPr/>
        </p:nvSpPr>
        <p:spPr>
          <a:xfrm>
            <a:off x="609600" y="1588058"/>
            <a:ext cx="2693200" cy="2693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Engage</a:t>
            </a:r>
          </a:p>
          <a:p>
            <a:pPr algn="ctr"/>
            <a:r>
              <a:rPr lang="en-US" dirty="0"/>
              <a:t>Deliver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8721" y="2257360"/>
            <a:ext cx="2284882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Release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2.0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2.0 Promotion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23331C8C-FA04-451E-8E18-09B309337E5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744486" y="1319079"/>
            <a:ext cx="879021" cy="879021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2699802" y="3777020"/>
            <a:ext cx="879021" cy="879021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</a:p>
        </p:txBody>
      </p:sp>
      <p:sp>
        <p:nvSpPr>
          <p:cNvPr id="27" name="Oval 26"/>
          <p:cNvSpPr/>
          <p:nvPr/>
        </p:nvSpPr>
        <p:spPr>
          <a:xfrm>
            <a:off x="3219011" y="2536094"/>
            <a:ext cx="879021" cy="879021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</a:p>
        </p:txBody>
      </p:sp>
      <p:sp>
        <p:nvSpPr>
          <p:cNvPr id="29" name="Content Placeholder 3"/>
          <p:cNvSpPr txBox="1">
            <a:spLocks/>
          </p:cNvSpPr>
          <p:nvPr/>
        </p:nvSpPr>
        <p:spPr>
          <a:xfrm>
            <a:off x="4255875" y="2839579"/>
            <a:ext cx="3344014" cy="57553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98000"/>
              <a:buFont typeface="Arial" panose="020B0604020202020204" pitchFamily="34" charset="0"/>
              <a:buChar char="•"/>
              <a:defRPr sz="2800" kern="1200">
                <a:solidFill>
                  <a:srgbClr val="63687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98000"/>
              <a:buFont typeface="Arial" panose="020B0604020202020204" pitchFamily="34" charset="0"/>
              <a:buChar char="•"/>
              <a:defRPr sz="2400" kern="1200">
                <a:solidFill>
                  <a:srgbClr val="63687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98000"/>
              <a:buFont typeface="Arial" panose="020B0604020202020204" pitchFamily="34" charset="0"/>
              <a:buChar char="•"/>
              <a:defRPr sz="2000" kern="1200">
                <a:solidFill>
                  <a:srgbClr val="63687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98000"/>
              <a:buFont typeface="Arial" panose="020B0604020202020204" pitchFamily="34" charset="0"/>
              <a:buChar char="•"/>
              <a:defRPr sz="1800" kern="1200">
                <a:solidFill>
                  <a:srgbClr val="63687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98000"/>
              <a:buFont typeface="Arial" panose="020B0604020202020204" pitchFamily="34" charset="0"/>
              <a:buChar char="•"/>
              <a:defRPr sz="1800" kern="1200">
                <a:solidFill>
                  <a:srgbClr val="63687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25000"/>
              <a:buFont typeface="Arial" panose="020B0604020202020204" pitchFamily="34" charset="0"/>
              <a:buChar char="−"/>
            </a:pPr>
            <a:r>
              <a:rPr lang="en-US" sz="1350" dirty="0"/>
              <a:t>Activations</a:t>
            </a:r>
          </a:p>
          <a:p>
            <a:pPr marL="463550" lvl="1" indent="-231775">
              <a:buSzPct val="125000"/>
              <a:buFont typeface="Arial" panose="020B0604020202020204" pitchFamily="34" charset="0"/>
              <a:buChar char="−"/>
            </a:pPr>
            <a:r>
              <a:rPr lang="en-US" sz="1400" dirty="0"/>
              <a:t>Twitter, LinkedIn</a:t>
            </a:r>
          </a:p>
          <a:p>
            <a:pPr marL="0" indent="0">
              <a:buNone/>
            </a:pPr>
            <a:endParaRPr lang="en-US" sz="1350" dirty="0"/>
          </a:p>
        </p:txBody>
      </p:sp>
      <p:sp>
        <p:nvSpPr>
          <p:cNvPr id="30" name="Content Placeholder 3"/>
          <p:cNvSpPr txBox="1">
            <a:spLocks/>
          </p:cNvSpPr>
          <p:nvPr/>
        </p:nvSpPr>
        <p:spPr>
          <a:xfrm>
            <a:off x="3691981" y="4130690"/>
            <a:ext cx="3344014" cy="928344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98000"/>
              <a:buFont typeface="Arial" panose="020B0604020202020204" pitchFamily="34" charset="0"/>
              <a:buChar char="•"/>
              <a:defRPr sz="2800" kern="1200">
                <a:solidFill>
                  <a:srgbClr val="63687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98000"/>
              <a:buFont typeface="Arial" panose="020B0604020202020204" pitchFamily="34" charset="0"/>
              <a:buChar char="•"/>
              <a:defRPr sz="2400" kern="1200">
                <a:solidFill>
                  <a:srgbClr val="63687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98000"/>
              <a:buFont typeface="Arial" panose="020B0604020202020204" pitchFamily="34" charset="0"/>
              <a:buChar char="•"/>
              <a:defRPr sz="2000" kern="1200">
                <a:solidFill>
                  <a:srgbClr val="63687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98000"/>
              <a:buFont typeface="Arial" panose="020B0604020202020204" pitchFamily="34" charset="0"/>
              <a:buChar char="•"/>
              <a:defRPr sz="1800" kern="1200">
                <a:solidFill>
                  <a:srgbClr val="63687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98000"/>
              <a:buFont typeface="Arial" panose="020B0604020202020204" pitchFamily="34" charset="0"/>
              <a:buChar char="•"/>
              <a:defRPr sz="1800" kern="1200">
                <a:solidFill>
                  <a:srgbClr val="63687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SzPct val="125000"/>
              <a:buFont typeface="Arial" panose="020B0604020202020204" pitchFamily="34" charset="0"/>
              <a:buChar char="−"/>
            </a:pPr>
            <a:r>
              <a:rPr lang="en-US" sz="1500" dirty="0"/>
              <a:t>Spec Sheet</a:t>
            </a:r>
          </a:p>
          <a:p>
            <a:pPr>
              <a:lnSpc>
                <a:spcPct val="100000"/>
              </a:lnSpc>
              <a:buSzPct val="125000"/>
              <a:buFont typeface="Arial" panose="020B0604020202020204" pitchFamily="34" charset="0"/>
              <a:buChar char="−"/>
            </a:pPr>
            <a:r>
              <a:rPr lang="en-US" sz="1500" dirty="0" smtClean="0"/>
              <a:t>PPT</a:t>
            </a:r>
          </a:p>
          <a:p>
            <a:pPr>
              <a:lnSpc>
                <a:spcPct val="100000"/>
              </a:lnSpc>
              <a:buSzPct val="125000"/>
              <a:buFont typeface="Arial" panose="020B0604020202020204" pitchFamily="34" charset="0"/>
              <a:buChar char="−"/>
            </a:pPr>
            <a:r>
              <a:rPr lang="en-US" sz="1500" dirty="0" smtClean="0"/>
              <a:t>Key Messages</a:t>
            </a:r>
            <a:endParaRPr lang="en-US" sz="1500" dirty="0" smtClean="0"/>
          </a:p>
          <a:p>
            <a:pPr>
              <a:lnSpc>
                <a:spcPct val="100000"/>
              </a:lnSpc>
              <a:buSzPct val="125000"/>
              <a:buFont typeface="Arial" panose="020B0604020202020204" pitchFamily="34" charset="0"/>
              <a:buChar char="−"/>
            </a:pPr>
            <a:endParaRPr lang="en-US" sz="1500" dirty="0"/>
          </a:p>
          <a:p>
            <a:pPr marL="0" indent="0">
              <a:buNone/>
            </a:pPr>
            <a:endParaRPr lang="en-US" sz="1350" dirty="0"/>
          </a:p>
        </p:txBody>
      </p:sp>
      <p:sp>
        <p:nvSpPr>
          <p:cNvPr id="26" name="Content Placeholder 3"/>
          <p:cNvSpPr txBox="1">
            <a:spLocks/>
          </p:cNvSpPr>
          <p:nvPr/>
        </p:nvSpPr>
        <p:spPr>
          <a:xfrm>
            <a:off x="3773414" y="1295400"/>
            <a:ext cx="3344014" cy="97753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98000"/>
              <a:buFont typeface="Arial" panose="020B0604020202020204" pitchFamily="34" charset="0"/>
              <a:buChar char="•"/>
              <a:defRPr sz="2800" kern="1200">
                <a:solidFill>
                  <a:srgbClr val="63687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98000"/>
              <a:buFont typeface="Arial" panose="020B0604020202020204" pitchFamily="34" charset="0"/>
              <a:buChar char="•"/>
              <a:defRPr sz="2400" kern="1200">
                <a:solidFill>
                  <a:srgbClr val="63687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98000"/>
              <a:buFont typeface="Arial" panose="020B0604020202020204" pitchFamily="34" charset="0"/>
              <a:buChar char="•"/>
              <a:defRPr sz="2000" kern="1200">
                <a:solidFill>
                  <a:srgbClr val="63687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98000"/>
              <a:buFont typeface="Arial" panose="020B0604020202020204" pitchFamily="34" charset="0"/>
              <a:buChar char="•"/>
              <a:defRPr sz="1800" kern="1200">
                <a:solidFill>
                  <a:srgbClr val="63687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98000"/>
              <a:buFont typeface="Arial" panose="020B0604020202020204" pitchFamily="34" charset="0"/>
              <a:buChar char="•"/>
              <a:defRPr sz="1800" kern="1200">
                <a:solidFill>
                  <a:srgbClr val="63687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25000"/>
              <a:buFont typeface="Arial" panose="020B0604020202020204" pitchFamily="34" charset="0"/>
              <a:buChar char="−"/>
            </a:pPr>
            <a:r>
              <a:rPr lang="en-US" sz="1350" dirty="0" smtClean="0"/>
              <a:t>Press Release</a:t>
            </a:r>
          </a:p>
          <a:p>
            <a:pPr>
              <a:buSzPct val="125000"/>
              <a:buFont typeface="Arial" panose="020B0604020202020204" pitchFamily="34" charset="0"/>
              <a:buChar char="−"/>
            </a:pPr>
            <a:r>
              <a:rPr lang="en-US" sz="1350" dirty="0" smtClean="0"/>
              <a:t>Analyst/Press Interviews</a:t>
            </a:r>
          </a:p>
          <a:p>
            <a:pPr>
              <a:buSzPct val="125000"/>
              <a:buFont typeface="Arial" panose="020B0604020202020204" pitchFamily="34" charset="0"/>
              <a:buChar char="−"/>
            </a:pPr>
            <a:r>
              <a:rPr lang="en-US" sz="1350" dirty="0" smtClean="0"/>
              <a:t>Webinar</a:t>
            </a:r>
          </a:p>
          <a:p>
            <a:pPr marL="0" indent="0">
              <a:buNone/>
            </a:pPr>
            <a:endParaRPr lang="en-US" sz="1350" dirty="0"/>
          </a:p>
        </p:txBody>
      </p:sp>
      <p:sp>
        <p:nvSpPr>
          <p:cNvPr id="28" name="Content Placeholder 6"/>
          <p:cNvSpPr>
            <a:spLocks noGrp="1"/>
          </p:cNvSpPr>
          <p:nvPr>
            <p:ph sz="half" idx="4294967295"/>
          </p:nvPr>
        </p:nvSpPr>
        <p:spPr>
          <a:xfrm>
            <a:off x="4676934" y="5280488"/>
            <a:ext cx="4390866" cy="326811"/>
          </a:xfrm>
          <a:prstGeom prst="rect">
            <a:avLst/>
          </a:prstGeom>
          <a:solidFill>
            <a:srgbClr val="FFCCCC"/>
          </a:solidFill>
          <a:ln>
            <a:solidFill>
              <a:srgbClr val="C0000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/>
              <a:t>What Members Can Do</a:t>
            </a:r>
            <a:endParaRPr lang="en-US" sz="1600" dirty="0"/>
          </a:p>
        </p:txBody>
      </p:sp>
      <p:sp>
        <p:nvSpPr>
          <p:cNvPr id="31" name="Content Placeholder 6"/>
          <p:cNvSpPr txBox="1">
            <a:spLocks/>
          </p:cNvSpPr>
          <p:nvPr/>
        </p:nvSpPr>
        <p:spPr bwMode="auto">
          <a:xfrm>
            <a:off x="4676934" y="5607299"/>
            <a:ext cx="4390866" cy="4125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CCCC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35000"/>
              <a:buNone/>
            </a:pPr>
            <a:r>
              <a:rPr lang="en-US" sz="1600" dirty="0" smtClean="0"/>
              <a:t>Review --  Contribute -- Promote</a:t>
            </a:r>
          </a:p>
        </p:txBody>
      </p:sp>
    </p:spTree>
    <p:extLst>
      <p:ext uri="{BB962C8B-B14F-4D97-AF65-F5344CB8AC3E}">
        <p14:creationId xmlns:p14="http://schemas.microsoft.com/office/powerpoint/2010/main" val="159328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FDF21-FADD-47C3-984E-E0D681A96497}" type="slidenum">
              <a:rPr lang="en-US" altLang="en-US" smtClean="0">
                <a:cs typeface="Arial" panose="020B0604020202020204" pitchFamily="34" charset="0"/>
              </a:rPr>
              <a:pPr>
                <a:defRPr/>
              </a:pPr>
              <a:t>8</a:t>
            </a:fld>
            <a:endParaRPr lang="en-US" altLang="en-US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164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5"/>
          <p:cNvSpPr>
            <a:spLocks noGrp="1"/>
          </p:cNvSpPr>
          <p:nvPr>
            <p:ph type="title" idx="4294967295"/>
          </p:nvPr>
        </p:nvSpPr>
        <p:spPr>
          <a:xfrm>
            <a:off x="457200" y="130175"/>
            <a:ext cx="7162800" cy="762000"/>
          </a:xfrm>
        </p:spPr>
        <p:txBody>
          <a:bodyPr/>
          <a:lstStyle/>
          <a:p>
            <a:pPr algn="l"/>
            <a:r>
              <a:rPr lang="en-US" altLang="ja-JP" dirty="0" smtClean="0">
                <a:ea typeface="ＭＳ Ｐゴシック" charset="-128"/>
              </a:rPr>
              <a:t>Discussion</a:t>
            </a:r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676179" y="1426018"/>
            <a:ext cx="162021" cy="16202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676179" y="3591421"/>
            <a:ext cx="162021" cy="16202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58562" y="1338207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28000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Vertical Priorities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6800" y="3465704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SzPct val="128000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Topics for oneM2M to Own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34762" y="38172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Future-proof IoT investment</a:t>
            </a:r>
          </a:p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Interoperability</a:t>
            </a:r>
          </a:p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IoT Security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164546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Home automation</a:t>
            </a:r>
          </a:p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eHealth and Telemedicine</a:t>
            </a:r>
          </a:p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Enterprise automation (Industrial IoT)</a:t>
            </a:r>
          </a:p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Transportation including the connected car</a:t>
            </a:r>
          </a:p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Energy including Smart Grid</a:t>
            </a:r>
          </a:p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SzPct val="128000"/>
              <a:buFont typeface="Arial" panose="020B0604020202020204" pitchFamily="34" charset="0"/>
              <a:buChar char="−"/>
              <a:tabLst>
                <a:tab pos="231775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Public Services (Smart Cities) </a:t>
            </a:r>
          </a:p>
        </p:txBody>
      </p:sp>
    </p:spTree>
    <p:extLst>
      <p:ext uri="{BB962C8B-B14F-4D97-AF65-F5344CB8AC3E}">
        <p14:creationId xmlns:p14="http://schemas.microsoft.com/office/powerpoint/2010/main" val="297920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neM2M Content Theme">
  <a:themeElements>
    <a:clrScheme name="oneM2M">
      <a:dk1>
        <a:srgbClr val="000000"/>
      </a:dk1>
      <a:lt1>
        <a:sysClr val="window" lastClr="FFFFFF"/>
      </a:lt1>
      <a:dk2>
        <a:srgbClr val="505450"/>
      </a:dk2>
      <a:lt2>
        <a:srgbClr val="A0A0A3"/>
      </a:lt2>
      <a:accent1>
        <a:srgbClr val="B42025"/>
      </a:accent1>
      <a:accent2>
        <a:srgbClr val="F6921E"/>
      </a:accent2>
      <a:accent3>
        <a:srgbClr val="005480"/>
      </a:accent3>
      <a:accent4>
        <a:srgbClr val="668C97"/>
      </a:accent4>
      <a:accent5>
        <a:srgbClr val="716896"/>
      </a:accent5>
      <a:accent6>
        <a:srgbClr val="008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1820</TotalTime>
  <Words>257</Words>
  <Application>Microsoft Office PowerPoint</Application>
  <PresentationFormat>On-screen Show (4:3)</PresentationFormat>
  <Paragraphs>109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Helvetica Neue UltraLight</vt:lpstr>
      <vt:lpstr>Open Sans Light</vt:lpstr>
      <vt:lpstr>1_Office Theme</vt:lpstr>
      <vt:lpstr>Office Theme</vt:lpstr>
      <vt:lpstr>oneM2M Content Theme</vt:lpstr>
      <vt:lpstr>www.oneM2M.org </vt:lpstr>
      <vt:lpstr>Agenda</vt:lpstr>
      <vt:lpstr>Current Approach</vt:lpstr>
      <vt:lpstr>2016-17 Marcom Plan</vt:lpstr>
      <vt:lpstr>Tactics</vt:lpstr>
      <vt:lpstr>A Partnership</vt:lpstr>
      <vt:lpstr>Release 2.0 Promotion</vt:lpstr>
      <vt:lpstr>Budget Discussion</vt:lpstr>
      <vt:lpstr>Discussion</vt:lpstr>
      <vt:lpstr>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oneM2M</dc:creator>
  <cp:lastModifiedBy>Oddy, Sharon</cp:lastModifiedBy>
  <cp:revision>170</cp:revision>
  <cp:lastPrinted>2016-06-28T20:41:41Z</cp:lastPrinted>
  <dcterms:created xsi:type="dcterms:W3CDTF">2011-08-18T14:43:33Z</dcterms:created>
  <dcterms:modified xsi:type="dcterms:W3CDTF">2016-07-20T04:46:54Z</dcterms:modified>
</cp:coreProperties>
</file>