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91" r:id="rId4"/>
    <p:sldId id="287" r:id="rId5"/>
    <p:sldId id="289" r:id="rId6"/>
    <p:sldId id="281" r:id="rId7"/>
    <p:sldId id="260" r:id="rId8"/>
    <p:sldId id="300" r:id="rId9"/>
    <p:sldId id="272" r:id="rId10"/>
    <p:sldId id="299" r:id="rId11"/>
    <p:sldId id="265" r:id="rId12"/>
    <p:sldId id="292" r:id="rId13"/>
    <p:sldId id="293" r:id="rId14"/>
    <p:sldId id="294" r:id="rId15"/>
    <p:sldId id="295" r:id="rId16"/>
    <p:sldId id="296" r:id="rId17"/>
    <p:sldId id="275" r:id="rId18"/>
    <p:sldId id="269" r:id="rId19"/>
    <p:sldId id="302" r:id="rId20"/>
    <p:sldId id="297" r:id="rId21"/>
    <p:sldId id="301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8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8D78-6F68-49ED-B195-5EAC3E4FDC18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3232-C7D8-4050-8AD3-5660C2C53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176E-958A-4CCD-9137-B20B2FCA250B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A9820-74B1-48C8-8A79-6A7935DF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65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News Releases: </a:t>
            </a:r>
            <a:r>
              <a:rPr lang="en-GB" dirty="0"/>
              <a:t>The number of News Releases being issued has increased, leading to a more regular flow of news and updates to the industry, and a </a:t>
            </a:r>
            <a:r>
              <a:rPr lang="en-GB" b="1" dirty="0">
                <a:solidFill>
                  <a:srgbClr val="FF0000"/>
                </a:solidFill>
              </a:rPr>
              <a:t>44%</a:t>
            </a:r>
            <a:r>
              <a:rPr lang="en-GB" dirty="0"/>
              <a:t> coverage increase since 2016. So far this year, </a:t>
            </a:r>
            <a:r>
              <a:rPr lang="en-GB" b="1" dirty="0">
                <a:solidFill>
                  <a:srgbClr val="FF0000"/>
                </a:solidFill>
              </a:rPr>
              <a:t>16 PRs </a:t>
            </a:r>
            <a:r>
              <a:rPr lang="en-GB" dirty="0"/>
              <a:t>have been drafted and issued, compared to 14 for the whole of 2016. </a:t>
            </a:r>
          </a:p>
          <a:p>
            <a:endParaRPr lang="en-GB" dirty="0"/>
          </a:p>
          <a:p>
            <a:r>
              <a:rPr lang="en-GB" b="1" dirty="0"/>
              <a:t>Core materials: </a:t>
            </a:r>
            <a:r>
              <a:rPr lang="en-GB" dirty="0"/>
              <a:t>A standard slide deck was developed for members to use during oneM2M speaking slots and a presentations area of the portal has been created. The oneM2M brochure was updated with new content, newer statistics and specially-designed graphics. A case study has also been developed with </a:t>
            </a:r>
            <a:r>
              <a:rPr lang="en-GB" dirty="0" err="1"/>
              <a:t>InterDigital</a:t>
            </a:r>
            <a:r>
              <a:rPr lang="en-GB" dirty="0"/>
              <a:t> to showcase the benefits of oneM2M to IoT projects. </a:t>
            </a:r>
          </a:p>
          <a:p>
            <a:endParaRPr lang="en-GB" dirty="0"/>
          </a:p>
          <a:p>
            <a:r>
              <a:rPr lang="en-GB" b="1" dirty="0"/>
              <a:t>Release 2: </a:t>
            </a:r>
            <a:r>
              <a:rPr lang="en-GB" dirty="0"/>
              <a:t>PR campaign to promote Release 2 was delivered successfully, with a total of 167 pieces of coverage secured, as well as two </a:t>
            </a:r>
            <a:r>
              <a:rPr lang="en-GB" dirty="0" err="1"/>
              <a:t>bylines</a:t>
            </a:r>
            <a:r>
              <a:rPr lang="en-GB" dirty="0"/>
              <a:t>, one in Wireless Magazine and one in </a:t>
            </a:r>
            <a:r>
              <a:rPr lang="en-GB" dirty="0" err="1"/>
              <a:t>InterComms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Speaking slots: </a:t>
            </a:r>
            <a:r>
              <a:rPr lang="en-GB" dirty="0"/>
              <a:t>The process to secure speaking slots has been formalised and open speaker slots are now communicated to all oneM2M members, leading to a wider variety of oneM2M representatives at events.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9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8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9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74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42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7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2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2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News Releases: </a:t>
            </a:r>
            <a:r>
              <a:rPr lang="en-GB" dirty="0"/>
              <a:t>The number of News Releases being issued has increased, leading to a more regular flow of news and updates to the industry, and a </a:t>
            </a:r>
            <a:r>
              <a:rPr lang="en-GB" b="1" dirty="0">
                <a:solidFill>
                  <a:srgbClr val="FF0000"/>
                </a:solidFill>
              </a:rPr>
              <a:t>44%</a:t>
            </a:r>
            <a:r>
              <a:rPr lang="en-GB" dirty="0"/>
              <a:t> coverage increase since 2016. So far this year, </a:t>
            </a:r>
            <a:r>
              <a:rPr lang="en-GB" b="1" dirty="0">
                <a:solidFill>
                  <a:srgbClr val="FF0000"/>
                </a:solidFill>
              </a:rPr>
              <a:t>16 PRs </a:t>
            </a:r>
            <a:r>
              <a:rPr lang="en-GB" dirty="0"/>
              <a:t>have been drafted and issued, compared to 14 for the whole of 2016. </a:t>
            </a:r>
          </a:p>
          <a:p>
            <a:endParaRPr lang="en-GB" dirty="0"/>
          </a:p>
          <a:p>
            <a:r>
              <a:rPr lang="en-GB" b="1" dirty="0"/>
              <a:t>Core materials: </a:t>
            </a:r>
            <a:r>
              <a:rPr lang="en-GB" dirty="0"/>
              <a:t>A standard slide deck was developed for members to use during oneM2M speaking slots and a presentations area of the portal has been created. The oneM2M brochure was updated with new content, newer statistics and specially-designed graphics. A case study has also been developed with </a:t>
            </a:r>
            <a:r>
              <a:rPr lang="en-GB" dirty="0" err="1"/>
              <a:t>InterDigital</a:t>
            </a:r>
            <a:r>
              <a:rPr lang="en-GB" dirty="0"/>
              <a:t> to showcase the benefits of oneM2M to IoT projects. </a:t>
            </a:r>
          </a:p>
          <a:p>
            <a:endParaRPr lang="en-GB" dirty="0"/>
          </a:p>
          <a:p>
            <a:r>
              <a:rPr lang="en-GB" b="1" dirty="0"/>
              <a:t>Release 2: </a:t>
            </a:r>
            <a:r>
              <a:rPr lang="en-GB" dirty="0"/>
              <a:t>PR campaign to promote Release 2 was delivered successfully, with a total of 167 pieces of coverage secured, as well as two </a:t>
            </a:r>
            <a:r>
              <a:rPr lang="en-GB" dirty="0" err="1"/>
              <a:t>bylines</a:t>
            </a:r>
            <a:r>
              <a:rPr lang="en-GB" dirty="0"/>
              <a:t>, one in Wireless Magazine and one in </a:t>
            </a:r>
            <a:r>
              <a:rPr lang="en-GB" dirty="0" err="1"/>
              <a:t>InterComms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Speaking slots: </a:t>
            </a:r>
            <a:r>
              <a:rPr lang="en-GB" dirty="0"/>
              <a:t>The process to secure speaking slots has been formalised and open speaker slots are now communicated to all oneM2M members, leading to a wider variety of oneM2M representatives at events.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9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News Releases: </a:t>
            </a:r>
            <a:r>
              <a:rPr lang="en-GB" dirty="0"/>
              <a:t>The number of News Releases being issued has increased, leading to a more regular flow of news and updates to the industry, and a </a:t>
            </a:r>
            <a:r>
              <a:rPr lang="en-GB" b="1" dirty="0">
                <a:solidFill>
                  <a:srgbClr val="FF0000"/>
                </a:solidFill>
              </a:rPr>
              <a:t>44%</a:t>
            </a:r>
            <a:r>
              <a:rPr lang="en-GB" dirty="0"/>
              <a:t> coverage increase since 2016. So far this year, </a:t>
            </a:r>
            <a:r>
              <a:rPr lang="en-GB" b="1" dirty="0">
                <a:solidFill>
                  <a:srgbClr val="FF0000"/>
                </a:solidFill>
              </a:rPr>
              <a:t>16 PRs </a:t>
            </a:r>
            <a:r>
              <a:rPr lang="en-GB" dirty="0"/>
              <a:t>have been drafted and issued, compared to 14 for the whole of 2016. </a:t>
            </a:r>
          </a:p>
          <a:p>
            <a:endParaRPr lang="en-GB" dirty="0"/>
          </a:p>
          <a:p>
            <a:r>
              <a:rPr lang="en-GB" b="1" dirty="0"/>
              <a:t>Core materials: </a:t>
            </a:r>
            <a:r>
              <a:rPr lang="en-GB" dirty="0"/>
              <a:t>A standard slide deck was developed for members to use during oneM2M speaking slots and a presentations area of the portal has been created. The oneM2M brochure was updated with new content, newer statistics and specially-designed graphics. A case study has also been developed with </a:t>
            </a:r>
            <a:r>
              <a:rPr lang="en-GB" dirty="0" err="1"/>
              <a:t>InterDigital</a:t>
            </a:r>
            <a:r>
              <a:rPr lang="en-GB" dirty="0"/>
              <a:t> to showcase the benefits of oneM2M to IoT projects. </a:t>
            </a:r>
          </a:p>
          <a:p>
            <a:endParaRPr lang="en-GB" dirty="0"/>
          </a:p>
          <a:p>
            <a:r>
              <a:rPr lang="en-GB" b="1" dirty="0"/>
              <a:t>Release 2: </a:t>
            </a:r>
            <a:r>
              <a:rPr lang="en-GB" dirty="0"/>
              <a:t>PR campaign to promote Release 2 was delivered successfully, with a total of 167 pieces of coverage secured, as well as two </a:t>
            </a:r>
            <a:r>
              <a:rPr lang="en-GB" dirty="0" err="1"/>
              <a:t>bylines</a:t>
            </a:r>
            <a:r>
              <a:rPr lang="en-GB" dirty="0"/>
              <a:t>, one in Wireless Magazine and one in </a:t>
            </a:r>
            <a:r>
              <a:rPr lang="en-GB" dirty="0" err="1"/>
              <a:t>InterComms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Speaking slots: </a:t>
            </a:r>
            <a:r>
              <a:rPr lang="en-GB" dirty="0"/>
              <a:t>The process to secure speaking slots has been formalised and open speaker slots are now communicated to all oneM2M members, leading to a wider variety of oneM2M representatives at events.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2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5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3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News Releases: </a:t>
            </a:r>
            <a:r>
              <a:rPr lang="en-GB" dirty="0"/>
              <a:t>The number of News Releases being issued has increased, leading to a more regular flow of news and updates to the industry, and a </a:t>
            </a:r>
            <a:r>
              <a:rPr lang="en-GB" b="1" dirty="0">
                <a:solidFill>
                  <a:srgbClr val="FF0000"/>
                </a:solidFill>
              </a:rPr>
              <a:t>44%</a:t>
            </a:r>
            <a:r>
              <a:rPr lang="en-GB" dirty="0"/>
              <a:t> coverage increase since 2016. So far this year, </a:t>
            </a:r>
            <a:r>
              <a:rPr lang="en-GB" b="1" dirty="0">
                <a:solidFill>
                  <a:srgbClr val="FF0000"/>
                </a:solidFill>
              </a:rPr>
              <a:t>16 PRs </a:t>
            </a:r>
            <a:r>
              <a:rPr lang="en-GB" dirty="0"/>
              <a:t>have been drafted and issued, compared to 14 for the whole of 2016. </a:t>
            </a:r>
          </a:p>
          <a:p>
            <a:endParaRPr lang="en-GB" dirty="0"/>
          </a:p>
          <a:p>
            <a:r>
              <a:rPr lang="en-GB" b="1" dirty="0"/>
              <a:t>Core materials: </a:t>
            </a:r>
            <a:r>
              <a:rPr lang="en-GB" dirty="0"/>
              <a:t>A standard slide deck was developed for members to use during oneM2M speaking slots and a presentations area of the portal has been created. The oneM2M brochure was updated with new content, newer statistics and specially-designed graphics. A case study has also been developed with </a:t>
            </a:r>
            <a:r>
              <a:rPr lang="en-GB" dirty="0" err="1"/>
              <a:t>InterDigital</a:t>
            </a:r>
            <a:r>
              <a:rPr lang="en-GB" dirty="0"/>
              <a:t> to showcase the benefits of oneM2M to IoT projects. </a:t>
            </a:r>
          </a:p>
          <a:p>
            <a:endParaRPr lang="en-GB" dirty="0"/>
          </a:p>
          <a:p>
            <a:r>
              <a:rPr lang="en-GB" b="1" dirty="0"/>
              <a:t>Release 2: </a:t>
            </a:r>
            <a:r>
              <a:rPr lang="en-GB" dirty="0"/>
              <a:t>PR campaign to promote Release 2 was delivered successfully, with a total of 167 pieces of coverage secured, as well as two </a:t>
            </a:r>
            <a:r>
              <a:rPr lang="en-GB" dirty="0" err="1"/>
              <a:t>bylines</a:t>
            </a:r>
            <a:r>
              <a:rPr lang="en-GB" dirty="0"/>
              <a:t>, one in Wireless Magazine and one in </a:t>
            </a:r>
            <a:r>
              <a:rPr lang="en-GB" dirty="0" err="1"/>
              <a:t>InterComms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Speaking slots: </a:t>
            </a:r>
            <a:r>
              <a:rPr lang="en-GB" dirty="0"/>
              <a:t>The process to secure speaking slots has been formalised and open speaker slots are now communicated to all oneM2M members, leading to a wider variety of oneM2M representatives at events.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5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9820-74B1-48C8-8A79-6A7935DF0F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D60742-97CB-4D4E-8F99-3E99A213106C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064C65-4E4B-47CB-8413-1C8115A8F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02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8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15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9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87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2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3C908E-0C30-4B58-871D-36A73B1C0324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7BAD41-4AD6-46C3-91AD-4D3E754A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922CEA-FEF6-4303-B0A1-1F654B69A790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C269B7-3753-4EF9-B5B3-CD3D7D877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9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6352430-7992-4C73-B079-812011250383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92865C-3943-47E9-8B29-36B0A8A61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07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4A22F3-722B-4568-A116-B47DF275CB03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5901E-8E8A-4EBB-A442-397B2BD1F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190FB-1755-44AC-AFB3-C56909681CB2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CB20A-771A-4075-81F4-F1A4C7EA4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6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A38744-487F-4697-A8F0-8F285377226F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AA6A28-32FE-4CAE-B49C-69E0E9D95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36B596-E7BC-48D6-A9E2-68E23FB8C934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08D9C-AC79-43CC-ABC4-84D9F5227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B5C212-B633-444F-AEBC-E58D318866A4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F0CED4-E8A9-4AED-ACF6-DF7506770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0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930C05A-4121-454F-9518-03551584C097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9D4E57-CCCF-442E-AF75-27861642C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0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CC903E-5327-4D32-B01A-D6B923A38CD1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51B101-E738-41AA-9109-F4E458AC9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CEA49CF8-EA0C-4545-BD97-70555C0D487A}" type="datetime1">
              <a:rPr lang="en-GB" smtClean="0"/>
              <a:pPr lvl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526C238D-EAC4-4EC7-93D6-60E896FB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-PC\Users\Public\Documents\Proactive PR\Clients\OneM2M\Images\oneM2M Logos\oneM2M Logo_HighRes.jpg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0593" y="0"/>
            <a:ext cx="5844305" cy="39859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985969"/>
            <a:ext cx="8229600" cy="1328309"/>
          </a:xfrm>
        </p:spPr>
        <p:txBody>
          <a:bodyPr anchor="ctr">
            <a:noAutofit/>
          </a:bodyPr>
          <a:lstStyle/>
          <a:p>
            <a:pPr marL="88900" lvl="0">
              <a:lnSpc>
                <a:spcPct val="100000"/>
              </a:lnSpc>
              <a:spcBef>
                <a:spcPts val="800"/>
              </a:spcBef>
            </a:pPr>
            <a:r>
              <a:rPr lang="en-GB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MARCOM Meeting</a:t>
            </a:r>
          </a:p>
          <a:p>
            <a:pPr marL="88900" lvl="0">
              <a:lnSpc>
                <a:spcPct val="100000"/>
              </a:lnSpc>
              <a:spcBef>
                <a:spcPts val="800"/>
              </a:spcBef>
            </a:pPr>
            <a:r>
              <a:rPr lang="en-GB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13,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Highlights: Events/Speaking</a:t>
            </a:r>
            <a:br>
              <a:rPr lang="en-GB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677334" y="1455352"/>
            <a:ext cx="9266023" cy="647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2"/>
                </a:solidFill>
              </a:rPr>
              <a:t>10 free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speaking slots secured – worth an estimated </a:t>
            </a:r>
            <a:r>
              <a:rPr lang="en-GB" sz="2400" b="1" dirty="0">
                <a:solidFill>
                  <a:schemeClr val="accent2"/>
                </a:solidFill>
              </a:rPr>
              <a:t>$30K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2"/>
                </a:solidFill>
              </a:rPr>
              <a:t>45 free </a:t>
            </a:r>
            <a:r>
              <a:rPr lang="en-GB" sz="2400" dirty="0"/>
              <a:t>event partnerships – worth an estimated </a:t>
            </a:r>
            <a:r>
              <a:rPr lang="en-GB" sz="2400" b="1" dirty="0">
                <a:solidFill>
                  <a:schemeClr val="accent2"/>
                </a:solidFill>
              </a:rPr>
              <a:t>$67K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2"/>
                </a:solidFill>
              </a:rPr>
              <a:t>150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viewers of joint HPE webinar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/>
              <a:t>Number of contra agreements with IoT, home automation and smart cities focused events on the rise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i="1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722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967" y="249976"/>
            <a:ext cx="893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Event Highlights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79" y="3444968"/>
            <a:ext cx="1339952" cy="1378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0" y="1175282"/>
            <a:ext cx="3495745" cy="8044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54437" b="28798"/>
          <a:stretch/>
        </p:blipFill>
        <p:spPr>
          <a:xfrm>
            <a:off x="4199029" y="1156196"/>
            <a:ext cx="1254322" cy="704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DC09B9-D596-4C49-B798-7D1143FB9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954" y="1188319"/>
            <a:ext cx="1952625" cy="93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918D7E-07BE-4C8D-ADDD-BE7732474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58" y="2197162"/>
            <a:ext cx="1532321" cy="1166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3E271-D1AF-42D4-BA8F-5BB118F40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666" y="2025468"/>
            <a:ext cx="1790700" cy="5755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26945E7-FEC3-4B13-A486-86B7A8965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67" y="3467050"/>
            <a:ext cx="2225503" cy="873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77397E1-DFF4-41E2-B549-A99F1D4F1D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327" y="4962074"/>
            <a:ext cx="2057400" cy="562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ACC0F74-9723-4E93-A667-952902AC3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7180" y="2845742"/>
            <a:ext cx="2377002" cy="5425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D7C7975-8C6F-4116-871B-1BBA7D576F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69" y="1159868"/>
            <a:ext cx="1382695" cy="11131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D1A0479-99A8-40B6-B003-1B1CC1E7D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1574" y="5624897"/>
            <a:ext cx="1893052" cy="9141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D72AD5-5AB6-4BAA-9188-EBBD56C8DC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749" y="5708648"/>
            <a:ext cx="1567917" cy="8304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EDA5AF6-CF10-4982-9DC0-303B096481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7962" y="2308950"/>
            <a:ext cx="1858789" cy="96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67F4BA9-20A3-458F-8FF0-B673E1E10D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4923" y="4756488"/>
            <a:ext cx="1993284" cy="612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C80EC2C-9974-433E-8319-424B8C7EE6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63728" y="3563282"/>
            <a:ext cx="2182537" cy="8584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A029E16-7F54-427F-8CF3-6157BCFBE2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91277" y="5666331"/>
            <a:ext cx="2472158" cy="7800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904B8C5-F685-4EA2-A0BA-7BE0C8FA24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44403" y="4608113"/>
            <a:ext cx="1889822" cy="8547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5E8588C-5E56-4AA3-B2DA-2EC05B7A75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94864" y="2296350"/>
            <a:ext cx="2003797" cy="8887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395B78A-B412-4DFD-878C-CF5AAF2A10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81083" y="3449779"/>
            <a:ext cx="2250902" cy="4541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2986329-1CEC-46CD-B2A0-68E736151A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28569" y="4092400"/>
            <a:ext cx="1667589" cy="6413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7D90E6E-CD95-4D03-BD11-9502A50593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27150" y="5708648"/>
            <a:ext cx="2104785" cy="6953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3B13AF4-CB63-4EB1-8A64-557FE4D368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81083" y="5035511"/>
            <a:ext cx="2081440" cy="55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74564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 Nominations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924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Nomination Received: Taly Walsh, TIA</a:t>
            </a:r>
          </a:p>
        </p:txBody>
      </p:sp>
    </p:spTree>
    <p:extLst>
      <p:ext uri="{BB962C8B-B14F-4D97-AF65-F5344CB8AC3E}">
        <p14:creationId xmlns:p14="http://schemas.microsoft.com/office/powerpoint/2010/main" val="19431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20779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396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Proactive PR</a:t>
            </a:r>
          </a:p>
          <a:p>
            <a:r>
              <a:rPr lang="en-US" sz="2400" dirty="0"/>
              <a:t>White Papers</a:t>
            </a:r>
          </a:p>
          <a:p>
            <a:r>
              <a:rPr lang="en-US" sz="2400" dirty="0"/>
              <a:t>Industry Days</a:t>
            </a:r>
          </a:p>
          <a:p>
            <a:r>
              <a:rPr lang="en-US" sz="2400" dirty="0"/>
              <a:t>Social Amplification</a:t>
            </a:r>
          </a:p>
          <a:p>
            <a:r>
              <a:rPr lang="en-US" sz="2400" dirty="0"/>
              <a:t>Other budget-impacting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7680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990336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44" y="1177657"/>
            <a:ext cx="8964356" cy="4900108"/>
          </a:xfrm>
        </p:spPr>
        <p:txBody>
          <a:bodyPr>
            <a:noAutofit/>
          </a:bodyPr>
          <a:lstStyle/>
          <a:p>
            <a:r>
              <a:rPr lang="en-GB" sz="2400" dirty="0"/>
              <a:t>Future Industry Days</a:t>
            </a:r>
          </a:p>
          <a:p>
            <a:r>
              <a:rPr lang="en-GB" sz="2400" dirty="0"/>
              <a:t>White Papers</a:t>
            </a:r>
          </a:p>
          <a:p>
            <a:r>
              <a:rPr lang="en-GB" sz="2400" dirty="0"/>
              <a:t>Release 3.0</a:t>
            </a:r>
          </a:p>
          <a:p>
            <a:r>
              <a:rPr lang="en-GB" sz="2400" dirty="0"/>
              <a:t>Core Materials</a:t>
            </a:r>
          </a:p>
          <a:p>
            <a:r>
              <a:rPr lang="en-GB" sz="2400" dirty="0"/>
              <a:t>Media Outreach </a:t>
            </a:r>
          </a:p>
          <a:p>
            <a:pPr marL="342900" lvl="2" indent="-342900"/>
            <a:r>
              <a:rPr lang="en-GB" sz="2400" dirty="0"/>
              <a:t>MWC &amp; other key events</a:t>
            </a:r>
          </a:p>
          <a:p>
            <a:r>
              <a:rPr lang="en-GB" sz="2400" dirty="0"/>
              <a:t>Amplify Social Presence</a:t>
            </a:r>
          </a:p>
          <a:p>
            <a:r>
              <a:rPr lang="en-GB" sz="2400" dirty="0"/>
              <a:t>Events/Speaking/Webinars</a:t>
            </a:r>
          </a:p>
          <a:p>
            <a:r>
              <a:rPr lang="en-GB" sz="2400" dirty="0"/>
              <a:t>New ideas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67" y="249976"/>
            <a:ext cx="893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2017-2018 Priorities</a:t>
            </a:r>
          </a:p>
        </p:txBody>
      </p:sp>
    </p:spTree>
    <p:extLst>
      <p:ext uri="{BB962C8B-B14F-4D97-AF65-F5344CB8AC3E}">
        <p14:creationId xmlns:p14="http://schemas.microsoft.com/office/powerpoint/2010/main" val="4998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Upcoming</a:t>
            </a:r>
            <a:br>
              <a:rPr lang="en-GB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492958"/>
            <a:ext cx="8596668" cy="4362874"/>
          </a:xfrm>
        </p:spPr>
        <p:txBody>
          <a:bodyPr>
            <a:normAutofit/>
          </a:bodyPr>
          <a:lstStyle/>
          <a:p>
            <a:r>
              <a:rPr lang="en-GB" sz="2400" dirty="0"/>
              <a:t>LPWA white paper </a:t>
            </a:r>
          </a:p>
          <a:p>
            <a:r>
              <a:rPr lang="en-GB" sz="2400" dirty="0"/>
              <a:t>Press Releases</a:t>
            </a:r>
          </a:p>
          <a:p>
            <a:pPr lvl="1"/>
            <a:r>
              <a:rPr lang="en-GB" sz="2000" dirty="0"/>
              <a:t>Release 3.O</a:t>
            </a:r>
          </a:p>
          <a:p>
            <a:pPr lvl="1"/>
            <a:r>
              <a:rPr lang="en-GB" sz="2000" dirty="0"/>
              <a:t>Post-Industry Day </a:t>
            </a:r>
          </a:p>
          <a:p>
            <a:pPr lvl="1"/>
            <a:r>
              <a:rPr lang="en-GB" sz="2000" dirty="0"/>
              <a:t>Developers Event</a:t>
            </a:r>
          </a:p>
          <a:p>
            <a:pPr lvl="1"/>
            <a:r>
              <a:rPr lang="en-GB" sz="2000" dirty="0"/>
              <a:t>Media advisories</a:t>
            </a:r>
          </a:p>
          <a:p>
            <a:r>
              <a:rPr lang="en-GB" sz="2400" dirty="0"/>
              <a:t>Webinars</a:t>
            </a:r>
          </a:p>
          <a:p>
            <a:pPr lvl="1"/>
            <a:r>
              <a:rPr lang="en-GB" sz="2000" dirty="0"/>
              <a:t>Continue to pursue: IBM and Deutsche Telekom</a:t>
            </a:r>
          </a:p>
          <a:p>
            <a:pPr lvl="1"/>
            <a:r>
              <a:rPr lang="en-GB" sz="2000" dirty="0"/>
              <a:t>Review suggestion from Global Platform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Items from Industry Day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492958"/>
            <a:ext cx="8596668" cy="436287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400" dirty="0" smtClean="0"/>
              <a:t>Communication strategy needed around feedback received from projects</a:t>
            </a:r>
            <a:endParaRPr lang="en-US" sz="2400" dirty="0"/>
          </a:p>
          <a:p>
            <a:pPr lvl="0"/>
            <a:r>
              <a:rPr lang="en-GB" sz="2400" dirty="0" smtClean="0"/>
              <a:t>Drive value prop of using oneM2M standard, so companies have a compelling reason to use it </a:t>
            </a:r>
          </a:p>
          <a:p>
            <a:pPr lvl="0"/>
            <a:r>
              <a:rPr lang="en-GB" sz="2400" dirty="0" err="1" smtClean="0"/>
              <a:t>Zigbee</a:t>
            </a:r>
            <a:r>
              <a:rPr lang="en-GB" sz="2400" dirty="0" smtClean="0"/>
              <a:t> </a:t>
            </a:r>
            <a:r>
              <a:rPr lang="en-GB" sz="2400" dirty="0"/>
              <a:t>Alliance </a:t>
            </a:r>
            <a:r>
              <a:rPr lang="en-GB" sz="2400" dirty="0" smtClean="0"/>
              <a:t>open </a:t>
            </a:r>
            <a:r>
              <a:rPr lang="en-GB" sz="2400" dirty="0"/>
              <a:t>to engaging with oneM2M. </a:t>
            </a:r>
            <a:endParaRPr lang="en-US" sz="2400" dirty="0"/>
          </a:p>
          <a:p>
            <a:pPr lvl="0"/>
            <a:r>
              <a:rPr lang="en-GB" sz="2400" dirty="0" smtClean="0"/>
              <a:t>Can/should Interop </a:t>
            </a:r>
            <a:r>
              <a:rPr lang="en-GB" sz="2400" dirty="0"/>
              <a:t>events </a:t>
            </a:r>
            <a:r>
              <a:rPr lang="en-GB" sz="2400" dirty="0" smtClean="0"/>
              <a:t>be </a:t>
            </a:r>
            <a:r>
              <a:rPr lang="en-GB" sz="2400" dirty="0"/>
              <a:t>opened to Thread </a:t>
            </a:r>
            <a:r>
              <a:rPr lang="en-GB" sz="2400" dirty="0" smtClean="0"/>
              <a:t>members or should a joint event be pursued?  </a:t>
            </a:r>
          </a:p>
          <a:p>
            <a:pPr lvl="0"/>
            <a:r>
              <a:rPr lang="en-GB" sz="2400" dirty="0" smtClean="0"/>
              <a:t>TTA </a:t>
            </a:r>
            <a:r>
              <a:rPr lang="en-GB" sz="2400" dirty="0"/>
              <a:t>testing is strictly based on oneM2M specifications.</a:t>
            </a:r>
            <a:endParaRPr lang="en-US" sz="2400" dirty="0"/>
          </a:p>
          <a:p>
            <a:pPr lvl="0"/>
            <a:r>
              <a:rPr lang="en-GB" sz="2400" dirty="0" smtClean="0"/>
              <a:t>OFC, </a:t>
            </a:r>
            <a:r>
              <a:rPr lang="en-GB" sz="2400" dirty="0"/>
              <a:t>Thread, IIC and </a:t>
            </a:r>
            <a:r>
              <a:rPr lang="en-GB" sz="2400" dirty="0" err="1"/>
              <a:t>Zigbee</a:t>
            </a:r>
            <a:r>
              <a:rPr lang="en-GB" sz="2400" dirty="0"/>
              <a:t> all agreed that there need to be partnerships and the idea of a bigger picture, how all technologies fit together, needs to be worked on and communicated</a:t>
            </a:r>
            <a:r>
              <a:rPr lang="en-GB" sz="2400" dirty="0" smtClean="0"/>
              <a:t>.</a:t>
            </a:r>
            <a:r>
              <a:rPr lang="en-GB" sz="2400" dirty="0"/>
              <a:t> </a:t>
            </a:r>
            <a:endParaRPr lang="en-GB" sz="2400" dirty="0" smtClean="0"/>
          </a:p>
          <a:p>
            <a:r>
              <a:rPr lang="en-GB" sz="2400" dirty="0" smtClean="0"/>
              <a:t>Device </a:t>
            </a:r>
            <a:r>
              <a:rPr lang="en-GB" sz="2400" dirty="0"/>
              <a:t>controllers are not being standardised in the HPE/</a:t>
            </a:r>
            <a:r>
              <a:rPr lang="en-GB" sz="2400" dirty="0" err="1"/>
              <a:t>TaTa</a:t>
            </a:r>
            <a:r>
              <a:rPr lang="en-GB" sz="2400" dirty="0"/>
              <a:t> project -once the data is in the platform, then it is interoperable </a:t>
            </a:r>
            <a:endParaRPr lang="en-US" sz="2400" dirty="0"/>
          </a:p>
          <a:p>
            <a:pPr lvl="0"/>
            <a:endParaRPr lang="en-US" sz="24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33488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93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596668" cy="4472054"/>
          </a:xfrm>
        </p:spPr>
        <p:txBody>
          <a:bodyPr/>
          <a:lstStyle/>
          <a:p>
            <a:pPr lvl="0"/>
            <a:r>
              <a:rPr lang="en-GB" sz="2400" dirty="0"/>
              <a:t>Year in Review</a:t>
            </a:r>
          </a:p>
          <a:p>
            <a:pPr lvl="0"/>
            <a:r>
              <a:rPr lang="en-GB" sz="2400" dirty="0"/>
              <a:t>Vice Chair Nominations</a:t>
            </a:r>
            <a:endParaRPr lang="en-US" sz="2400" dirty="0"/>
          </a:p>
          <a:p>
            <a:pPr lvl="0"/>
            <a:r>
              <a:rPr lang="en-GB" sz="2400" dirty="0"/>
              <a:t>Budget </a:t>
            </a:r>
          </a:p>
          <a:p>
            <a:pPr lvl="0"/>
            <a:r>
              <a:rPr lang="en-GB" sz="2400" dirty="0"/>
              <a:t>2017-18 Priorities and Planning</a:t>
            </a:r>
            <a:endParaRPr lang="en-US" sz="2400" dirty="0"/>
          </a:p>
          <a:p>
            <a:pPr lvl="0"/>
            <a:r>
              <a:rPr lang="en-US" sz="2400" dirty="0"/>
              <a:t>Open Items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69309"/>
            <a:ext cx="10775091" cy="543696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52"/>
          </a:xfrm>
        </p:spPr>
        <p:txBody>
          <a:bodyPr>
            <a:noAutofit/>
          </a:bodyPr>
          <a:lstStyle/>
          <a:p>
            <a:r>
              <a:rPr lang="en-GB" dirty="0"/>
              <a:t>Year in Review</a:t>
            </a:r>
            <a:br>
              <a:rPr lang="en-GB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677334" y="1455352"/>
            <a:ext cx="9266023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Core materials: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slide deck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repository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Brochure updated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Wikipedia page created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Speaking outreach and selection process updated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Enhancements: Developers Corner, Open Source and Application Developers Guide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Cities white paper produced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51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in Review</a:t>
            </a:r>
            <a:br>
              <a:rPr lang="en-GB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766119" y="1243786"/>
            <a:ext cx="92660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/>
          </a:p>
          <a:p>
            <a:pPr>
              <a:spcAft>
                <a:spcPts val="600"/>
              </a:spcAft>
            </a:pPr>
            <a:r>
              <a:rPr lang="en-GB" sz="2400" b="1" dirty="0"/>
              <a:t>Media Highlights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News Releases issued in 1H 2017 (14 issued in 2016)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487 industry mentions and 5 top tier briefings at MWC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44% increase in media coverage year-over-year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2.0 effort resulted in 167 pieces of coverage; 3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bylines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100" dirty="0"/>
          </a:p>
          <a:p>
            <a:pPr>
              <a:spcAft>
                <a:spcPts val="600"/>
              </a:spcAft>
            </a:pPr>
            <a:r>
              <a:rPr lang="en-GB" sz="2400" b="1" dirty="0"/>
              <a:t>Other Highlights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2.0 Webinar, HPE Webinar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Certification logo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Awards: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Dr.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Omar Elloumi named IoT Evangelist of the Year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 created (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InterDigital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967" y="249976"/>
            <a:ext cx="893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Coverage</a:t>
            </a:r>
            <a:r>
              <a:rPr lang="en-GB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 – 1H 2017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95A2EDF-C1EA-478A-9A86-41A88AF29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27864"/>
              </p:ext>
            </p:extLst>
          </p:nvPr>
        </p:nvGraphicFramePr>
        <p:xfrm>
          <a:off x="428624" y="1301606"/>
          <a:ext cx="5897020" cy="44478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03366">
                  <a:extLst>
                    <a:ext uri="{9D8B030D-6E8A-4147-A177-3AD203B41FA5}">
                      <a16:colId xmlns:a16="http://schemas.microsoft.com/office/drawing/2014/main" xmlns="" val="3706224693"/>
                    </a:ext>
                  </a:extLst>
                </a:gridCol>
                <a:gridCol w="1193654">
                  <a:extLst>
                    <a:ext uri="{9D8B030D-6E8A-4147-A177-3AD203B41FA5}">
                      <a16:colId xmlns:a16="http://schemas.microsoft.com/office/drawing/2014/main" xmlns="" val="1825135123"/>
                    </a:ext>
                  </a:extLst>
                </a:gridCol>
              </a:tblGrid>
              <a:tr h="4681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Overall</a:t>
                      </a:r>
                      <a:r>
                        <a:rPr lang="en-GB" sz="2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1157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030753"/>
                  </a:ext>
                </a:extLst>
              </a:tr>
              <a:tr h="6679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Press Release coverage achieved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467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86269087"/>
                  </a:ext>
                </a:extLst>
              </a:tr>
              <a:tr h="51936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# number of releases issued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38122788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Media Alert coverage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93714397"/>
                  </a:ext>
                </a:extLst>
              </a:tr>
              <a:tr h="45186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Media Alerts/Invitations issued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37996916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Media/Analyst interviews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670084437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Editorial secured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8205572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Speaker/panel slots secured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482196778"/>
                  </a:ext>
                </a:extLst>
              </a:tr>
              <a:tr h="46811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  <a:latin typeface="+mj-lt"/>
                        </a:rPr>
                        <a:t>Industry mentions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677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7682967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9D123C-A022-4786-A0D7-9FD97D3FC7D4}"/>
              </a:ext>
            </a:extLst>
          </p:cNvPr>
          <p:cNvSpPr txBox="1"/>
          <p:nvPr/>
        </p:nvSpPr>
        <p:spPr>
          <a:xfrm>
            <a:off x="6765272" y="2133253"/>
            <a:ext cx="2641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44%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increase </a:t>
            </a:r>
            <a:br>
              <a:rPr lang="en-GB" sz="2800" dirty="0"/>
            </a:br>
            <a:r>
              <a:rPr lang="en-GB" sz="2800" dirty="0"/>
              <a:t>year-over-year</a:t>
            </a:r>
            <a:br>
              <a:rPr lang="en-GB" sz="2800" dirty="0"/>
            </a:br>
            <a:r>
              <a:rPr lang="en-GB" sz="2800" dirty="0"/>
              <a:t>in 1H of 2017</a:t>
            </a:r>
          </a:p>
        </p:txBody>
      </p:sp>
    </p:spTree>
    <p:extLst>
      <p:ext uri="{BB962C8B-B14F-4D97-AF65-F5344CB8AC3E}">
        <p14:creationId xmlns:p14="http://schemas.microsoft.com/office/powerpoint/2010/main" val="483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CF8AE5F-EE75-4267-A153-6CED0501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24419"/>
              </p:ext>
            </p:extLst>
          </p:nvPr>
        </p:nvGraphicFramePr>
        <p:xfrm>
          <a:off x="736830" y="1649541"/>
          <a:ext cx="8537173" cy="42940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73922">
                  <a:extLst>
                    <a:ext uri="{9D8B030D-6E8A-4147-A177-3AD203B41FA5}">
                      <a16:colId xmlns:a16="http://schemas.microsoft.com/office/drawing/2014/main" xmlns="" val="2621725547"/>
                    </a:ext>
                  </a:extLst>
                </a:gridCol>
                <a:gridCol w="1014563">
                  <a:extLst>
                    <a:ext uri="{9D8B030D-6E8A-4147-A177-3AD203B41FA5}">
                      <a16:colId xmlns:a16="http://schemas.microsoft.com/office/drawing/2014/main" xmlns="" val="985612158"/>
                    </a:ext>
                  </a:extLst>
                </a:gridCol>
                <a:gridCol w="890836">
                  <a:extLst>
                    <a:ext uri="{9D8B030D-6E8A-4147-A177-3AD203B41FA5}">
                      <a16:colId xmlns:a16="http://schemas.microsoft.com/office/drawing/2014/main" xmlns="" val="4045393676"/>
                    </a:ext>
                  </a:extLst>
                </a:gridCol>
                <a:gridCol w="1088799">
                  <a:extLst>
                    <a:ext uri="{9D8B030D-6E8A-4147-A177-3AD203B41FA5}">
                      <a16:colId xmlns:a16="http://schemas.microsoft.com/office/drawing/2014/main" xmlns="" val="2215105470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xmlns="" val="94193045"/>
                    </a:ext>
                  </a:extLst>
                </a:gridCol>
                <a:gridCol w="903209">
                  <a:extLst>
                    <a:ext uri="{9D8B030D-6E8A-4147-A177-3AD203B41FA5}">
                      <a16:colId xmlns:a16="http://schemas.microsoft.com/office/drawing/2014/main" xmlns="" val="522449087"/>
                    </a:ext>
                  </a:extLst>
                </a:gridCol>
                <a:gridCol w="1026536">
                  <a:extLst>
                    <a:ext uri="{9D8B030D-6E8A-4147-A177-3AD203B41FA5}">
                      <a16:colId xmlns:a16="http://schemas.microsoft.com/office/drawing/2014/main" xmlns="" val="1903036591"/>
                    </a:ext>
                  </a:extLst>
                </a:gridCol>
              </a:tblGrid>
              <a:tr h="3662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 Coverage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Feb-17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Jun-17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961075"/>
                  </a:ext>
                </a:extLst>
              </a:tr>
              <a:tr h="57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Coverage per month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26162986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Press Release coverage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050695736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# of releases issued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95762085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Media Alert Coverage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521080301"/>
                  </a:ext>
                </a:extLst>
              </a:tr>
              <a:tr h="57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Media Alerts Issued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4018138825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Media/Analyst</a:t>
                      </a:r>
                      <a:r>
                        <a:rPr lang="en-GB" sz="1600" b="0" u="none" strike="noStrike" baseline="0" dirty="0">
                          <a:effectLst/>
                        </a:rPr>
                        <a:t> I</a:t>
                      </a:r>
                      <a:r>
                        <a:rPr lang="en-GB" sz="1600" b="0" u="none" strike="noStrike" dirty="0">
                          <a:effectLst/>
                        </a:rPr>
                        <a:t>nterviews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872465704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Editorial secured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281770651"/>
                  </a:ext>
                </a:extLst>
              </a:tr>
              <a:tr h="57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Speaker/Panel slots secured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851948828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Industry Mentions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487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1"/>
                        </a:rPr>
                        <a:t>19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22501558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18019" cy="13208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GB" dirty="0"/>
              <a:t>Coverage Summary: month-by-month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1952652" y="0"/>
            <a:ext cx="239353" cy="6858000"/>
          </a:xfrm>
          <a:prstGeom prst="rect">
            <a:avLst/>
          </a:prstGeom>
          <a:solidFill>
            <a:srgbClr val="C00000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713299" y="0"/>
            <a:ext cx="239353" cy="6858000"/>
          </a:xfrm>
          <a:prstGeom prst="rect">
            <a:avLst/>
          </a:prstGeom>
          <a:solidFill>
            <a:srgbClr val="D9D9D9"/>
          </a:solidFill>
          <a:ln w="12701" cap="flat">
            <a:solidFill>
              <a:srgbClr val="D9D9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Highlights: Media/Analyst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00ADAD-7E4C-479F-9371-DDEBA2B42CF8}"/>
              </a:ext>
            </a:extLst>
          </p:cNvPr>
          <p:cNvSpPr txBox="1"/>
          <p:nvPr/>
        </p:nvSpPr>
        <p:spPr>
          <a:xfrm>
            <a:off x="677334" y="1455352"/>
            <a:ext cx="9266023" cy="634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 err="1">
                <a:solidFill>
                  <a:schemeClr val="accent1"/>
                </a:solidFill>
              </a:rPr>
              <a:t>Bylines</a:t>
            </a:r>
            <a:r>
              <a:rPr lang="en-GB" sz="2400" b="1" dirty="0">
                <a:solidFill>
                  <a:schemeClr val="accent1"/>
                </a:solidFill>
              </a:rPr>
              <a:t>: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A&amp;S Security International, IEEE Communications Magazine and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InterComms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Wireless Magazine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Coverage of Smart Cities White Paper </a:t>
            </a:r>
            <a:r>
              <a:rPr lang="en-GB" sz="2400" dirty="0"/>
              <a:t>in IoT League, IoT Now, Smart Buildings Magazine, Smart Cities World, and UK Authority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Outreach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  <a:r>
              <a:rPr lang="en-GB" sz="2400" dirty="0"/>
              <a:t>450+ IoT analysts and 300+ journalists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Media Coverage: </a:t>
            </a:r>
            <a:r>
              <a:rPr lang="en-GB" sz="2400" dirty="0"/>
              <a:t>1,157 articles </a:t>
            </a:r>
            <a:r>
              <a:rPr lang="en-GB" sz="2400" i="1" dirty="0"/>
              <a:t>and counting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MWC: </a:t>
            </a:r>
            <a:r>
              <a:rPr lang="en-GB" sz="2400" dirty="0"/>
              <a:t>5 top tier media and analyst briefings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b="1" dirty="0">
                <a:solidFill>
                  <a:schemeClr val="accent1"/>
                </a:solidFill>
              </a:rPr>
              <a:t>Industry Mentions: </a:t>
            </a:r>
            <a:r>
              <a:rPr lang="en-GB" sz="2400" dirty="0"/>
              <a:t>677 </a:t>
            </a:r>
            <a:r>
              <a:rPr lang="en-GB" sz="2400" i="1" dirty="0"/>
              <a:t>and counting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i="1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45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DC277D-999F-46A7-8B42-61751990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80" y="1516331"/>
            <a:ext cx="2110020" cy="678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967" y="249976"/>
            <a:ext cx="893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ct val="80000"/>
            </a:pPr>
            <a:r>
              <a:rPr lang="en-GB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Coverage Highlights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6" y="1065553"/>
            <a:ext cx="2412699" cy="775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75" y="4101891"/>
            <a:ext cx="1652593" cy="64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8" y="3272765"/>
            <a:ext cx="2640576" cy="63884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2594" y="6090817"/>
            <a:ext cx="1925520" cy="580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133" y="5726640"/>
            <a:ext cx="1367770" cy="713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7122" y="971322"/>
            <a:ext cx="3562346" cy="781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111" y="3191664"/>
            <a:ext cx="3371850" cy="7143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7122" y="5046787"/>
            <a:ext cx="2028825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0422" y="5101021"/>
            <a:ext cx="1734136" cy="5914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5075" y="2428388"/>
            <a:ext cx="2042971" cy="5605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4279" y="2269990"/>
            <a:ext cx="922649" cy="948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A0201F-7B3D-4DC4-B185-449E3261AC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7474" y="2237941"/>
            <a:ext cx="2295525" cy="933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CE1461-A543-4D73-A76B-2C10E86FC6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5133" y="987027"/>
            <a:ext cx="1954303" cy="740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B97E23-74F4-42E0-BB06-B486101726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4933" y="4025667"/>
            <a:ext cx="2003851" cy="594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413F5A6-98D0-4FEC-9120-2FE2F733EF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4405" y="1785343"/>
            <a:ext cx="5453063" cy="4454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B3E6014-34BE-4E21-B0BC-20555971E7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9332" y="4902468"/>
            <a:ext cx="1104900" cy="1181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BCC580E-DDC4-45D9-8BA7-EBF5203FD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4232" y="4909717"/>
            <a:ext cx="3373411" cy="5715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905A627-BDE7-4D79-99FE-45EFC44B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60282" y="5831481"/>
            <a:ext cx="1522083" cy="6479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2C74499-F67E-45FB-B6BD-C954DED8898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9875" y="3949657"/>
            <a:ext cx="3261332" cy="6127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985C152-D8F2-4807-BA84-4E607FE4B8B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42480" y="3338148"/>
            <a:ext cx="2260214" cy="473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976714F-7876-412C-B4D8-4EAE7F5BDE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0845" y="4672396"/>
            <a:ext cx="4324350" cy="4286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FA7851F-0421-49C4-9AAD-04C19CB07DD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27371" y="3886711"/>
            <a:ext cx="1919288" cy="6894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6891E3C-92DD-4E06-A939-7E77C21A4209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5414"/>
          <a:stretch/>
        </p:blipFill>
        <p:spPr>
          <a:xfrm>
            <a:off x="8716780" y="2368689"/>
            <a:ext cx="898959" cy="7506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DCC1B6A-04F9-4A53-BEA9-D9897B2A683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58922" y="5867378"/>
            <a:ext cx="2179782" cy="5644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6E24A77-4036-4650-811E-D05CA92450C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349" y="2409168"/>
            <a:ext cx="1858001" cy="4786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C88038B-3730-419A-8D5F-E551930B014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61767" y="1607316"/>
            <a:ext cx="1178503" cy="8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7347</TotalTime>
  <Words>1427</Words>
  <Application>Microsoft Office PowerPoint</Application>
  <PresentationFormat>Widescreen</PresentationFormat>
  <Paragraphs>258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Arial1</vt:lpstr>
      <vt:lpstr>Calibri</vt:lpstr>
      <vt:lpstr>Trebuchet MS</vt:lpstr>
      <vt:lpstr>Wingdings 3</vt:lpstr>
      <vt:lpstr>Facet</vt:lpstr>
      <vt:lpstr>PowerPoint Presentation</vt:lpstr>
      <vt:lpstr>Agenda </vt:lpstr>
      <vt:lpstr>Agenda </vt:lpstr>
      <vt:lpstr>Year in Review </vt:lpstr>
      <vt:lpstr>Year in Review </vt:lpstr>
      <vt:lpstr>PowerPoint Presentation</vt:lpstr>
      <vt:lpstr>Coverage Summary: month-by-month</vt:lpstr>
      <vt:lpstr>Highlights: Media/Analyst</vt:lpstr>
      <vt:lpstr>PowerPoint Presentation</vt:lpstr>
      <vt:lpstr>Highlights: Events/Speaking </vt:lpstr>
      <vt:lpstr>PowerPoint Presentation</vt:lpstr>
      <vt:lpstr>Agenda </vt:lpstr>
      <vt:lpstr>Vice Chair Nominations</vt:lpstr>
      <vt:lpstr>Agenda </vt:lpstr>
      <vt:lpstr>Budget Discussion</vt:lpstr>
      <vt:lpstr>Agenda </vt:lpstr>
      <vt:lpstr>PowerPoint Presentation</vt:lpstr>
      <vt:lpstr>Upcoming </vt:lpstr>
      <vt:lpstr>Action Items from Industry Day </vt:lpstr>
      <vt:lpstr>Agenda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Mahoney</dc:creator>
  <cp:lastModifiedBy>Oddy, Sharon</cp:lastModifiedBy>
  <cp:revision>132</cp:revision>
  <cp:lastPrinted>2017-07-10T14:33:02Z</cp:lastPrinted>
  <dcterms:created xsi:type="dcterms:W3CDTF">2016-06-01T08:15:58Z</dcterms:created>
  <dcterms:modified xsi:type="dcterms:W3CDTF">2017-07-14T23:31:31Z</dcterms:modified>
</cp:coreProperties>
</file>