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notesMasterIdLst>
    <p:notesMasterId r:id="rId23"/>
  </p:notesMasterIdLst>
  <p:handoutMasterIdLst>
    <p:handoutMasterId r:id="rId24"/>
  </p:handoutMasterIdLst>
  <p:sldIdLst>
    <p:sldId id="256" r:id="rId2"/>
    <p:sldId id="273" r:id="rId3"/>
    <p:sldId id="291" r:id="rId4"/>
    <p:sldId id="287" r:id="rId5"/>
    <p:sldId id="289" r:id="rId6"/>
    <p:sldId id="281" r:id="rId7"/>
    <p:sldId id="260" r:id="rId8"/>
    <p:sldId id="300" r:id="rId9"/>
    <p:sldId id="272" r:id="rId10"/>
    <p:sldId id="299" r:id="rId11"/>
    <p:sldId id="265" r:id="rId12"/>
    <p:sldId id="292" r:id="rId13"/>
    <p:sldId id="293" r:id="rId14"/>
    <p:sldId id="294" r:id="rId15"/>
    <p:sldId id="295" r:id="rId16"/>
    <p:sldId id="296" r:id="rId17"/>
    <p:sldId id="275" r:id="rId18"/>
    <p:sldId id="269" r:id="rId19"/>
    <p:sldId id="302" r:id="rId20"/>
    <p:sldId id="297" r:id="rId21"/>
    <p:sldId id="301" r:id="rId22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AEFF7"/>
          </a:solidFill>
        </a:fill>
      </a:tcStyle>
    </a:wholeTbl>
    <a:band1H>
      <a:tcStyle>
        <a:tcBdr/>
        <a:fill>
          <a:solidFill>
            <a:srgbClr val="D2DEEF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D2DEEF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5B9BD5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5B9BD5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5B9BD5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5B9BD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48" y="-3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3" d="100"/>
          <a:sy n="43" d="100"/>
        </p:scale>
        <p:origin x="265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8C8D78-6F68-49ED-B195-5EAC3E4FDC18}" type="datetimeFigureOut">
              <a:rPr lang="en-GB" smtClean="0"/>
              <a:t>12/07/2017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B93232-C7D8-4050-8AD3-5660C2C537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A8176E-958A-4CCD-9137-B20B2FCA250B}" type="datetimeFigureOut">
              <a:rPr lang="en-GB" smtClean="0"/>
              <a:t>12/07/2017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1A9820-74B1-48C8-8A79-6A7935DF0F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87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A9820-74B1-48C8-8A79-6A7935DF0FE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13659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A9820-74B1-48C8-8A79-6A7935DF0FE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18971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A9820-74B1-48C8-8A79-6A7935DF0FE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559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A9820-74B1-48C8-8A79-6A7935DF0FE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7885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A9820-74B1-48C8-8A79-6A7935DF0FE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4989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A9820-74B1-48C8-8A79-6A7935DF0FE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4385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A9820-74B1-48C8-8A79-6A7935DF0FEF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8688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A9820-74B1-48C8-8A79-6A7935DF0FEF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5958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A9820-74B1-48C8-8A79-6A7935DF0FEF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119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A9820-74B1-48C8-8A79-6A7935DF0FEF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3745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A9820-74B1-48C8-8A79-6A7935DF0FEF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5442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A9820-74B1-48C8-8A79-6A7935DF0FE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20295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A9820-74B1-48C8-8A79-6A7935DF0FEF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7705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A9820-74B1-48C8-8A79-6A7935DF0FEF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2559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A9820-74B1-48C8-8A79-6A7935DF0FE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722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A9820-74B1-48C8-8A79-6A7935DF0FE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596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A9820-74B1-48C8-8A79-6A7935DF0FE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92230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A9820-74B1-48C8-8A79-6A7935DF0FE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80521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A9820-74B1-48C8-8A79-6A7935DF0FE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6378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A9820-74B1-48C8-8A79-6A7935DF0FE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1583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A9820-74B1-48C8-8A79-6A7935DF0FE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476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6D60742-97CB-4D4E-8F99-3E99A213106C}" type="datetime1">
              <a:rPr lang="en-GB" smtClean="0"/>
              <a:pPr lvl="0"/>
              <a:t>12/07/2017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E064C65-4E4B-47CB-8413-1C8115A8F8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60215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EA49CF8-EA0C-4545-BD97-70555C0D487A}" type="datetime1">
              <a:rPr lang="en-GB" smtClean="0"/>
              <a:pPr lvl="0"/>
              <a:t>12/07/2017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26C238D-EAC4-4EC7-93D6-60E896FBD3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6887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EA49CF8-EA0C-4545-BD97-70555C0D487A}" type="datetime1">
              <a:rPr lang="en-GB" smtClean="0"/>
              <a:pPr lvl="0"/>
              <a:t>12/07/2017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26C238D-EAC4-4EC7-93D6-60E896FBD364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9154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EA49CF8-EA0C-4545-BD97-70555C0D487A}" type="datetime1">
              <a:rPr lang="en-GB" smtClean="0"/>
              <a:pPr lvl="0"/>
              <a:t>12/07/2017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26C238D-EAC4-4EC7-93D6-60E896FBD3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85977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EA49CF8-EA0C-4545-BD97-70555C0D487A}" type="datetime1">
              <a:rPr lang="en-GB" smtClean="0"/>
              <a:pPr lvl="0"/>
              <a:t>12/07/2017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26C238D-EAC4-4EC7-93D6-60E896FBD364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528739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EA49CF8-EA0C-4545-BD97-70555C0D487A}" type="datetime1">
              <a:rPr lang="en-GB" smtClean="0"/>
              <a:pPr lvl="0"/>
              <a:t>12/07/2017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26C238D-EAC4-4EC7-93D6-60E896FBD3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221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A3C908E-0C30-4B58-871D-36A73B1C0324}" type="datetime1">
              <a:rPr lang="en-GB" smtClean="0"/>
              <a:pPr lvl="0"/>
              <a:t>12/07/2017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77BAD41-4AD6-46C3-91AD-4D3E754AC3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7048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2922CEA-FEF6-4303-B0A1-1F654B69A790}" type="datetime1">
              <a:rPr lang="en-GB" smtClean="0"/>
              <a:pPr lvl="0"/>
              <a:t>12/07/2017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CC269B7-3753-4EF9-B5B3-CD3D7D877C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397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6352430-7992-4C73-B079-812011250383}" type="datetime1">
              <a:rPr lang="en-GB" smtClean="0"/>
              <a:pPr lvl="0"/>
              <a:t>12/07/2017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B92865C-3943-47E9-8B29-36B0A8A61E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400746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94A22F3-722B-4568-A116-B47DF275CB03}" type="datetime1">
              <a:rPr lang="en-GB" smtClean="0"/>
              <a:pPr lvl="0"/>
              <a:t>12/07/2017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315901E-8E8A-4EBB-A442-397B2BD1FD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183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1E190FB-1755-44AC-AFB3-C56909681CB2}" type="datetime1">
              <a:rPr lang="en-GB" smtClean="0"/>
              <a:pPr lvl="0"/>
              <a:t>12/07/2017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36CB20A-771A-4075-81F4-F1A4C7EA41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5365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EA38744-487F-4697-A8F0-8F285377226F}" type="datetime1">
              <a:rPr lang="en-GB" smtClean="0"/>
              <a:pPr lvl="0"/>
              <a:t>12/07/2017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FAA6A28-32FE-4CAE-B49C-69E0E9D951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93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936B596-E7BC-48D6-A9E2-68E23FB8C934}" type="datetime1">
              <a:rPr lang="en-GB" smtClean="0"/>
              <a:pPr lvl="0"/>
              <a:t>12/07/2017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B708D9C-AC79-43CC-ABC4-84D9F5227C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5138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3B5C212-B633-444F-AEBC-E58D318866A4}" type="datetime1">
              <a:rPr lang="en-GB" smtClean="0"/>
              <a:pPr lvl="0"/>
              <a:t>12/07/2017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AF0CED4-E8A9-4AED-ACF6-DF75067706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2909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930C05A-4121-454F-9518-03551584C097}" type="datetime1">
              <a:rPr lang="en-GB" smtClean="0"/>
              <a:pPr lvl="0"/>
              <a:t>12/07/2017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B9D4E57-CCCF-442E-AF75-27861642C0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2400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4CC903E-5327-4D32-B01A-D6B923A38CD1}" type="datetime1">
              <a:rPr lang="en-GB" smtClean="0"/>
              <a:pPr lvl="0"/>
              <a:t>12/07/2017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C51B101-E738-41AA-9109-F4E458AC91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3097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CEA49CF8-EA0C-4545-BD97-70555C0D487A}" type="datetime1">
              <a:rPr lang="en-GB" smtClean="0"/>
              <a:pPr lvl="0"/>
              <a:t>12/07/2017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lvl="0"/>
            <a:fld id="{526C238D-EAC4-4EC7-93D6-60E896FBD3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1644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" Type="http://schemas.openxmlformats.org/officeDocument/2006/relationships/image" Target="../media/image29.png"/><Relationship Id="rId21" Type="http://schemas.openxmlformats.org/officeDocument/2006/relationships/image" Target="../media/image47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24" Type="http://schemas.openxmlformats.org/officeDocument/2006/relationships/image" Target="../media/image50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23" Type="http://schemas.openxmlformats.org/officeDocument/2006/relationships/image" Target="../media/image49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Relationship Id="rId22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SERVER-PC\Users\Public\Documents\Proactive PR\Clients\OneM2M\Images\oneM2M Logos\oneM2M Logo_HighRes.jpg">
            <a:extLst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30593" y="0"/>
            <a:ext cx="5844305" cy="398596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" name="Subtitle 2"/>
          <p:cNvSpPr txBox="1">
            <a:spLocks noGrp="1"/>
          </p:cNvSpPr>
          <p:nvPr>
            <p:ph type="subTitle" idx="1"/>
          </p:nvPr>
        </p:nvSpPr>
        <p:spPr>
          <a:xfrm>
            <a:off x="1143000" y="3985969"/>
            <a:ext cx="8229600" cy="1328309"/>
          </a:xfrm>
        </p:spPr>
        <p:txBody>
          <a:bodyPr anchor="ctr">
            <a:noAutofit/>
          </a:bodyPr>
          <a:lstStyle/>
          <a:p>
            <a:pPr marL="88900" lvl="0">
              <a:lnSpc>
                <a:spcPct val="100000"/>
              </a:lnSpc>
              <a:spcBef>
                <a:spcPts val="800"/>
              </a:spcBef>
            </a:pPr>
            <a:r>
              <a:rPr lang="en-GB" sz="28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MARCOM Meeting</a:t>
            </a:r>
          </a:p>
          <a:p>
            <a:pPr marL="88900" lvl="0">
              <a:lnSpc>
                <a:spcPct val="100000"/>
              </a:lnSpc>
              <a:spcBef>
                <a:spcPts val="800"/>
              </a:spcBef>
            </a:pPr>
            <a:r>
              <a:rPr lang="en-GB" sz="28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July 13,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/>
        </p:nvSpPr>
        <p:spPr>
          <a:xfrm>
            <a:off x="11952652" y="0"/>
            <a:ext cx="239353" cy="6858000"/>
          </a:xfrm>
          <a:prstGeom prst="rect">
            <a:avLst/>
          </a:prstGeom>
          <a:solidFill>
            <a:srgbClr val="C00000">
              <a:alpha val="74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Rectangle 4"/>
          <p:cNvSpPr/>
          <p:nvPr/>
        </p:nvSpPr>
        <p:spPr>
          <a:xfrm>
            <a:off x="11713299" y="0"/>
            <a:ext cx="239353" cy="6858000"/>
          </a:xfrm>
          <a:prstGeom prst="rect">
            <a:avLst/>
          </a:prstGeom>
          <a:solidFill>
            <a:srgbClr val="D9D9D9"/>
          </a:solidFill>
          <a:ln w="12701" cap="flat">
            <a:solidFill>
              <a:srgbClr val="D9D9D9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Highlights: Events/Speaking</a:t>
            </a:r>
            <a:br>
              <a:rPr lang="en-GB" dirty="0"/>
            </a:b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200ADAD-7E4C-479F-9371-DDEBA2B42CF8}"/>
              </a:ext>
            </a:extLst>
          </p:cNvPr>
          <p:cNvSpPr txBox="1"/>
          <p:nvPr/>
        </p:nvSpPr>
        <p:spPr>
          <a:xfrm>
            <a:off x="677334" y="1455352"/>
            <a:ext cx="9266023" cy="6473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GB" sz="2400" b="1" dirty="0">
                <a:solidFill>
                  <a:schemeClr val="accent2"/>
                </a:solidFill>
              </a:rPr>
              <a:t>10 free</a:t>
            </a:r>
            <a:r>
              <a:rPr lang="en-GB" sz="2400" b="1" dirty="0">
                <a:solidFill>
                  <a:srgbClr val="FF0000"/>
                </a:solidFill>
              </a:rPr>
              <a:t> </a:t>
            </a:r>
            <a:r>
              <a:rPr lang="en-GB" sz="2400" dirty="0"/>
              <a:t>speaking slots secured – worth an estimated </a:t>
            </a:r>
            <a:r>
              <a:rPr lang="en-GB" sz="2400" b="1" dirty="0">
                <a:solidFill>
                  <a:schemeClr val="accent2"/>
                </a:solidFill>
              </a:rPr>
              <a:t>$30K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GB" sz="2400" b="1" dirty="0">
                <a:solidFill>
                  <a:schemeClr val="accent2"/>
                </a:solidFill>
              </a:rPr>
              <a:t>45 free </a:t>
            </a:r>
            <a:r>
              <a:rPr lang="en-GB" sz="2400" dirty="0"/>
              <a:t>event partnerships – worth an estimated </a:t>
            </a:r>
            <a:r>
              <a:rPr lang="en-GB" sz="2400" b="1" dirty="0">
                <a:solidFill>
                  <a:schemeClr val="accent2"/>
                </a:solidFill>
              </a:rPr>
              <a:t>$67K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GB" sz="2400" b="1" dirty="0">
                <a:solidFill>
                  <a:schemeClr val="accent2"/>
                </a:solidFill>
              </a:rPr>
              <a:t>150</a:t>
            </a:r>
            <a:r>
              <a:rPr lang="en-GB" sz="2400" b="1" dirty="0">
                <a:solidFill>
                  <a:srgbClr val="FF0000"/>
                </a:solidFill>
              </a:rPr>
              <a:t> </a:t>
            </a:r>
            <a:r>
              <a:rPr lang="en-GB" sz="2400" dirty="0"/>
              <a:t>viewers of joint HPE webinar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GB" sz="2400" dirty="0"/>
              <a:t>Number of contra agreements with IoT, home automation and smart cities focused events on the rise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GB" sz="2400" b="1" dirty="0">
              <a:solidFill>
                <a:srgbClr val="FF0000"/>
              </a:solidFill>
            </a:endParaRP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GB" sz="2400" b="1" dirty="0">
              <a:solidFill>
                <a:schemeClr val="accent2"/>
              </a:solidFill>
            </a:endParaRP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GB" sz="2400" b="1" dirty="0">
              <a:solidFill>
                <a:schemeClr val="accent2"/>
              </a:solidFill>
            </a:endParaRP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GB" sz="2400" b="1" dirty="0">
              <a:solidFill>
                <a:schemeClr val="accent2"/>
              </a:solidFill>
            </a:endParaRP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GB" sz="2400" i="1" dirty="0"/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GB" sz="2400" dirty="0"/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GB" sz="2400" dirty="0"/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07227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4967" y="249976"/>
            <a:ext cx="8937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  <a:buClr>
                <a:schemeClr val="accent1"/>
              </a:buClr>
              <a:buSzPct val="80000"/>
            </a:pPr>
            <a:r>
              <a:rPr lang="en-GB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Event Highlights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279" y="3444968"/>
            <a:ext cx="1339952" cy="137845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820" y="1175282"/>
            <a:ext cx="3495745" cy="80446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/>
          <a:srcRect r="54437" b="28798"/>
          <a:stretch/>
        </p:blipFill>
        <p:spPr>
          <a:xfrm>
            <a:off x="4199029" y="1156196"/>
            <a:ext cx="1254322" cy="7041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BDC09B9-D596-4C49-B798-7D1143FB9C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9954" y="1188319"/>
            <a:ext cx="1952625" cy="9334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D918D7E-07BE-4C8D-ADDD-BE77324747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4758" y="2197162"/>
            <a:ext cx="1532321" cy="11668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693E271-D1AF-42D4-BA8F-5BB118F405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06666" y="2025468"/>
            <a:ext cx="1790700" cy="57558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226945E7-FEC3-4B13-A486-86B7A8965A1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4967" y="3467050"/>
            <a:ext cx="2225503" cy="87371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677397E1-DFF4-41E2-B549-A99F1D4F1D6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1327" y="4962074"/>
            <a:ext cx="2057400" cy="56257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6ACC0F74-9723-4E93-A667-952902AC38B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37180" y="2845742"/>
            <a:ext cx="2377002" cy="54257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FD7C7975-8C6F-4116-871B-1BBA7D576F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28569" y="1159868"/>
            <a:ext cx="1382695" cy="111311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3D1A0479-99A8-40B6-B003-1B1CC1E7DCF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61574" y="5624897"/>
            <a:ext cx="1893052" cy="91416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27D72AD5-5AB6-4BAA-9188-EBBD56C8DC2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38749" y="5708648"/>
            <a:ext cx="1567917" cy="83041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FEDA5AF6-CF10-4982-9DC0-303B096481F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97962" y="2308950"/>
            <a:ext cx="1858789" cy="9648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867F4BA9-20A3-458F-8FF0-B673E1E10D7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834923" y="4756488"/>
            <a:ext cx="1993284" cy="61227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0C80EC2C-9974-433E-8319-424B8C7EE65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63728" y="3563282"/>
            <a:ext cx="2182537" cy="85846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BA029E16-7F54-427F-8CF3-6157BCFBE2F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391277" y="5666331"/>
            <a:ext cx="2472158" cy="78002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6904B8C5-F685-4EA2-A0BA-7BE0C8FA249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244403" y="4608113"/>
            <a:ext cx="1889822" cy="854797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75E8588C-5E56-4AA3-B2DA-2EC05B7A755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894864" y="2296350"/>
            <a:ext cx="2003797" cy="88878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E395B78A-B412-4DFD-878C-CF5AAF2A10F4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481083" y="3449779"/>
            <a:ext cx="2250902" cy="45412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22986329-1CEC-46CD-B2A0-68E736151AFB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128569" y="4092400"/>
            <a:ext cx="1667589" cy="64138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C7D90E6E-CD95-4D03-BD11-9502A5059387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227150" y="5708648"/>
            <a:ext cx="2104785" cy="695386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33B13AF4-CB63-4EB1-8A64-557FE4D3687D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481083" y="5035511"/>
            <a:ext cx="2081440" cy="5597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  <a:br>
              <a:rPr lang="en-GB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69309"/>
            <a:ext cx="8596668" cy="4472054"/>
          </a:xfrm>
        </p:spPr>
        <p:txBody>
          <a:bodyPr/>
          <a:lstStyle/>
          <a:p>
            <a:pPr lvl="0"/>
            <a:r>
              <a:rPr lang="en-GB" sz="2400" dirty="0"/>
              <a:t>Year in Review</a:t>
            </a:r>
          </a:p>
          <a:p>
            <a:pPr lvl="0"/>
            <a:r>
              <a:rPr lang="en-GB" sz="2400" dirty="0"/>
              <a:t>Vice Chair Nominations</a:t>
            </a:r>
            <a:endParaRPr lang="en-US" sz="2400" dirty="0"/>
          </a:p>
          <a:p>
            <a:pPr lvl="0"/>
            <a:r>
              <a:rPr lang="en-GB" sz="2400" dirty="0"/>
              <a:t>Budget </a:t>
            </a:r>
          </a:p>
          <a:p>
            <a:pPr lvl="0"/>
            <a:r>
              <a:rPr lang="en-GB" sz="2400" dirty="0"/>
              <a:t>2017-18 Priorities and Planning</a:t>
            </a:r>
            <a:endParaRPr lang="en-US" sz="2400" dirty="0"/>
          </a:p>
          <a:p>
            <a:pPr lvl="0"/>
            <a:r>
              <a:rPr lang="en-US" sz="2400" dirty="0"/>
              <a:t>Open Items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2074564"/>
            <a:ext cx="10775091" cy="543696"/>
          </a:xfrm>
          <a:prstGeom prst="rect">
            <a:avLst/>
          </a:prstGeom>
          <a:solidFill>
            <a:schemeClr val="accent2">
              <a:alpha val="51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15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Vice Chair Nominations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29248"/>
            <a:ext cx="8596668" cy="3880773"/>
          </a:xfrm>
        </p:spPr>
        <p:txBody>
          <a:bodyPr>
            <a:normAutofit/>
          </a:bodyPr>
          <a:lstStyle/>
          <a:p>
            <a:r>
              <a:rPr lang="en-US" sz="2400" dirty="0"/>
              <a:t>Nomination Received: Taly Walsh, TIA</a:t>
            </a:r>
          </a:p>
        </p:txBody>
      </p:sp>
    </p:spTree>
    <p:extLst>
      <p:ext uri="{BB962C8B-B14F-4D97-AF65-F5344CB8AC3E}">
        <p14:creationId xmlns:p14="http://schemas.microsoft.com/office/powerpoint/2010/main" val="194310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  <a:br>
              <a:rPr lang="en-GB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69309"/>
            <a:ext cx="8596668" cy="4472054"/>
          </a:xfrm>
        </p:spPr>
        <p:txBody>
          <a:bodyPr/>
          <a:lstStyle/>
          <a:p>
            <a:pPr lvl="0"/>
            <a:r>
              <a:rPr lang="en-GB" sz="2400" dirty="0"/>
              <a:t>Year in Review</a:t>
            </a:r>
          </a:p>
          <a:p>
            <a:pPr lvl="0"/>
            <a:r>
              <a:rPr lang="en-GB" sz="2400" dirty="0"/>
              <a:t>Vice Chair Nominations</a:t>
            </a:r>
            <a:endParaRPr lang="en-US" sz="2400" dirty="0"/>
          </a:p>
          <a:p>
            <a:pPr lvl="0"/>
            <a:r>
              <a:rPr lang="en-GB" sz="2400" dirty="0"/>
              <a:t>Budget </a:t>
            </a:r>
          </a:p>
          <a:p>
            <a:pPr lvl="0"/>
            <a:r>
              <a:rPr lang="en-GB" sz="2400" dirty="0"/>
              <a:t>2017-18 Priorities and Planning</a:t>
            </a:r>
            <a:endParaRPr lang="en-US" sz="2400" dirty="0"/>
          </a:p>
          <a:p>
            <a:pPr lvl="0"/>
            <a:r>
              <a:rPr lang="en-US" sz="2400" dirty="0"/>
              <a:t>Open Items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2520779"/>
            <a:ext cx="10775091" cy="543696"/>
          </a:xfrm>
          <a:prstGeom prst="rect">
            <a:avLst/>
          </a:prstGeom>
          <a:solidFill>
            <a:schemeClr val="accent2">
              <a:alpha val="51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72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53962"/>
            <a:ext cx="8596668" cy="3880773"/>
          </a:xfrm>
        </p:spPr>
        <p:txBody>
          <a:bodyPr>
            <a:normAutofit/>
          </a:bodyPr>
          <a:lstStyle/>
          <a:p>
            <a:r>
              <a:rPr lang="en-US" sz="2400" dirty="0"/>
              <a:t>Proactive PR</a:t>
            </a:r>
          </a:p>
          <a:p>
            <a:r>
              <a:rPr lang="en-US" sz="2400" dirty="0"/>
              <a:t>White Papers</a:t>
            </a:r>
          </a:p>
          <a:p>
            <a:r>
              <a:rPr lang="en-US" sz="2400" dirty="0"/>
              <a:t>Industry Days</a:t>
            </a:r>
          </a:p>
          <a:p>
            <a:r>
              <a:rPr lang="en-US" sz="2400" dirty="0"/>
              <a:t>Social Amplification</a:t>
            </a:r>
          </a:p>
          <a:p>
            <a:r>
              <a:rPr lang="en-US" sz="2400" dirty="0"/>
              <a:t>Other budget-impacting initiatives</a:t>
            </a:r>
          </a:p>
        </p:txBody>
      </p:sp>
    </p:spTree>
    <p:extLst>
      <p:ext uri="{BB962C8B-B14F-4D97-AF65-F5344CB8AC3E}">
        <p14:creationId xmlns:p14="http://schemas.microsoft.com/office/powerpoint/2010/main" val="76803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  <a:br>
              <a:rPr lang="en-GB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69309"/>
            <a:ext cx="8596668" cy="4472054"/>
          </a:xfrm>
        </p:spPr>
        <p:txBody>
          <a:bodyPr/>
          <a:lstStyle/>
          <a:p>
            <a:pPr lvl="0"/>
            <a:r>
              <a:rPr lang="en-GB" sz="2400" dirty="0"/>
              <a:t>Year in Review</a:t>
            </a:r>
          </a:p>
          <a:p>
            <a:pPr lvl="0"/>
            <a:r>
              <a:rPr lang="en-GB" sz="2400" dirty="0"/>
              <a:t>Vice Chair Nominations</a:t>
            </a:r>
            <a:endParaRPr lang="en-US" sz="2400" dirty="0"/>
          </a:p>
          <a:p>
            <a:pPr lvl="0"/>
            <a:r>
              <a:rPr lang="en-GB" sz="2400" dirty="0"/>
              <a:t>Budget </a:t>
            </a:r>
          </a:p>
          <a:p>
            <a:pPr lvl="0"/>
            <a:r>
              <a:rPr lang="en-GB" sz="2400" dirty="0"/>
              <a:t>2017-18 Priorities and Planning</a:t>
            </a:r>
            <a:endParaRPr lang="en-US" sz="2400" dirty="0"/>
          </a:p>
          <a:p>
            <a:pPr lvl="0"/>
            <a:r>
              <a:rPr lang="en-US" sz="2400" dirty="0"/>
              <a:t>Open Items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2990336"/>
            <a:ext cx="10775091" cy="543696"/>
          </a:xfrm>
          <a:prstGeom prst="rect">
            <a:avLst/>
          </a:prstGeom>
          <a:solidFill>
            <a:schemeClr val="accent2">
              <a:alpha val="51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02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444" y="1177657"/>
            <a:ext cx="8964356" cy="4900108"/>
          </a:xfrm>
        </p:spPr>
        <p:txBody>
          <a:bodyPr>
            <a:noAutofit/>
          </a:bodyPr>
          <a:lstStyle/>
          <a:p>
            <a:r>
              <a:rPr lang="en-GB" sz="2400" dirty="0"/>
              <a:t>Future Industry Days</a:t>
            </a:r>
          </a:p>
          <a:p>
            <a:r>
              <a:rPr lang="en-GB" sz="2400" dirty="0"/>
              <a:t>White Papers</a:t>
            </a:r>
          </a:p>
          <a:p>
            <a:r>
              <a:rPr lang="en-GB" sz="2400" dirty="0"/>
              <a:t>Release 3.0</a:t>
            </a:r>
          </a:p>
          <a:p>
            <a:r>
              <a:rPr lang="en-GB" sz="2400" dirty="0"/>
              <a:t>Core Materials</a:t>
            </a:r>
          </a:p>
          <a:p>
            <a:r>
              <a:rPr lang="en-GB" sz="2400" dirty="0"/>
              <a:t>Media Outreach </a:t>
            </a:r>
          </a:p>
          <a:p>
            <a:pPr marL="342900" lvl="2" indent="-342900"/>
            <a:r>
              <a:rPr lang="en-GB" sz="2400" dirty="0"/>
              <a:t>MWC &amp; other key events</a:t>
            </a:r>
          </a:p>
          <a:p>
            <a:r>
              <a:rPr lang="en-GB" sz="2400" dirty="0"/>
              <a:t>Amplify Social Presence</a:t>
            </a:r>
          </a:p>
          <a:p>
            <a:r>
              <a:rPr lang="en-GB" sz="2400" dirty="0"/>
              <a:t>Events/Speaking/Webinars</a:t>
            </a:r>
          </a:p>
          <a:p>
            <a:r>
              <a:rPr lang="en-GB" sz="2400" dirty="0"/>
              <a:t>New ideas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/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4967" y="249976"/>
            <a:ext cx="8937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  <a:buSzPct val="80000"/>
            </a:pPr>
            <a:r>
              <a:rPr lang="en-GB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2017-2018 Priorities</a:t>
            </a:r>
          </a:p>
        </p:txBody>
      </p:sp>
    </p:spTree>
    <p:extLst>
      <p:ext uri="{BB962C8B-B14F-4D97-AF65-F5344CB8AC3E}">
        <p14:creationId xmlns:p14="http://schemas.microsoft.com/office/powerpoint/2010/main" val="49988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/>
        </p:nvSpPr>
        <p:spPr>
          <a:xfrm>
            <a:off x="11713299" y="0"/>
            <a:ext cx="239353" cy="6858000"/>
          </a:xfrm>
          <a:prstGeom prst="rect">
            <a:avLst/>
          </a:prstGeom>
          <a:solidFill>
            <a:srgbClr val="D9D9D9"/>
          </a:solidFill>
          <a:ln w="12701" cap="flat">
            <a:solidFill>
              <a:srgbClr val="D9D9D9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Upcoming</a:t>
            </a:r>
            <a:br>
              <a:rPr lang="en-GB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77334" y="1492958"/>
            <a:ext cx="8596668" cy="4362874"/>
          </a:xfrm>
        </p:spPr>
        <p:txBody>
          <a:bodyPr>
            <a:normAutofit/>
          </a:bodyPr>
          <a:lstStyle/>
          <a:p>
            <a:r>
              <a:rPr lang="en-GB" sz="2400" dirty="0"/>
              <a:t>LPWA white paper </a:t>
            </a:r>
          </a:p>
          <a:p>
            <a:r>
              <a:rPr lang="en-GB" sz="2400" dirty="0"/>
              <a:t>Press Releases</a:t>
            </a:r>
          </a:p>
          <a:p>
            <a:pPr lvl="1"/>
            <a:r>
              <a:rPr lang="en-GB" sz="2000" dirty="0"/>
              <a:t>Release 3.O</a:t>
            </a:r>
          </a:p>
          <a:p>
            <a:pPr lvl="1"/>
            <a:r>
              <a:rPr lang="en-GB" sz="2000" dirty="0"/>
              <a:t>Post-Industry Day </a:t>
            </a:r>
          </a:p>
          <a:p>
            <a:pPr lvl="1"/>
            <a:r>
              <a:rPr lang="en-GB" sz="2000" dirty="0"/>
              <a:t>Developers Event</a:t>
            </a:r>
          </a:p>
          <a:p>
            <a:pPr lvl="1"/>
            <a:r>
              <a:rPr lang="en-GB" sz="2000" dirty="0"/>
              <a:t>Media advisories</a:t>
            </a:r>
          </a:p>
          <a:p>
            <a:r>
              <a:rPr lang="en-GB" sz="2400" dirty="0"/>
              <a:t>Webinars</a:t>
            </a:r>
          </a:p>
          <a:p>
            <a:pPr lvl="1"/>
            <a:r>
              <a:rPr lang="en-GB" sz="2000" dirty="0"/>
              <a:t>Continue to pursue: IBM and Deutsche Telekom</a:t>
            </a:r>
          </a:p>
          <a:p>
            <a:pPr lvl="1"/>
            <a:r>
              <a:rPr lang="en-GB" sz="2000" dirty="0"/>
              <a:t>Review suggestion from Global Platform</a:t>
            </a:r>
          </a:p>
          <a:p>
            <a:endParaRPr lang="en-GB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/>
        </p:nvSpPr>
        <p:spPr>
          <a:xfrm>
            <a:off x="11713299" y="0"/>
            <a:ext cx="239353" cy="6858000"/>
          </a:xfrm>
          <a:prstGeom prst="rect">
            <a:avLst/>
          </a:prstGeom>
          <a:solidFill>
            <a:srgbClr val="D9D9D9"/>
          </a:solidFill>
          <a:ln w="12701" cap="flat">
            <a:solidFill>
              <a:srgbClr val="D9D9D9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Action Items from Industry Day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77334" y="1492958"/>
            <a:ext cx="8596668" cy="4362874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GB" sz="2400" dirty="0" smtClean="0"/>
              <a:t>Communication strategy needed around feedback received from projects</a:t>
            </a:r>
            <a:endParaRPr lang="en-US" sz="2400" dirty="0"/>
          </a:p>
          <a:p>
            <a:pPr lvl="0"/>
            <a:r>
              <a:rPr lang="en-GB" sz="2400" dirty="0" smtClean="0"/>
              <a:t>Drive value prop of using oneM2M standard, so companies have a compelling reason to use it </a:t>
            </a:r>
          </a:p>
          <a:p>
            <a:pPr lvl="0"/>
            <a:r>
              <a:rPr lang="en-GB" sz="2400" dirty="0" err="1" smtClean="0"/>
              <a:t>Zigbee</a:t>
            </a:r>
            <a:r>
              <a:rPr lang="en-GB" sz="2400" dirty="0" smtClean="0"/>
              <a:t> </a:t>
            </a:r>
            <a:r>
              <a:rPr lang="en-GB" sz="2400" dirty="0"/>
              <a:t>Alliance </a:t>
            </a:r>
            <a:r>
              <a:rPr lang="en-GB" sz="2400" dirty="0" smtClean="0"/>
              <a:t>open </a:t>
            </a:r>
            <a:r>
              <a:rPr lang="en-GB" sz="2400" dirty="0"/>
              <a:t>to engaging with oneM2M. </a:t>
            </a:r>
            <a:endParaRPr lang="en-US" sz="2400" dirty="0"/>
          </a:p>
          <a:p>
            <a:pPr lvl="0"/>
            <a:r>
              <a:rPr lang="en-GB" sz="2400" dirty="0" smtClean="0"/>
              <a:t>Can/should Interop </a:t>
            </a:r>
            <a:r>
              <a:rPr lang="en-GB" sz="2400" dirty="0"/>
              <a:t>events </a:t>
            </a:r>
            <a:r>
              <a:rPr lang="en-GB" sz="2400" dirty="0" smtClean="0"/>
              <a:t>be </a:t>
            </a:r>
            <a:r>
              <a:rPr lang="en-GB" sz="2400" dirty="0"/>
              <a:t>opened to Thread </a:t>
            </a:r>
            <a:r>
              <a:rPr lang="en-GB" sz="2400" dirty="0" smtClean="0"/>
              <a:t>members or should a joint event be pursued?  </a:t>
            </a:r>
          </a:p>
          <a:p>
            <a:pPr lvl="0"/>
            <a:r>
              <a:rPr lang="en-GB" sz="2400" dirty="0" smtClean="0"/>
              <a:t>TTA </a:t>
            </a:r>
            <a:r>
              <a:rPr lang="en-GB" sz="2400" dirty="0"/>
              <a:t>testing is strictly based on oneM2M specifications.</a:t>
            </a:r>
            <a:endParaRPr lang="en-US" sz="2400" dirty="0"/>
          </a:p>
          <a:p>
            <a:pPr lvl="0"/>
            <a:r>
              <a:rPr lang="en-GB" sz="2400" dirty="0" smtClean="0"/>
              <a:t>OFC, </a:t>
            </a:r>
            <a:r>
              <a:rPr lang="en-GB" sz="2400" dirty="0"/>
              <a:t>Thread, IIC and </a:t>
            </a:r>
            <a:r>
              <a:rPr lang="en-GB" sz="2400" dirty="0" err="1"/>
              <a:t>Zigbee</a:t>
            </a:r>
            <a:r>
              <a:rPr lang="en-GB" sz="2400" dirty="0"/>
              <a:t> all agreed that there need to be partnerships and the idea of a bigger picture, how all technologies fit together, needs to be worked on and communicated</a:t>
            </a:r>
            <a:r>
              <a:rPr lang="en-GB" sz="2400" dirty="0" smtClean="0"/>
              <a:t>.</a:t>
            </a:r>
            <a:r>
              <a:rPr lang="en-GB" sz="2400" dirty="0"/>
              <a:t> </a:t>
            </a:r>
            <a:endParaRPr lang="en-GB" sz="2400" dirty="0" smtClean="0"/>
          </a:p>
          <a:p>
            <a:r>
              <a:rPr lang="en-GB" sz="2400" dirty="0" smtClean="0"/>
              <a:t>Device </a:t>
            </a:r>
            <a:r>
              <a:rPr lang="en-GB" sz="2400" dirty="0"/>
              <a:t>controllers are not being standardised in the HPE/</a:t>
            </a:r>
            <a:r>
              <a:rPr lang="en-GB" sz="2400" dirty="0" err="1"/>
              <a:t>TaTa</a:t>
            </a:r>
            <a:r>
              <a:rPr lang="en-GB" sz="2400" dirty="0"/>
              <a:t> project -once the data is in the platform, then it is interoperable </a:t>
            </a:r>
            <a:endParaRPr lang="en-US" sz="2400" dirty="0"/>
          </a:p>
          <a:p>
            <a:pPr lvl="0"/>
            <a:endParaRPr lang="en-US" sz="2400" dirty="0"/>
          </a:p>
          <a:p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7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  <a:br>
              <a:rPr lang="en-GB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69309"/>
            <a:ext cx="8596668" cy="4472054"/>
          </a:xfrm>
        </p:spPr>
        <p:txBody>
          <a:bodyPr/>
          <a:lstStyle/>
          <a:p>
            <a:pPr lvl="0"/>
            <a:r>
              <a:rPr lang="en-GB" sz="2400" dirty="0"/>
              <a:t>Year in Review</a:t>
            </a:r>
          </a:p>
          <a:p>
            <a:pPr lvl="0"/>
            <a:r>
              <a:rPr lang="en-GB" sz="2400" dirty="0"/>
              <a:t>Vice Chair Nominations</a:t>
            </a:r>
            <a:endParaRPr lang="en-US" sz="2400" dirty="0"/>
          </a:p>
          <a:p>
            <a:pPr lvl="0"/>
            <a:r>
              <a:rPr lang="en-GB" sz="2400" dirty="0"/>
              <a:t>Budget </a:t>
            </a:r>
          </a:p>
          <a:p>
            <a:pPr lvl="0"/>
            <a:r>
              <a:rPr lang="en-GB" sz="2400" dirty="0"/>
              <a:t>2017-18 Priorities and Planning</a:t>
            </a:r>
            <a:endParaRPr lang="en-US" sz="2400" dirty="0"/>
          </a:p>
          <a:p>
            <a:pPr lvl="0"/>
            <a:r>
              <a:rPr lang="en-US" sz="2400" dirty="0"/>
              <a:t>Open Items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487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  <a:br>
              <a:rPr lang="en-GB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69309"/>
            <a:ext cx="8596668" cy="4472054"/>
          </a:xfrm>
        </p:spPr>
        <p:txBody>
          <a:bodyPr/>
          <a:lstStyle/>
          <a:p>
            <a:pPr lvl="0"/>
            <a:r>
              <a:rPr lang="en-GB" sz="2400" dirty="0"/>
              <a:t>Year in Review</a:t>
            </a:r>
          </a:p>
          <a:p>
            <a:pPr lvl="0"/>
            <a:r>
              <a:rPr lang="en-GB" sz="2400" dirty="0"/>
              <a:t>Vice Chair Nominations</a:t>
            </a:r>
            <a:endParaRPr lang="en-US" sz="2400" dirty="0"/>
          </a:p>
          <a:p>
            <a:pPr lvl="0"/>
            <a:r>
              <a:rPr lang="en-GB" sz="2400" dirty="0"/>
              <a:t>Budget </a:t>
            </a:r>
          </a:p>
          <a:p>
            <a:pPr lvl="0"/>
            <a:r>
              <a:rPr lang="en-GB" sz="2400" dirty="0"/>
              <a:t>2017-18 Priorities and Planning</a:t>
            </a:r>
            <a:endParaRPr lang="en-US" sz="2400" dirty="0"/>
          </a:p>
          <a:p>
            <a:pPr lvl="0"/>
            <a:r>
              <a:rPr lang="en-US" sz="2400" dirty="0"/>
              <a:t>Open Items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3533488"/>
            <a:ext cx="10775091" cy="543696"/>
          </a:xfrm>
          <a:prstGeom prst="rect">
            <a:avLst/>
          </a:prstGeom>
          <a:solidFill>
            <a:schemeClr val="accent2">
              <a:alpha val="51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87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29331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  <a:br>
              <a:rPr lang="en-GB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69309"/>
            <a:ext cx="8596668" cy="4472054"/>
          </a:xfrm>
        </p:spPr>
        <p:txBody>
          <a:bodyPr/>
          <a:lstStyle/>
          <a:p>
            <a:pPr lvl="0"/>
            <a:r>
              <a:rPr lang="en-GB" sz="2400" dirty="0"/>
              <a:t>Year in Review</a:t>
            </a:r>
          </a:p>
          <a:p>
            <a:pPr lvl="0"/>
            <a:r>
              <a:rPr lang="en-GB" sz="2400" dirty="0"/>
              <a:t>Vice Chair Nominations</a:t>
            </a:r>
            <a:endParaRPr lang="en-US" sz="2400" dirty="0"/>
          </a:p>
          <a:p>
            <a:pPr lvl="0"/>
            <a:r>
              <a:rPr lang="en-GB" sz="2400" dirty="0"/>
              <a:t>Budget </a:t>
            </a:r>
          </a:p>
          <a:p>
            <a:pPr lvl="0"/>
            <a:r>
              <a:rPr lang="en-GB" sz="2400" dirty="0"/>
              <a:t>2017-18 Priorities and Planning</a:t>
            </a:r>
            <a:endParaRPr lang="en-US" sz="2400" dirty="0"/>
          </a:p>
          <a:p>
            <a:pPr lvl="0"/>
            <a:r>
              <a:rPr lang="en-US" sz="2400" dirty="0"/>
              <a:t>Open Items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1569309"/>
            <a:ext cx="10775091" cy="543696"/>
          </a:xfrm>
          <a:prstGeom prst="rect">
            <a:avLst/>
          </a:prstGeom>
          <a:solidFill>
            <a:schemeClr val="accent2">
              <a:alpha val="51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71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/>
        </p:nvSpPr>
        <p:spPr>
          <a:xfrm>
            <a:off x="11952652" y="0"/>
            <a:ext cx="239353" cy="6858000"/>
          </a:xfrm>
          <a:prstGeom prst="rect">
            <a:avLst/>
          </a:prstGeom>
          <a:solidFill>
            <a:srgbClr val="C00000">
              <a:alpha val="74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Rectangle 4"/>
          <p:cNvSpPr/>
          <p:nvPr/>
        </p:nvSpPr>
        <p:spPr>
          <a:xfrm>
            <a:off x="11713299" y="0"/>
            <a:ext cx="239353" cy="6858000"/>
          </a:xfrm>
          <a:prstGeom prst="rect">
            <a:avLst/>
          </a:prstGeom>
          <a:solidFill>
            <a:srgbClr val="D9D9D9"/>
          </a:solidFill>
          <a:ln w="12701" cap="flat">
            <a:solidFill>
              <a:srgbClr val="D9D9D9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45752"/>
          </a:xfrm>
        </p:spPr>
        <p:txBody>
          <a:bodyPr>
            <a:noAutofit/>
          </a:bodyPr>
          <a:lstStyle/>
          <a:p>
            <a:r>
              <a:rPr lang="en-GB" dirty="0"/>
              <a:t>Year in Review</a:t>
            </a:r>
            <a:br>
              <a:rPr lang="en-GB" dirty="0"/>
            </a:b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200ADAD-7E4C-479F-9371-DDEBA2B42CF8}"/>
              </a:ext>
            </a:extLst>
          </p:cNvPr>
          <p:cNvSpPr txBox="1"/>
          <p:nvPr/>
        </p:nvSpPr>
        <p:spPr>
          <a:xfrm>
            <a:off x="677334" y="1455352"/>
            <a:ext cx="9266023" cy="4560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b="1" dirty="0"/>
              <a:t>Core materials: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Standard slide deck 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Presentation repository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Brochure updated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Wikipedia page created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Speaking outreach and selection process updated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Website Enhancements: Developers Corner, Open Source and Application Developers Guide 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Smart Cities white paper produced</a:t>
            </a:r>
          </a:p>
          <a:p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65118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/>
        </p:nvSpPr>
        <p:spPr>
          <a:xfrm>
            <a:off x="11952652" y="0"/>
            <a:ext cx="239353" cy="6858000"/>
          </a:xfrm>
          <a:prstGeom prst="rect">
            <a:avLst/>
          </a:prstGeom>
          <a:solidFill>
            <a:srgbClr val="C00000">
              <a:alpha val="74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Rectangle 4"/>
          <p:cNvSpPr/>
          <p:nvPr/>
        </p:nvSpPr>
        <p:spPr>
          <a:xfrm>
            <a:off x="11713299" y="0"/>
            <a:ext cx="239353" cy="6858000"/>
          </a:xfrm>
          <a:prstGeom prst="rect">
            <a:avLst/>
          </a:prstGeom>
          <a:solidFill>
            <a:srgbClr val="D9D9D9"/>
          </a:solidFill>
          <a:ln w="12701" cap="flat">
            <a:solidFill>
              <a:srgbClr val="D9D9D9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Year in Review</a:t>
            </a:r>
            <a:br>
              <a:rPr lang="en-GB" dirty="0"/>
            </a:b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200ADAD-7E4C-479F-9371-DDEBA2B42CF8}"/>
              </a:ext>
            </a:extLst>
          </p:cNvPr>
          <p:cNvSpPr txBox="1"/>
          <p:nvPr/>
        </p:nvSpPr>
        <p:spPr>
          <a:xfrm>
            <a:off x="766119" y="1243786"/>
            <a:ext cx="926602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100" dirty="0"/>
          </a:p>
          <a:p>
            <a:pPr>
              <a:spcAft>
                <a:spcPts val="600"/>
              </a:spcAft>
            </a:pPr>
            <a:r>
              <a:rPr lang="en-GB" sz="2400" b="1" dirty="0"/>
              <a:t>Media Highlights</a:t>
            </a:r>
          </a:p>
          <a:p>
            <a:pPr marL="342900" indent="-342900"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16 News Releases issued in 1H 2017 (14 issued in 2016)</a:t>
            </a:r>
          </a:p>
          <a:p>
            <a:pPr marL="342900" indent="-342900"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487 industry mentions and 5 top tier briefings at MWC </a:t>
            </a:r>
          </a:p>
          <a:p>
            <a:pPr marL="342900" indent="-342900"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44% increase in media coverage year-over-year </a:t>
            </a:r>
          </a:p>
          <a:p>
            <a:pPr marL="342900" indent="-342900"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Release 2.0 effort resulted in 167 pieces of coverage; 3 </a:t>
            </a:r>
            <a:r>
              <a:rPr lang="en-GB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bylines</a:t>
            </a:r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sz="1100" dirty="0"/>
          </a:p>
          <a:p>
            <a:pPr>
              <a:spcAft>
                <a:spcPts val="600"/>
              </a:spcAft>
            </a:pPr>
            <a:r>
              <a:rPr lang="en-GB" sz="2400" b="1" dirty="0"/>
              <a:t>Other Highlights</a:t>
            </a:r>
          </a:p>
          <a:p>
            <a:pPr marL="342900" indent="-342900"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Release 2.0 Webinar, HPE Webinar </a:t>
            </a:r>
          </a:p>
          <a:p>
            <a:pPr marL="342900" indent="-342900"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Certification logo</a:t>
            </a:r>
          </a:p>
          <a:p>
            <a:pPr marL="342900" indent="-342900"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Awards: </a:t>
            </a:r>
            <a:r>
              <a:rPr lang="en-GB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Dr.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Omar Elloumi named IoT Evangelist of the Year</a:t>
            </a:r>
          </a:p>
          <a:p>
            <a:pPr marL="342900" indent="-342900"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Case Study created (</a:t>
            </a:r>
            <a:r>
              <a:rPr lang="en-GB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InterDigital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marL="342900" indent="-342900"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56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4967" y="249976"/>
            <a:ext cx="89375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  <a:buClr>
                <a:schemeClr val="accent1"/>
              </a:buClr>
              <a:buSzPct val="80000"/>
            </a:pPr>
            <a:r>
              <a:rPr lang="en-GB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Coverage</a:t>
            </a:r>
            <a:r>
              <a:rPr lang="en-GB" sz="4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Summary – 1H 2017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D95A2EDF-C1EA-478A-9A86-41A88AF295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0827864"/>
              </p:ext>
            </p:extLst>
          </p:nvPr>
        </p:nvGraphicFramePr>
        <p:xfrm>
          <a:off x="428624" y="1301606"/>
          <a:ext cx="5897020" cy="4447839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4703366">
                  <a:extLst>
                    <a:ext uri="{9D8B030D-6E8A-4147-A177-3AD203B41FA5}">
                      <a16:colId xmlns:a16="http://schemas.microsoft.com/office/drawing/2014/main" xmlns="" val="3706224693"/>
                    </a:ext>
                  </a:extLst>
                </a:gridCol>
                <a:gridCol w="1193654">
                  <a:extLst>
                    <a:ext uri="{9D8B030D-6E8A-4147-A177-3AD203B41FA5}">
                      <a16:colId xmlns:a16="http://schemas.microsoft.com/office/drawing/2014/main" xmlns="" val="1825135123"/>
                    </a:ext>
                  </a:extLst>
                </a:gridCol>
              </a:tblGrid>
              <a:tr h="46811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Overall</a:t>
                      </a:r>
                      <a:r>
                        <a:rPr lang="en-GB" sz="2000" b="1" u="none" strike="noStrike" baseline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GB" sz="20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Total</a:t>
                      </a:r>
                      <a:endParaRPr lang="en-GB" sz="2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1157</a:t>
                      </a:r>
                      <a:endParaRPr lang="en-GB" sz="2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11030753"/>
                  </a:ext>
                </a:extLst>
              </a:tr>
              <a:tr h="667947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u="none" strike="noStrike" dirty="0">
                          <a:effectLst/>
                          <a:latin typeface="+mj-lt"/>
                        </a:rPr>
                        <a:t>Press Release coverage achieved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82880" marR="9525" marT="95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  <a:latin typeface="+mj-lt"/>
                        </a:rPr>
                        <a:t>467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3486269087"/>
                  </a:ext>
                </a:extLst>
              </a:tr>
              <a:tr h="519369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u="none" strike="noStrike" dirty="0">
                          <a:effectLst/>
                          <a:latin typeface="+mj-lt"/>
                        </a:rPr>
                        <a:t># number of releases issued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82880" marR="9525" marT="95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  <a:latin typeface="+mj-lt"/>
                        </a:rPr>
                        <a:t>10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1038122788"/>
                  </a:ext>
                </a:extLst>
              </a:tr>
              <a:tr h="46811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u="none" strike="noStrike" dirty="0">
                          <a:effectLst/>
                          <a:latin typeface="+mj-lt"/>
                        </a:rPr>
                        <a:t>Media Alert coverage 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82880" marR="9525" marT="95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  <a:latin typeface="+mj-lt"/>
                        </a:rPr>
                        <a:t>11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1993714397"/>
                  </a:ext>
                </a:extLst>
              </a:tr>
              <a:tr h="451863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u="none" strike="noStrike" dirty="0">
                          <a:effectLst/>
                          <a:latin typeface="+mj-lt"/>
                        </a:rPr>
                        <a:t>Media Alerts/Invitations issued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82880" marR="9525" marT="95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  <a:latin typeface="+mj-lt"/>
                        </a:rPr>
                        <a:t>7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1237996916"/>
                  </a:ext>
                </a:extLst>
              </a:tr>
              <a:tr h="46811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u="none" strike="noStrike" dirty="0">
                          <a:effectLst/>
                          <a:latin typeface="+mj-lt"/>
                        </a:rPr>
                        <a:t>Media/Analyst interviews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82880" marR="9525" marT="95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3670084437"/>
                  </a:ext>
                </a:extLst>
              </a:tr>
              <a:tr h="46811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u="none" strike="noStrike" dirty="0">
                          <a:effectLst/>
                          <a:latin typeface="+mj-lt"/>
                        </a:rPr>
                        <a:t>Editorial secured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82880" marR="9525" marT="95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178205572"/>
                  </a:ext>
                </a:extLst>
              </a:tr>
              <a:tr h="46811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u="none" strike="noStrike" dirty="0">
                          <a:effectLst/>
                          <a:latin typeface="+mj-lt"/>
                        </a:rPr>
                        <a:t>Speaker/panel slots secured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82880" marR="9525" marT="95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1482196778"/>
                  </a:ext>
                </a:extLst>
              </a:tr>
              <a:tr h="46811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u="none" strike="noStrike" dirty="0">
                          <a:effectLst/>
                          <a:latin typeface="+mj-lt"/>
                        </a:rPr>
                        <a:t>Industry mentions 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82880" marR="9525" marT="95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  <a:latin typeface="+mj-lt"/>
                        </a:rPr>
                        <a:t>677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76829677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B9D123C-A022-4786-A0D7-9FD97D3FC7D4}"/>
              </a:ext>
            </a:extLst>
          </p:cNvPr>
          <p:cNvSpPr txBox="1"/>
          <p:nvPr/>
        </p:nvSpPr>
        <p:spPr>
          <a:xfrm>
            <a:off x="6765272" y="2133253"/>
            <a:ext cx="26417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</a:rPr>
              <a:t>44%</a:t>
            </a:r>
            <a:r>
              <a:rPr lang="en-GB" sz="2800" b="1" dirty="0">
                <a:solidFill>
                  <a:srgbClr val="FF0000"/>
                </a:solidFill>
              </a:rPr>
              <a:t> </a:t>
            </a:r>
            <a:r>
              <a:rPr lang="en-GB" sz="2800" dirty="0"/>
              <a:t>increase </a:t>
            </a:r>
            <a:br>
              <a:rPr lang="en-GB" sz="2800" dirty="0"/>
            </a:br>
            <a:r>
              <a:rPr lang="en-GB" sz="2800" dirty="0"/>
              <a:t>year-over-year</a:t>
            </a:r>
            <a:br>
              <a:rPr lang="en-GB" sz="2800" dirty="0"/>
            </a:br>
            <a:r>
              <a:rPr lang="en-GB" sz="2800" dirty="0"/>
              <a:t>in 1H of 2017</a:t>
            </a:r>
          </a:p>
        </p:txBody>
      </p:sp>
    </p:spTree>
    <p:extLst>
      <p:ext uri="{BB962C8B-B14F-4D97-AF65-F5344CB8AC3E}">
        <p14:creationId xmlns:p14="http://schemas.microsoft.com/office/powerpoint/2010/main" val="48335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6CF8AE5F-EE75-4267-A153-6CED05017E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1424419"/>
              </p:ext>
            </p:extLst>
          </p:nvPr>
        </p:nvGraphicFramePr>
        <p:xfrm>
          <a:off x="736830" y="1649541"/>
          <a:ext cx="8537173" cy="4294058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573922">
                  <a:extLst>
                    <a:ext uri="{9D8B030D-6E8A-4147-A177-3AD203B41FA5}">
                      <a16:colId xmlns:a16="http://schemas.microsoft.com/office/drawing/2014/main" xmlns="" val="2621725547"/>
                    </a:ext>
                  </a:extLst>
                </a:gridCol>
                <a:gridCol w="1014563">
                  <a:extLst>
                    <a:ext uri="{9D8B030D-6E8A-4147-A177-3AD203B41FA5}">
                      <a16:colId xmlns:a16="http://schemas.microsoft.com/office/drawing/2014/main" xmlns="" val="985612158"/>
                    </a:ext>
                  </a:extLst>
                </a:gridCol>
                <a:gridCol w="890836">
                  <a:extLst>
                    <a:ext uri="{9D8B030D-6E8A-4147-A177-3AD203B41FA5}">
                      <a16:colId xmlns:a16="http://schemas.microsoft.com/office/drawing/2014/main" xmlns="" val="4045393676"/>
                    </a:ext>
                  </a:extLst>
                </a:gridCol>
                <a:gridCol w="1088799">
                  <a:extLst>
                    <a:ext uri="{9D8B030D-6E8A-4147-A177-3AD203B41FA5}">
                      <a16:colId xmlns:a16="http://schemas.microsoft.com/office/drawing/2014/main" xmlns="" val="2215105470"/>
                    </a:ext>
                  </a:extLst>
                </a:gridCol>
                <a:gridCol w="1039308">
                  <a:extLst>
                    <a:ext uri="{9D8B030D-6E8A-4147-A177-3AD203B41FA5}">
                      <a16:colId xmlns:a16="http://schemas.microsoft.com/office/drawing/2014/main" xmlns="" val="94193045"/>
                    </a:ext>
                  </a:extLst>
                </a:gridCol>
                <a:gridCol w="903209">
                  <a:extLst>
                    <a:ext uri="{9D8B030D-6E8A-4147-A177-3AD203B41FA5}">
                      <a16:colId xmlns:a16="http://schemas.microsoft.com/office/drawing/2014/main" xmlns="" val="522449087"/>
                    </a:ext>
                  </a:extLst>
                </a:gridCol>
                <a:gridCol w="1026536">
                  <a:extLst>
                    <a:ext uri="{9D8B030D-6E8A-4147-A177-3AD203B41FA5}">
                      <a16:colId xmlns:a16="http://schemas.microsoft.com/office/drawing/2014/main" xmlns="" val="1903036591"/>
                    </a:ext>
                  </a:extLst>
                </a:gridCol>
              </a:tblGrid>
              <a:tr h="36628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 Coverage</a:t>
                      </a:r>
                      <a:endParaRPr lang="en-GB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Jan-17</a:t>
                      </a:r>
                      <a:endParaRPr lang="en-GB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Feb-17</a:t>
                      </a:r>
                      <a:endParaRPr lang="en-GB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Mar-17</a:t>
                      </a:r>
                      <a:endParaRPr lang="en-GB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Apr-17</a:t>
                      </a:r>
                      <a:endParaRPr lang="en-GB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May-17</a:t>
                      </a:r>
                      <a:endParaRPr lang="en-GB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Jun-17</a:t>
                      </a:r>
                      <a:endParaRPr lang="en-GB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29961075"/>
                  </a:ext>
                </a:extLst>
              </a:tr>
              <a:tr h="57669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u="none" strike="noStrike" dirty="0">
                          <a:effectLst/>
                        </a:rPr>
                        <a:t>Coverage per month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0" marR="9525" marT="95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86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535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163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9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88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259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3426162986"/>
                  </a:ext>
                </a:extLst>
              </a:tr>
              <a:tr h="366284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u="none" strike="noStrike" dirty="0">
                          <a:effectLst/>
                        </a:rPr>
                        <a:t>Press Release coverage 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0" marR="9525" marT="95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48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97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88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233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3050695736"/>
                  </a:ext>
                </a:extLst>
              </a:tr>
              <a:tr h="366284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u="none" strike="noStrike" dirty="0">
                          <a:effectLst/>
                        </a:rPr>
                        <a:t># of releases issued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0" marR="9525" marT="95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0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2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2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5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595762085"/>
                  </a:ext>
                </a:extLst>
              </a:tr>
              <a:tr h="366284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u="none" strike="noStrike" dirty="0">
                          <a:effectLst/>
                        </a:rPr>
                        <a:t>Media Alert Coverage 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0" marR="9525" marT="95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1"/>
                        </a:rPr>
                        <a:t>-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1"/>
                        </a:rPr>
                        <a:t>-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11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1"/>
                        </a:rPr>
                        <a:t>-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1"/>
                        </a:rPr>
                        <a:t>-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1"/>
                        </a:rPr>
                        <a:t>-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1521080301"/>
                  </a:ext>
                </a:extLst>
              </a:tr>
              <a:tr h="57669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u="none" strike="noStrike" dirty="0">
                          <a:effectLst/>
                        </a:rPr>
                        <a:t>Media Alerts Issued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0" marR="9525" marT="95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2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1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2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0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2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1"/>
                        </a:rPr>
                        <a:t>-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4018138825"/>
                  </a:ext>
                </a:extLst>
              </a:tr>
              <a:tr h="366284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u="none" strike="noStrike" dirty="0">
                          <a:effectLst/>
                        </a:rPr>
                        <a:t>Media/Analyst</a:t>
                      </a:r>
                      <a:r>
                        <a:rPr lang="en-GB" sz="1600" b="0" u="none" strike="noStrike" baseline="0" dirty="0">
                          <a:effectLst/>
                        </a:rPr>
                        <a:t> I</a:t>
                      </a:r>
                      <a:r>
                        <a:rPr lang="en-GB" sz="1600" b="0" u="none" strike="noStrike" dirty="0">
                          <a:effectLst/>
                        </a:rPr>
                        <a:t>nterviews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0" marR="9525" marT="95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5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1"/>
                        </a:rPr>
                        <a:t>1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2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3872465704"/>
                  </a:ext>
                </a:extLst>
              </a:tr>
              <a:tr h="366284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u="none" strike="noStrike" dirty="0">
                          <a:effectLst/>
                        </a:rPr>
                        <a:t>Editorial secured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0" marR="9525" marT="95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1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1"/>
                        </a:rPr>
                        <a:t>-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1"/>
                        </a:rPr>
                        <a:t>-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1"/>
                        </a:rPr>
                        <a:t>-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2281770651"/>
                  </a:ext>
                </a:extLst>
              </a:tr>
              <a:tr h="57669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u="none" strike="noStrike" dirty="0">
                          <a:effectLst/>
                        </a:rPr>
                        <a:t>Speaker/Panel slots secured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0" marR="9525" marT="95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1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1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2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0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2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851948828"/>
                  </a:ext>
                </a:extLst>
              </a:tr>
              <a:tr h="366284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u="none" strike="noStrike" dirty="0">
                          <a:effectLst/>
                        </a:rPr>
                        <a:t>Industry Mentions 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0" marR="9525" marT="95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83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487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54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8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1"/>
                        </a:rPr>
                        <a:t>19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26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2225015588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118019" cy="1320800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</a:pPr>
            <a:r>
              <a:rPr lang="en-GB" dirty="0"/>
              <a:t>Coverage Summary: month-by-month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/>
        </p:nvSpPr>
        <p:spPr>
          <a:xfrm>
            <a:off x="11952652" y="0"/>
            <a:ext cx="239353" cy="6858000"/>
          </a:xfrm>
          <a:prstGeom prst="rect">
            <a:avLst/>
          </a:prstGeom>
          <a:solidFill>
            <a:srgbClr val="C00000">
              <a:alpha val="74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Rectangle 4"/>
          <p:cNvSpPr/>
          <p:nvPr/>
        </p:nvSpPr>
        <p:spPr>
          <a:xfrm>
            <a:off x="11713299" y="0"/>
            <a:ext cx="239353" cy="6858000"/>
          </a:xfrm>
          <a:prstGeom prst="rect">
            <a:avLst/>
          </a:prstGeom>
          <a:solidFill>
            <a:srgbClr val="D9D9D9"/>
          </a:solidFill>
          <a:ln w="12701" cap="flat">
            <a:solidFill>
              <a:srgbClr val="D9D9D9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Highlights: Media/Analyst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200ADAD-7E4C-479F-9371-DDEBA2B42CF8}"/>
              </a:ext>
            </a:extLst>
          </p:cNvPr>
          <p:cNvSpPr txBox="1"/>
          <p:nvPr/>
        </p:nvSpPr>
        <p:spPr>
          <a:xfrm>
            <a:off x="677334" y="1455352"/>
            <a:ext cx="9266023" cy="6345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GB" sz="2400" b="1" dirty="0" err="1">
                <a:solidFill>
                  <a:schemeClr val="accent1"/>
                </a:solidFill>
              </a:rPr>
              <a:t>Bylines</a:t>
            </a:r>
            <a:r>
              <a:rPr lang="en-GB" sz="2400" b="1" dirty="0">
                <a:solidFill>
                  <a:schemeClr val="accent1"/>
                </a:solidFill>
              </a:rPr>
              <a:t>:</a:t>
            </a:r>
            <a:r>
              <a:rPr lang="en-GB" sz="2400" dirty="0">
                <a:solidFill>
                  <a:schemeClr val="accent1"/>
                </a:solidFill>
              </a:rPr>
              <a:t> 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A&amp;S Security International, IEEE Communications Magazine and </a:t>
            </a:r>
            <a:r>
              <a:rPr lang="en-GB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InterComms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Wireless Magazine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GB" sz="2400" b="1" dirty="0">
                <a:solidFill>
                  <a:schemeClr val="accent1"/>
                </a:solidFill>
              </a:rPr>
              <a:t>Coverage of Smart Cities White Paper </a:t>
            </a:r>
            <a:r>
              <a:rPr lang="en-GB" sz="2400" dirty="0"/>
              <a:t>in IoT League, IoT Now, Smart Buildings Magazine, Smart Cities World, and UK Authority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GB" sz="2400" b="1" dirty="0">
                <a:solidFill>
                  <a:schemeClr val="accent1"/>
                </a:solidFill>
              </a:rPr>
              <a:t>Outreach</a:t>
            </a:r>
            <a:r>
              <a:rPr lang="en-GB" sz="2400" dirty="0">
                <a:solidFill>
                  <a:schemeClr val="accent1"/>
                </a:solidFill>
              </a:rPr>
              <a:t>: </a:t>
            </a:r>
            <a:r>
              <a:rPr lang="en-GB" sz="2400" dirty="0"/>
              <a:t>450+ IoT analysts and 300+ journalists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GB" sz="2400" b="1" dirty="0">
                <a:solidFill>
                  <a:schemeClr val="accent1"/>
                </a:solidFill>
              </a:rPr>
              <a:t>Media Coverage: </a:t>
            </a:r>
            <a:r>
              <a:rPr lang="en-GB" sz="2400" dirty="0"/>
              <a:t>1,157 articles </a:t>
            </a:r>
            <a:r>
              <a:rPr lang="en-GB" sz="2400" i="1" dirty="0"/>
              <a:t>and counting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GB" sz="2400" b="1" dirty="0">
                <a:solidFill>
                  <a:schemeClr val="accent1"/>
                </a:solidFill>
              </a:rPr>
              <a:t>MWC: </a:t>
            </a:r>
            <a:r>
              <a:rPr lang="en-GB" sz="2400" dirty="0"/>
              <a:t>5 top tier media and analyst briefings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GB" sz="2400" b="1" dirty="0">
                <a:solidFill>
                  <a:schemeClr val="accent1"/>
                </a:solidFill>
              </a:rPr>
              <a:t>Industry Mentions: </a:t>
            </a:r>
            <a:r>
              <a:rPr lang="en-GB" sz="2400" dirty="0"/>
              <a:t>677 </a:t>
            </a:r>
            <a:r>
              <a:rPr lang="en-GB" sz="2400" i="1" dirty="0"/>
              <a:t>and counting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GB" sz="2400" dirty="0"/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GB" sz="2400" i="1" dirty="0"/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GB" sz="2400" dirty="0"/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GB" sz="2400" dirty="0"/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64524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2DC277D-999F-46A7-8B42-61751990FF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2480" y="1516331"/>
            <a:ext cx="2110020" cy="6784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4967" y="249976"/>
            <a:ext cx="8937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  <a:buClr>
                <a:schemeClr val="accent1"/>
              </a:buClr>
              <a:buSzPct val="80000"/>
            </a:pPr>
            <a:r>
              <a:rPr lang="en-GB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Coverage Highlights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076" y="1065553"/>
            <a:ext cx="2412699" cy="7755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475" y="4101891"/>
            <a:ext cx="1652593" cy="6496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538" y="3272765"/>
            <a:ext cx="2640576" cy="638849"/>
          </a:xfrm>
          <a:prstGeom prst="rect">
            <a:avLst/>
          </a:prstGeom>
        </p:spPr>
      </p:pic>
      <p:pic>
        <p:nvPicPr>
          <p:cNvPr id="15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32594" y="6090817"/>
            <a:ext cx="1925520" cy="58088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6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65133" y="5726640"/>
            <a:ext cx="1367770" cy="71385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7" name="Picture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87122" y="971322"/>
            <a:ext cx="3562346" cy="78105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8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69111" y="3191664"/>
            <a:ext cx="3371850" cy="71437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87122" y="5046787"/>
            <a:ext cx="2028825" cy="6096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30422" y="5101021"/>
            <a:ext cx="1734136" cy="59144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45075" y="2428388"/>
            <a:ext cx="2042971" cy="56052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044279" y="2269990"/>
            <a:ext cx="922649" cy="9480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6A0201F-7B3D-4DC4-B185-449E3261AC6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87474" y="2237941"/>
            <a:ext cx="2295525" cy="9334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BCE1461-A543-4D73-A76B-2C10E86FC6F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065133" y="987027"/>
            <a:ext cx="1954303" cy="7409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CB97E23-74F4-42E0-BB06-B486101726D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84933" y="4025667"/>
            <a:ext cx="2003851" cy="59416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8413F5A6-98D0-4FEC-9120-2FE2F733EF9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24405" y="1785343"/>
            <a:ext cx="5453063" cy="44546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3B3E6014-34BE-4E21-B0BC-20555971E7F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59332" y="4902468"/>
            <a:ext cx="1104900" cy="11811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ABCC580E-DDC4-45D9-8BA7-EBF5203FD07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564232" y="4909717"/>
            <a:ext cx="3373411" cy="57157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B905A627-BDE7-4D79-99FE-45EFC44B8A81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860282" y="5831481"/>
            <a:ext cx="1522083" cy="64791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C2C74499-F67E-45FB-B6BD-C954DED8898F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619875" y="3949657"/>
            <a:ext cx="3261332" cy="61273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F985C152-D8F2-4807-BA84-4E607FE4B8BD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542480" y="3338148"/>
            <a:ext cx="2260214" cy="47356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2976714F-7876-412C-B4D8-4EAE7F5BDE91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160845" y="4672396"/>
            <a:ext cx="4324350" cy="42862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9FA7851F-0421-49C4-9AAD-04C19CB07DD6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527371" y="3886711"/>
            <a:ext cx="1919288" cy="68945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36891E3C-92DD-4E06-A939-7E77C21A4209}"/>
              </a:ext>
            </a:extLst>
          </p:cNvPr>
          <p:cNvPicPr>
            <a:picLocks noChangeAspect="1"/>
          </p:cNvPicPr>
          <p:nvPr/>
        </p:nvPicPr>
        <p:blipFill rotWithShape="1">
          <a:blip r:embed="rId26"/>
          <a:srcRect l="5414"/>
          <a:stretch/>
        </p:blipFill>
        <p:spPr>
          <a:xfrm>
            <a:off x="8716780" y="2368689"/>
            <a:ext cx="898959" cy="750646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DDCC1B6A-04F9-4A53-BEA9-D9897B2A6831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6758922" y="5867378"/>
            <a:ext cx="2179782" cy="564485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16E24A77-4036-4650-811E-D05CA92450C4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80349" y="2409168"/>
            <a:ext cx="1858001" cy="47869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CC88038B-3730-419A-8D5F-E551930B0147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161767" y="1607316"/>
            <a:ext cx="1178503" cy="82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7526</TotalTime>
  <Words>658</Words>
  <Application>Microsoft Office PowerPoint</Application>
  <PresentationFormat>Widescreen</PresentationFormat>
  <Paragraphs>233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Arial1</vt:lpstr>
      <vt:lpstr>Calibri</vt:lpstr>
      <vt:lpstr>Trebuchet MS</vt:lpstr>
      <vt:lpstr>Wingdings 3</vt:lpstr>
      <vt:lpstr>Facet</vt:lpstr>
      <vt:lpstr>PowerPoint Presentation</vt:lpstr>
      <vt:lpstr>Agenda </vt:lpstr>
      <vt:lpstr>Agenda </vt:lpstr>
      <vt:lpstr>Year in Review </vt:lpstr>
      <vt:lpstr>Year in Review </vt:lpstr>
      <vt:lpstr>PowerPoint Presentation</vt:lpstr>
      <vt:lpstr>Coverage Summary: month-by-month</vt:lpstr>
      <vt:lpstr>Highlights: Media/Analyst</vt:lpstr>
      <vt:lpstr>PowerPoint Presentation</vt:lpstr>
      <vt:lpstr>Highlights: Events/Speaking </vt:lpstr>
      <vt:lpstr>PowerPoint Presentation</vt:lpstr>
      <vt:lpstr>Agenda </vt:lpstr>
      <vt:lpstr>Vice Chair Nominations</vt:lpstr>
      <vt:lpstr>Agenda </vt:lpstr>
      <vt:lpstr>Budget Discussion</vt:lpstr>
      <vt:lpstr>Agenda </vt:lpstr>
      <vt:lpstr>PowerPoint Presentation</vt:lpstr>
      <vt:lpstr>Upcoming </vt:lpstr>
      <vt:lpstr>Action Items from Industry Day </vt:lpstr>
      <vt:lpstr>Agenda 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Mahoney</dc:creator>
  <cp:lastModifiedBy>Oddy, Sharon</cp:lastModifiedBy>
  <cp:revision>133</cp:revision>
  <cp:lastPrinted>2017-07-10T14:33:02Z</cp:lastPrinted>
  <dcterms:created xsi:type="dcterms:W3CDTF">2016-06-01T08:15:58Z</dcterms:created>
  <dcterms:modified xsi:type="dcterms:W3CDTF">2017-07-15T02:30:50Z</dcterms:modified>
</cp:coreProperties>
</file>