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289" r:id="rId3"/>
    <p:sldId id="290" r:id="rId4"/>
    <p:sldId id="291" r:id="rId5"/>
    <p:sldId id="306" r:id="rId6"/>
    <p:sldId id="293" r:id="rId7"/>
    <p:sldId id="294" r:id="rId8"/>
    <p:sldId id="295" r:id="rId9"/>
    <p:sldId id="296" r:id="rId10"/>
    <p:sldId id="307" r:id="rId11"/>
    <p:sldId id="298" r:id="rId12"/>
    <p:sldId id="299" r:id="rId13"/>
    <p:sldId id="308" r:id="rId14"/>
    <p:sldId id="301" r:id="rId15"/>
    <p:sldId id="302" r:id="rId16"/>
    <p:sldId id="309" r:id="rId17"/>
    <p:sldId id="310" r:id="rId18"/>
    <p:sldId id="304" r:id="rId19"/>
    <p:sldId id="287" r:id="rId20"/>
    <p:sldId id="260" r:id="rId21"/>
    <p:sldId id="261" r:id="rId22"/>
    <p:sldId id="256" r:id="rId23"/>
    <p:sldId id="258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1" r:id="rId33"/>
    <p:sldId id="2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6418848"/>
        <c:axId val="906419408"/>
      </c:barChart>
      <c:catAx>
        <c:axId val="9064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419408"/>
        <c:crosses val="autoZero"/>
        <c:auto val="1"/>
        <c:lblAlgn val="ctr"/>
        <c:lblOffset val="100"/>
        <c:noMultiLvlLbl val="0"/>
      </c:catAx>
      <c:valAx>
        <c:axId val="9064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41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8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9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1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6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9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984" y="0"/>
            <a:ext cx="1996016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DFDF21-FADD-47C3-984E-E0D681A96497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g"/><Relationship Id="rId3" Type="http://schemas.openxmlformats.org/officeDocument/2006/relationships/image" Target="../media/image14.pn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6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5" Type="http://schemas.openxmlformats.org/officeDocument/2006/relationships/image" Target="../media/image24.pn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Relationship Id="rId1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18" Type="http://schemas.openxmlformats.org/officeDocument/2006/relationships/image" Target="../media/image38.jpeg"/><Relationship Id="rId3" Type="http://schemas.openxmlformats.org/officeDocument/2006/relationships/image" Target="../media/image14.pn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4" Type="http://schemas.openxmlformats.org/officeDocument/2006/relationships/image" Target="../media/image23.pn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onem2m.org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oneM2M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à coins arrondis 5"/>
          <p:cNvSpPr/>
          <p:nvPr/>
        </p:nvSpPr>
        <p:spPr>
          <a:xfrm>
            <a:off x="259442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Registration</a:t>
            </a:r>
          </a:p>
        </p:txBody>
      </p:sp>
      <p:sp>
        <p:nvSpPr>
          <p:cNvPr id="6" name="Rectangle à coins arrondis 6"/>
          <p:cNvSpPr/>
          <p:nvPr/>
        </p:nvSpPr>
        <p:spPr>
          <a:xfrm>
            <a:off x="816588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Group Management</a:t>
            </a:r>
          </a:p>
        </p:txBody>
      </p:sp>
      <p:sp>
        <p:nvSpPr>
          <p:cNvPr id="7" name="Rectangle à coins arrondis 7"/>
          <p:cNvSpPr/>
          <p:nvPr/>
        </p:nvSpPr>
        <p:spPr>
          <a:xfrm>
            <a:off x="629455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Security</a:t>
            </a:r>
          </a:p>
        </p:txBody>
      </p:sp>
      <p:sp>
        <p:nvSpPr>
          <p:cNvPr id="8" name="Rectangle à coins arrondis 8"/>
          <p:cNvSpPr/>
          <p:nvPr/>
        </p:nvSpPr>
        <p:spPr>
          <a:xfrm>
            <a:off x="4433861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Discovery</a:t>
            </a:r>
          </a:p>
        </p:txBody>
      </p:sp>
      <p:sp>
        <p:nvSpPr>
          <p:cNvPr id="9" name="Rectangle à coins arrondis 9"/>
          <p:cNvSpPr/>
          <p:nvPr/>
        </p:nvSpPr>
        <p:spPr>
          <a:xfrm>
            <a:off x="259442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Data Management &amp; Repository </a:t>
            </a:r>
          </a:p>
        </p:txBody>
      </p:sp>
      <p:sp>
        <p:nvSpPr>
          <p:cNvPr id="10" name="Rectangle à coins arrondis 10"/>
          <p:cNvSpPr/>
          <p:nvPr/>
        </p:nvSpPr>
        <p:spPr>
          <a:xfrm>
            <a:off x="816588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Application &amp; Service Management</a:t>
            </a:r>
          </a:p>
        </p:txBody>
      </p:sp>
      <p:sp>
        <p:nvSpPr>
          <p:cNvPr id="11" name="Rectangle à coins arrondis 11"/>
          <p:cNvSpPr/>
          <p:nvPr/>
        </p:nvSpPr>
        <p:spPr>
          <a:xfrm>
            <a:off x="629455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Device Management</a:t>
            </a:r>
          </a:p>
        </p:txBody>
      </p:sp>
      <p:sp>
        <p:nvSpPr>
          <p:cNvPr id="12" name="Rectangle à coins arrondis 12"/>
          <p:cNvSpPr/>
          <p:nvPr/>
        </p:nvSpPr>
        <p:spPr>
          <a:xfrm>
            <a:off x="4433861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Subscription &amp; Notification</a:t>
            </a:r>
          </a:p>
        </p:txBody>
      </p:sp>
      <p:sp>
        <p:nvSpPr>
          <p:cNvPr id="13" name="Rectangle à coins arrondis 13"/>
          <p:cNvSpPr/>
          <p:nvPr/>
        </p:nvSpPr>
        <p:spPr>
          <a:xfrm>
            <a:off x="259442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Communication Management</a:t>
            </a:r>
          </a:p>
        </p:txBody>
      </p:sp>
      <p:sp>
        <p:nvSpPr>
          <p:cNvPr id="14" name="Rectangle à coins arrondis 14"/>
          <p:cNvSpPr/>
          <p:nvPr/>
        </p:nvSpPr>
        <p:spPr>
          <a:xfrm>
            <a:off x="816588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Service Charging &amp; Accounting</a:t>
            </a:r>
          </a:p>
        </p:txBody>
      </p:sp>
      <p:sp>
        <p:nvSpPr>
          <p:cNvPr id="15" name="Rectangle à coins arrondis 15"/>
          <p:cNvSpPr/>
          <p:nvPr/>
        </p:nvSpPr>
        <p:spPr>
          <a:xfrm>
            <a:off x="629455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Location</a:t>
            </a:r>
          </a:p>
        </p:txBody>
      </p:sp>
      <p:sp>
        <p:nvSpPr>
          <p:cNvPr id="16" name="Rectangle à coins arrondis 16"/>
          <p:cNvSpPr/>
          <p:nvPr/>
        </p:nvSpPr>
        <p:spPr>
          <a:xfrm>
            <a:off x="4433861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Network Service Exposure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94429" y="1533570"/>
            <a:ext cx="7237619" cy="526354"/>
          </a:xfrm>
          <a:prstGeom prst="roundRect">
            <a:avLst>
              <a:gd name="adj" fmla="val 279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yriad Pro" panose="020B0503030403020204" pitchFamily="34" charset="0"/>
              </a:rPr>
              <a:t>Service Functions</a:t>
            </a:r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Release 1 </a:t>
            </a:r>
            <a:r>
              <a:rPr lang="en-US" altLang="en-US" dirty="0" smtClean="0"/>
              <a:t>Specifications</a:t>
            </a:r>
            <a:endParaRPr lang="fr-FR" altLang="en-US" dirty="0" smtClean="0"/>
          </a:p>
        </p:txBody>
      </p:sp>
      <p:sp>
        <p:nvSpPr>
          <p:cNvPr id="19480" name="ZoneTexte 24"/>
          <p:cNvSpPr txBox="1">
            <a:spLocks noChangeArrowheads="1"/>
          </p:cNvSpPr>
          <p:nvPr/>
        </p:nvSpPr>
        <p:spPr bwMode="auto">
          <a:xfrm>
            <a:off x="4386264" y="6092826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400" dirty="0"/>
              <a:t>www.onem2m.org/release1</a:t>
            </a:r>
            <a:endParaRPr lang="fr-FR" altLang="en-US" sz="1400" dirty="0"/>
          </a:p>
        </p:txBody>
      </p:sp>
      <p:sp>
        <p:nvSpPr>
          <p:cNvPr id="25" name="Rectangle à coins arrondis 15"/>
          <p:cNvSpPr/>
          <p:nvPr/>
        </p:nvSpPr>
        <p:spPr>
          <a:xfrm>
            <a:off x="6202327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Security</a:t>
            </a:r>
            <a:br>
              <a:rPr lang="en-US" dirty="0"/>
            </a:br>
            <a:r>
              <a:rPr lang="en-US" dirty="0"/>
              <a:t>Solutions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TS-0003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(WI-0007)</a:t>
            </a:r>
          </a:p>
        </p:txBody>
      </p:sp>
      <p:sp>
        <p:nvSpPr>
          <p:cNvPr id="26" name="Rectangle à coins arrondis 16"/>
          <p:cNvSpPr/>
          <p:nvPr/>
        </p:nvSpPr>
        <p:spPr>
          <a:xfrm>
            <a:off x="4341629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MQTT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TS-0010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(WI-0014)</a:t>
            </a:r>
          </a:p>
        </p:txBody>
      </p:sp>
      <p:sp>
        <p:nvSpPr>
          <p:cNvPr id="27" name="Rectangle à coins arrondis 17"/>
          <p:cNvSpPr/>
          <p:nvPr/>
        </p:nvSpPr>
        <p:spPr>
          <a:xfrm>
            <a:off x="807365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Service Layer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TS-0004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(WI-0009)</a:t>
            </a:r>
          </a:p>
        </p:txBody>
      </p:sp>
      <p:sp>
        <p:nvSpPr>
          <p:cNvPr id="28" name="Rectangle à coins arrondis 19"/>
          <p:cNvSpPr/>
          <p:nvPr/>
        </p:nvSpPr>
        <p:spPr>
          <a:xfrm>
            <a:off x="4341629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Functional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TS-0001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(WI-0002)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à coins arrondis 21"/>
          <p:cNvSpPr/>
          <p:nvPr/>
        </p:nvSpPr>
        <p:spPr>
          <a:xfrm>
            <a:off x="620232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Definitions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Acronyms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</a:p>
        </p:txBody>
      </p:sp>
      <p:sp>
        <p:nvSpPr>
          <p:cNvPr id="30" name="Rectangle à coins arrondis 22"/>
          <p:cNvSpPr/>
          <p:nvPr/>
        </p:nvSpPr>
        <p:spPr>
          <a:xfrm>
            <a:off x="250219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TS-0002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(WI-0001)</a:t>
            </a:r>
          </a:p>
        </p:txBody>
      </p:sp>
      <p:sp>
        <p:nvSpPr>
          <p:cNvPr id="31" name="Rectangle à coins arrondis 13"/>
          <p:cNvSpPr/>
          <p:nvPr/>
        </p:nvSpPr>
        <p:spPr>
          <a:xfrm>
            <a:off x="8076000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BBF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TS-0006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2" name="Rectangle à coins arrondis 18"/>
          <p:cNvSpPr/>
          <p:nvPr/>
        </p:nvSpPr>
        <p:spPr>
          <a:xfrm>
            <a:off x="620232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OMA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TS-0005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3" name="Rectangle à coins arrondis 20"/>
          <p:cNvSpPr/>
          <p:nvPr/>
        </p:nvSpPr>
        <p:spPr>
          <a:xfrm>
            <a:off x="4341629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CoAP</a:t>
            </a:r>
            <a:r>
              <a:rPr lang="en-US" dirty="0"/>
              <a:t>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TS-0008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(WI-0012)</a:t>
            </a:r>
          </a:p>
        </p:txBody>
      </p:sp>
      <p:sp>
        <p:nvSpPr>
          <p:cNvPr id="34" name="Rectangle à coins arrondis 23"/>
          <p:cNvSpPr/>
          <p:nvPr/>
        </p:nvSpPr>
        <p:spPr>
          <a:xfrm>
            <a:off x="250219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HTTP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TS-0009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dirty="0" smtClean="0"/>
              <a:t>oneM2M Release 2</a:t>
            </a: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930500" y="1580424"/>
            <a:ext cx="37966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Industrial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enablement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Time series, etc.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kern="0" dirty="0">
                <a:cs typeface="Tahoma" pitchFamily="34" charset="0"/>
              </a:rPr>
              <a:t> </a:t>
            </a:r>
            <a:r>
              <a:rPr lang="en-GB" sz="1600" kern="0" dirty="0">
                <a:cs typeface="Tahoma" pitchFamily="34" charset="0"/>
              </a:rPr>
              <a:t>In conjunction with a TR</a:t>
            </a:r>
            <a:endParaRPr lang="en-US" kern="0" dirty="0">
              <a:cs typeface="Tahoma" pitchFamily="34" charset="0"/>
            </a:endParaRPr>
          </a:p>
        </p:txBody>
      </p:sp>
      <p:grpSp>
        <p:nvGrpSpPr>
          <p:cNvPr id="9220" name="Group 36"/>
          <p:cNvGrpSpPr>
            <a:grpSpLocks/>
          </p:cNvGrpSpPr>
          <p:nvPr/>
        </p:nvGrpSpPr>
        <p:grpSpPr bwMode="auto">
          <a:xfrm>
            <a:off x="4572000" y="1958975"/>
            <a:ext cx="2838450" cy="3016250"/>
            <a:chOff x="2923438" y="1675748"/>
            <a:chExt cx="2962622" cy="3148445"/>
          </a:xfrm>
        </p:grpSpPr>
        <p:sp>
          <p:nvSpPr>
            <p:cNvPr id="11" name="Oval 10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r>
                <a:rPr lang="en-US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Beyond</a:t>
              </a: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initial release</a:t>
              </a:r>
              <a:endParaRPr lang="en-US" sz="1200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980621" y="3186041"/>
            <a:ext cx="3808867" cy="13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Semantic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interoperability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base ontology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discovery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descriptions</a:t>
            </a:r>
          </a:p>
          <a:p>
            <a:pPr>
              <a:lnSpc>
                <a:spcPct val="90000"/>
              </a:lnSpc>
              <a:defRPr/>
            </a:pPr>
            <a:endParaRPr lang="fr-FR" sz="1400" dirty="0"/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>
            <a:off x="4278669" y="5175250"/>
            <a:ext cx="40295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Enhancement for authorization (?)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privacy support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e2e </a:t>
            </a:r>
            <a:r>
              <a:rPr lang="fr-FR" sz="1600" dirty="0" err="1"/>
              <a:t>security</a:t>
            </a:r>
            <a:r>
              <a:rPr lang="fr-FR" sz="1600" dirty="0"/>
              <a:t> </a:t>
            </a:r>
            <a:endParaRPr lang="en-US" sz="1600" dirty="0"/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7691437" y="3886200"/>
            <a:ext cx="450056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oneM2M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Generic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4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 err="1"/>
              <a:t>AllJoyn</a:t>
            </a:r>
            <a:r>
              <a:rPr lang="fr-FR" sz="1600" dirty="0"/>
              <a:t>/</a:t>
            </a:r>
            <a:r>
              <a:rPr lang="fr-FR" sz="1600" dirty="0" err="1"/>
              <a:t>AllSeen</a:t>
            </a:r>
            <a:r>
              <a:rPr lang="fr-FR" sz="1600" dirty="0"/>
              <a:t>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OIC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OMA </a:t>
            </a:r>
            <a:r>
              <a:rPr lang="fr-FR" sz="1600" kern="0" dirty="0" err="1">
                <a:cs typeface="Tahoma" pitchFamily="34" charset="0"/>
              </a:rPr>
              <a:t>LightWeight</a:t>
            </a:r>
            <a:r>
              <a:rPr lang="fr-FR" sz="1600" kern="0" dirty="0">
                <a:cs typeface="Tahoma" pitchFamily="34" charset="0"/>
              </a:rPr>
              <a:t> M2M (OMA LWM2M) </a:t>
            </a:r>
            <a:br>
              <a:rPr lang="fr-FR" sz="1600" kern="0" dirty="0">
                <a:cs typeface="Tahoma" pitchFamily="34" charset="0"/>
              </a:rPr>
            </a:br>
            <a:r>
              <a:rPr lang="fr-FR" sz="1600" kern="0" dirty="0">
                <a:cs typeface="Tahoma" pitchFamily="34" charset="0"/>
              </a:rPr>
              <a:t>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3GPP Rel.13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kern="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kern="0" dirty="0">
              <a:cs typeface="Tahoma" pitchFamily="34" charset="0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6513513" y="1368048"/>
            <a:ext cx="41957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Home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enablement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dirty="0"/>
              <a:t> </a:t>
            </a:r>
            <a:r>
              <a:rPr lang="fr-FR" sz="1600" dirty="0"/>
              <a:t>Home </a:t>
            </a:r>
            <a:r>
              <a:rPr lang="fr-FR" sz="1600" dirty="0" err="1"/>
              <a:t>appliance</a:t>
            </a:r>
            <a:r>
              <a:rPr lang="fr-FR" sz="1600" dirty="0"/>
              <a:t> information </a:t>
            </a:r>
            <a:r>
              <a:rPr lang="fr-FR" sz="1600" dirty="0" err="1"/>
              <a:t>models</a:t>
            </a:r>
            <a:endParaRPr lang="fr-FR" sz="1600" dirty="0"/>
          </a:p>
          <a:p>
            <a:pPr>
              <a:lnSpc>
                <a:spcPct val="90000"/>
              </a:lnSpc>
              <a:defRPr/>
            </a:pP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7808913" y="2488208"/>
            <a:ext cx="3791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oneM2M Application Identification Registry established</a:t>
            </a:r>
          </a:p>
          <a:p>
            <a:pPr>
              <a:lnSpc>
                <a:spcPct val="90000"/>
              </a:lnSpc>
              <a:defRPr/>
            </a:pPr>
            <a:endParaRPr lang="en-US" sz="2000" kern="0" dirty="0">
              <a:cs typeface="Tahoma" pitchFamily="34" charset="0"/>
            </a:endParaRPr>
          </a:p>
        </p:txBody>
      </p:sp>
      <p:sp>
        <p:nvSpPr>
          <p:cNvPr id="9226" name="TextBox 59"/>
          <p:cNvSpPr txBox="1">
            <a:spLocks noChangeArrowheads="1"/>
          </p:cNvSpPr>
          <p:nvPr/>
        </p:nvSpPr>
        <p:spPr bwMode="auto">
          <a:xfrm>
            <a:off x="980621" y="4730569"/>
            <a:ext cx="33353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1079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Advanced protocol binding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err="1"/>
              <a:t>WebSocket</a:t>
            </a: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endParaRPr lang="fr-FR" alt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9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Conceptual Architecture  </a:t>
            </a:r>
            <a:r>
              <a:rPr lang="en-US" altLang="en-US" dirty="0"/>
              <a:t>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2667001" y="5432958"/>
            <a:ext cx="2454839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508422"/>
            <a:ext cx="12192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410" y="2721669"/>
            <a:ext cx="962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Things:</a:t>
            </a:r>
          </a:p>
          <a:p>
            <a:pPr algn="ctr"/>
            <a:r>
              <a:rPr lang="en-US" dirty="0"/>
              <a:t>Sensors,</a:t>
            </a:r>
          </a:p>
          <a:p>
            <a:pPr algn="ctr"/>
            <a:r>
              <a:rPr lang="en-US" dirty="0"/>
              <a:t>Devices,</a:t>
            </a:r>
          </a:p>
          <a:p>
            <a:pPr algn="ctr"/>
            <a:r>
              <a:rPr lang="en-US" dirty="0"/>
              <a:t>MEMS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34201" y="1508423"/>
            <a:ext cx="1711043" cy="3190905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/>
              </a:rPr>
              <a:t>Infrastructure Node</a:t>
            </a:r>
            <a:br>
              <a:rPr lang="en-US" kern="0" dirty="0">
                <a:solidFill>
                  <a:srgbClr val="C00000"/>
                </a:solidFill>
                <a:latin typeface="Calibri"/>
              </a:rPr>
            </a:br>
            <a:endParaRPr lang="en-US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1" y="1981200"/>
            <a:ext cx="1864715" cy="2413574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/>
              </a:rPr>
              <a:t>Middle Node</a:t>
            </a:r>
            <a:br>
              <a:rPr lang="en-US" kern="0" dirty="0">
                <a:solidFill>
                  <a:srgbClr val="C00000"/>
                </a:solidFill>
                <a:latin typeface="Calibri"/>
              </a:rPr>
            </a:br>
            <a:endParaRPr lang="en-US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1" y="3133627"/>
            <a:ext cx="1249191" cy="24001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600" kern="0" dirty="0">
                <a:solidFill>
                  <a:srgbClr val="C00000"/>
                </a:solidFill>
                <a:latin typeface="Calibri"/>
              </a:rPr>
              <a:t>Application Service Node</a:t>
            </a:r>
            <a:r>
              <a:rPr lang="en-US" sz="1400" kern="0" dirty="0">
                <a:solidFill>
                  <a:srgbClr val="C00000"/>
                </a:solidFill>
                <a:latin typeface="Calibri"/>
              </a:rPr>
              <a:t/>
            </a:r>
            <a:br>
              <a:rPr lang="en-US" sz="1400" kern="0" dirty="0">
                <a:solidFill>
                  <a:srgbClr val="C00000"/>
                </a:solidFill>
                <a:latin typeface="Calibri"/>
              </a:rPr>
            </a:br>
            <a:endParaRPr lang="en-US" sz="1400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56850" y="4114801"/>
            <a:ext cx="926694" cy="44454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24610" y="3669548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56851" y="4943822"/>
            <a:ext cx="926694" cy="434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  <a:endParaRPr lang="en-US" sz="2000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17780" y="2691576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3" idx="2"/>
            <a:endCxn id="11" idx="0"/>
          </p:cNvCxnSpPr>
          <p:nvPr/>
        </p:nvCxnSpPr>
        <p:spPr bwMode="auto">
          <a:xfrm>
            <a:off x="5582345" y="3089912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5" name="TextBox 21"/>
          <p:cNvSpPr txBox="1"/>
          <p:nvPr/>
        </p:nvSpPr>
        <p:spPr>
          <a:xfrm>
            <a:off x="5677561" y="329995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3056850" y="45736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6754" y="1508422"/>
            <a:ext cx="1249191" cy="15216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600" kern="0" dirty="0">
                <a:solidFill>
                  <a:srgbClr val="C00000"/>
                </a:solidFill>
                <a:latin typeface="Calibri"/>
              </a:rPr>
              <a:t>Application Dedicated Node</a:t>
            </a:r>
            <a:r>
              <a:rPr lang="en-US" sz="1400" kern="0" dirty="0">
                <a:solidFill>
                  <a:srgbClr val="C00000"/>
                </a:solidFill>
                <a:latin typeface="Calibri"/>
              </a:rPr>
              <a:t/>
            </a:r>
            <a:br>
              <a:rPr lang="en-US" sz="1400" kern="0" dirty="0">
                <a:solidFill>
                  <a:srgbClr val="C00000"/>
                </a:solidFill>
                <a:latin typeface="Calibri"/>
              </a:rPr>
            </a:br>
            <a:endParaRPr lang="en-US" sz="1400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68001" y="2509198"/>
            <a:ext cx="926694" cy="4249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520195" y="4538050"/>
            <a:ext cx="1" cy="38447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7010775" y="3196771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303945" y="2218799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22" name="Straight Arrow Connector 21"/>
          <p:cNvCxnSpPr>
            <a:stCxn id="21" idx="2"/>
            <a:endCxn id="20" idx="0"/>
          </p:cNvCxnSpPr>
          <p:nvPr/>
        </p:nvCxnSpPr>
        <p:spPr bwMode="auto">
          <a:xfrm>
            <a:off x="7768510" y="2617135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3" name="TextBox 21"/>
          <p:cNvSpPr txBox="1"/>
          <p:nvPr/>
        </p:nvSpPr>
        <p:spPr>
          <a:xfrm>
            <a:off x="7863726" y="282717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36699" y="1402075"/>
            <a:ext cx="10668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9108944" y="2209800"/>
            <a:ext cx="926694" cy="33354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36990" y="2721668"/>
            <a:ext cx="1005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Apps</a:t>
            </a:r>
            <a:br>
              <a:rPr lang="en-US" b="1" dirty="0"/>
            </a:br>
            <a:r>
              <a:rPr lang="en-US" dirty="0"/>
              <a:t>Cloud</a:t>
            </a:r>
            <a:br>
              <a:rPr lang="en-US" dirty="0"/>
            </a:br>
            <a:r>
              <a:rPr lang="en-US" dirty="0"/>
              <a:t>Services,</a:t>
            </a:r>
          </a:p>
          <a:p>
            <a:pPr algn="ctr"/>
            <a:r>
              <a:rPr lang="en-US" dirty="0"/>
              <a:t>BSS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1560" y="4889957"/>
            <a:ext cx="129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Network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56947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8362473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  <a:endParaRPr lang="en-US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382" y="4889957"/>
            <a:ext cx="14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Gateways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2467" y="5992301"/>
            <a:ext cx="4715094" cy="38014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Sensor Areas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03023" y="5975748"/>
            <a:ext cx="4715094" cy="380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Cloud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121" y="5193286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AE: Application Entity</a:t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CSE: Common Services Entity</a:t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NSE: Network Services Entity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à coins arrondis 37"/>
          <p:cNvSpPr/>
          <p:nvPr/>
        </p:nvSpPr>
        <p:spPr>
          <a:xfrm>
            <a:off x="3814769" y="5456514"/>
            <a:ext cx="1362211" cy="74763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05" name="Rectangle à coins arrondis 37"/>
          <p:cNvSpPr/>
          <p:nvPr/>
        </p:nvSpPr>
        <p:spPr>
          <a:xfrm>
            <a:off x="7340200" y="5618576"/>
            <a:ext cx="1362211" cy="63831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oneM2M is reaching out</a:t>
            </a:r>
            <a:endParaRPr lang="ko-KR" altLang="en-US" dirty="0"/>
          </a:p>
        </p:txBody>
      </p:sp>
      <p:cxnSp>
        <p:nvCxnSpPr>
          <p:cNvPr id="8" name="Connecteur droit 61"/>
          <p:cNvCxnSpPr>
            <a:endCxn id="17" idx="0"/>
          </p:cNvCxnSpPr>
          <p:nvPr/>
        </p:nvCxnSpPr>
        <p:spPr>
          <a:xfrm>
            <a:off x="5176979" y="2615855"/>
            <a:ext cx="929250" cy="1294072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65"/>
          <p:cNvCxnSpPr>
            <a:endCxn id="17" idx="0"/>
          </p:cNvCxnSpPr>
          <p:nvPr/>
        </p:nvCxnSpPr>
        <p:spPr>
          <a:xfrm flipH="1">
            <a:off x="6106229" y="2615855"/>
            <a:ext cx="364242" cy="1294072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67"/>
          <p:cNvCxnSpPr>
            <a:endCxn id="17" idx="0"/>
          </p:cNvCxnSpPr>
          <p:nvPr/>
        </p:nvCxnSpPr>
        <p:spPr>
          <a:xfrm flipH="1">
            <a:off x="6106230" y="2615855"/>
            <a:ext cx="1711985" cy="1294072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68"/>
          <p:cNvCxnSpPr>
            <a:stCxn id="36" idx="2"/>
            <a:endCxn id="17" idx="0"/>
          </p:cNvCxnSpPr>
          <p:nvPr/>
        </p:nvCxnSpPr>
        <p:spPr>
          <a:xfrm flipH="1">
            <a:off x="6106230" y="2660057"/>
            <a:ext cx="2739543" cy="1249870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38"/>
          <p:cNvSpPr/>
          <p:nvPr/>
        </p:nvSpPr>
        <p:spPr>
          <a:xfrm>
            <a:off x="2377202" y="4880829"/>
            <a:ext cx="1293492" cy="8873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3" name="Rectangle à coins arrondis 37"/>
          <p:cNvSpPr/>
          <p:nvPr/>
        </p:nvSpPr>
        <p:spPr>
          <a:xfrm>
            <a:off x="2377202" y="3903123"/>
            <a:ext cx="1293492" cy="7934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4" name="Rectangle à coins arrondis 36"/>
          <p:cNvSpPr/>
          <p:nvPr/>
        </p:nvSpPr>
        <p:spPr>
          <a:xfrm>
            <a:off x="2377202" y="3011831"/>
            <a:ext cx="1293492" cy="6925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5" name="Rectangle à coins arrondis 35"/>
          <p:cNvSpPr/>
          <p:nvPr/>
        </p:nvSpPr>
        <p:spPr>
          <a:xfrm>
            <a:off x="8021305" y="3075641"/>
            <a:ext cx="1873136" cy="6925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47" y="1954369"/>
            <a:ext cx="547673" cy="62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ieee.org/documents/ieee_m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97" y="2144558"/>
            <a:ext cx="1304820" cy="3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그룹 68"/>
          <p:cNvGrpSpPr/>
          <p:nvPr/>
        </p:nvGrpSpPr>
        <p:grpSpPr>
          <a:xfrm>
            <a:off x="8106277" y="4854079"/>
            <a:ext cx="1788164" cy="692522"/>
            <a:chOff x="5679261" y="4840216"/>
            <a:chExt cx="1858500" cy="692522"/>
          </a:xfrm>
        </p:grpSpPr>
        <p:sp>
          <p:nvSpPr>
            <p:cNvPr id="16" name="Rectangle à coins arrondis 34"/>
            <p:cNvSpPr/>
            <p:nvPr/>
          </p:nvSpPr>
          <p:spPr>
            <a:xfrm>
              <a:off x="5679261" y="4840216"/>
              <a:ext cx="1858500" cy="69252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fr-FR" sz="1600" dirty="0" err="1"/>
            </a:p>
          </p:txBody>
        </p:sp>
        <p:pic>
          <p:nvPicPr>
            <p:cNvPr id="20" name="Picture 4" descr="http://www.automatedhome.co.uk/wp-content/uploads/2013/12/allseen-alliance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57" y="4946952"/>
              <a:ext cx="1441128" cy="36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Connecteur droit 7"/>
          <p:cNvCxnSpPr/>
          <p:nvPr/>
        </p:nvCxnSpPr>
        <p:spPr>
          <a:xfrm>
            <a:off x="3175853" y="2858428"/>
            <a:ext cx="63356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e 6"/>
          <p:cNvGrpSpPr/>
          <p:nvPr/>
        </p:nvGrpSpPr>
        <p:grpSpPr>
          <a:xfrm>
            <a:off x="2498176" y="3206314"/>
            <a:ext cx="1051688" cy="490030"/>
            <a:chOff x="477911" y="2731366"/>
            <a:chExt cx="1778650" cy="828759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ZoneTexte 20"/>
            <p:cNvSpPr txBox="1"/>
            <p:nvPr/>
          </p:nvSpPr>
          <p:spPr>
            <a:xfrm>
              <a:off x="814343" y="3130692"/>
              <a:ext cx="1105786" cy="4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MQTT</a:t>
              </a:r>
            </a:p>
          </p:txBody>
        </p:sp>
      </p:grpSp>
      <p:grpSp>
        <p:nvGrpSpPr>
          <p:cNvPr id="30" name="Groupe 11"/>
          <p:cNvGrpSpPr/>
          <p:nvPr/>
        </p:nvGrpSpPr>
        <p:grpSpPr>
          <a:xfrm>
            <a:off x="2446875" y="4080732"/>
            <a:ext cx="1154150" cy="605334"/>
            <a:chOff x="1644317" y="3712914"/>
            <a:chExt cx="1951938" cy="1023763"/>
          </a:xfrm>
        </p:grpSpPr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17" y="3712914"/>
              <a:ext cx="1951938" cy="69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2"/>
            <p:cNvSpPr txBox="1"/>
            <p:nvPr/>
          </p:nvSpPr>
          <p:spPr>
            <a:xfrm>
              <a:off x="1776954" y="4307245"/>
              <a:ext cx="1686665" cy="42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DM</a:t>
              </a:r>
            </a:p>
          </p:txBody>
        </p:sp>
      </p:grpSp>
      <p:grpSp>
        <p:nvGrpSpPr>
          <p:cNvPr id="33" name="Groupe 13"/>
          <p:cNvGrpSpPr/>
          <p:nvPr/>
        </p:nvGrpSpPr>
        <p:grpSpPr>
          <a:xfrm>
            <a:off x="2426769" y="4921270"/>
            <a:ext cx="1194504" cy="942440"/>
            <a:chOff x="256113" y="4709686"/>
            <a:chExt cx="2020186" cy="1593893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ZoneTexte 33"/>
            <p:cNvSpPr txBox="1"/>
            <p:nvPr/>
          </p:nvSpPr>
          <p:spPr>
            <a:xfrm>
              <a:off x="256113" y="5522792"/>
              <a:ext cx="2020186" cy="78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HTTP  </a:t>
              </a:r>
              <a:r>
                <a:rPr lang="en-US" sz="1200" b="1" dirty="0" err="1"/>
                <a:t>CoAP</a:t>
              </a:r>
              <a:r>
                <a:rPr lang="en-US" sz="1200" b="1" dirty="0"/>
                <a:t>  TLS  DTLS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36" y="2038253"/>
            <a:ext cx="829072" cy="62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그룹 51"/>
          <p:cNvGrpSpPr/>
          <p:nvPr/>
        </p:nvGrpSpPr>
        <p:grpSpPr>
          <a:xfrm>
            <a:off x="5176979" y="3909928"/>
            <a:ext cx="1858500" cy="1139081"/>
            <a:chOff x="5679261" y="3523001"/>
            <a:chExt cx="1858500" cy="1139081"/>
          </a:xfrm>
        </p:grpSpPr>
        <p:sp>
          <p:nvSpPr>
            <p:cNvPr id="17" name="Rectangle à coins arrondis 14"/>
            <p:cNvSpPr/>
            <p:nvPr/>
          </p:nvSpPr>
          <p:spPr>
            <a:xfrm>
              <a:off x="5679261" y="3523001"/>
              <a:ext cx="1858500" cy="1139081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fr-FR" sz="1600" dirty="0" err="1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095" y="3533510"/>
              <a:ext cx="1798549" cy="1110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8" name="Connecteur droit 18"/>
          <p:cNvCxnSpPr>
            <a:stCxn id="15" idx="1"/>
            <a:endCxn id="17" idx="3"/>
          </p:cNvCxnSpPr>
          <p:nvPr/>
        </p:nvCxnSpPr>
        <p:spPr>
          <a:xfrm flipH="1">
            <a:off x="7035479" y="3421902"/>
            <a:ext cx="985826" cy="105756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41"/>
          <p:cNvCxnSpPr>
            <a:stCxn id="17" idx="1"/>
            <a:endCxn id="13" idx="3"/>
          </p:cNvCxnSpPr>
          <p:nvPr/>
        </p:nvCxnSpPr>
        <p:spPr>
          <a:xfrm flipH="1" flipV="1">
            <a:off x="3670695" y="4299866"/>
            <a:ext cx="1506285" cy="17960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42"/>
          <p:cNvCxnSpPr>
            <a:stCxn id="12" idx="3"/>
            <a:endCxn id="17" idx="1"/>
          </p:cNvCxnSpPr>
          <p:nvPr/>
        </p:nvCxnSpPr>
        <p:spPr>
          <a:xfrm flipV="1">
            <a:off x="3670695" y="4479468"/>
            <a:ext cx="1506285" cy="84503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3"/>
          <p:cNvCxnSpPr>
            <a:stCxn id="14" idx="3"/>
            <a:endCxn id="17" idx="1"/>
          </p:cNvCxnSpPr>
          <p:nvPr/>
        </p:nvCxnSpPr>
        <p:spPr>
          <a:xfrm>
            <a:off x="3670695" y="3358092"/>
            <a:ext cx="1506285" cy="112137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4"/>
          <p:cNvCxnSpPr>
            <a:stCxn id="17" idx="3"/>
            <a:endCxn id="16" idx="1"/>
          </p:cNvCxnSpPr>
          <p:nvPr/>
        </p:nvCxnSpPr>
        <p:spPr>
          <a:xfrm>
            <a:off x="7035479" y="4479468"/>
            <a:ext cx="1070798" cy="720872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62"/>
          <p:cNvSpPr txBox="1"/>
          <p:nvPr/>
        </p:nvSpPr>
        <p:spPr>
          <a:xfrm>
            <a:off x="4327850" y="4404057"/>
            <a:ext cx="516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</a:t>
            </a:r>
          </a:p>
        </p:txBody>
      </p:sp>
      <p:sp>
        <p:nvSpPr>
          <p:cNvPr id="46" name="ZoneTexte 64"/>
          <p:cNvSpPr txBox="1"/>
          <p:nvPr/>
        </p:nvSpPr>
        <p:spPr>
          <a:xfrm>
            <a:off x="7193635" y="4435843"/>
            <a:ext cx="1177601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interworks with</a:t>
            </a:r>
          </a:p>
        </p:txBody>
      </p:sp>
      <p:sp>
        <p:nvSpPr>
          <p:cNvPr id="48" name="ZoneTexte 73"/>
          <p:cNvSpPr txBox="1"/>
          <p:nvPr/>
        </p:nvSpPr>
        <p:spPr>
          <a:xfrm>
            <a:off x="5448863" y="2929888"/>
            <a:ext cx="12641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collaborates with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1605" y="2191796"/>
            <a:ext cx="659181" cy="36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ZoneTexte 73"/>
          <p:cNvSpPr txBox="1"/>
          <p:nvPr/>
        </p:nvSpPr>
        <p:spPr>
          <a:xfrm>
            <a:off x="6638163" y="2463253"/>
            <a:ext cx="83496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P2413</a:t>
            </a:r>
          </a:p>
        </p:txBody>
      </p:sp>
      <p:pic>
        <p:nvPicPr>
          <p:cNvPr id="1026" name="Picture 2" descr="OCF_4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97" y="3181657"/>
            <a:ext cx="1776429" cy="3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à coins arrondis 37"/>
          <p:cNvSpPr/>
          <p:nvPr/>
        </p:nvSpPr>
        <p:spPr>
          <a:xfrm>
            <a:off x="8600949" y="3966559"/>
            <a:ext cx="1293492" cy="72831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22" y="4076416"/>
            <a:ext cx="1154150" cy="40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32"/>
          <p:cNvSpPr txBox="1"/>
          <p:nvPr/>
        </p:nvSpPr>
        <p:spPr>
          <a:xfrm>
            <a:off x="8749048" y="4427834"/>
            <a:ext cx="99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LWM2M</a:t>
            </a:r>
          </a:p>
        </p:txBody>
      </p:sp>
      <p:sp>
        <p:nvSpPr>
          <p:cNvPr id="90" name="ZoneTexte 32"/>
          <p:cNvSpPr txBox="1"/>
          <p:nvPr/>
        </p:nvSpPr>
        <p:spPr>
          <a:xfrm>
            <a:off x="8551219" y="3474238"/>
            <a:ext cx="99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OCF</a:t>
            </a:r>
          </a:p>
        </p:txBody>
      </p:sp>
      <p:sp>
        <p:nvSpPr>
          <p:cNvPr id="91" name="ZoneTexte 32"/>
          <p:cNvSpPr txBox="1"/>
          <p:nvPr/>
        </p:nvSpPr>
        <p:spPr>
          <a:xfrm>
            <a:off x="8551221" y="5286933"/>
            <a:ext cx="99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AllJoyn</a:t>
            </a:r>
          </a:p>
        </p:txBody>
      </p:sp>
      <p:cxnSp>
        <p:nvCxnSpPr>
          <p:cNvPr id="64" name="Connecteur droit 44"/>
          <p:cNvCxnSpPr>
            <a:stCxn id="17" idx="3"/>
            <a:endCxn id="60" idx="1"/>
          </p:cNvCxnSpPr>
          <p:nvPr/>
        </p:nvCxnSpPr>
        <p:spPr>
          <a:xfrm flipV="1">
            <a:off x="7035479" y="4330714"/>
            <a:ext cx="1565470" cy="148754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jtc1sc32.org/jtc1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46" y="2175999"/>
            <a:ext cx="1206376" cy="3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Connecteur droit 61"/>
          <p:cNvCxnSpPr>
            <a:stCxn id="81" idx="3"/>
            <a:endCxn id="17" idx="0"/>
          </p:cNvCxnSpPr>
          <p:nvPr/>
        </p:nvCxnSpPr>
        <p:spPr>
          <a:xfrm>
            <a:off x="4450155" y="2665519"/>
            <a:ext cx="1656074" cy="1244409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73"/>
          <p:cNvSpPr txBox="1"/>
          <p:nvPr/>
        </p:nvSpPr>
        <p:spPr>
          <a:xfrm>
            <a:off x="3718053" y="2534713"/>
            <a:ext cx="73210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SG20</a:t>
            </a:r>
          </a:p>
        </p:txBody>
      </p:sp>
      <p:sp>
        <p:nvSpPr>
          <p:cNvPr id="94" name="ZoneTexte 73"/>
          <p:cNvSpPr txBox="1"/>
          <p:nvPr/>
        </p:nvSpPr>
        <p:spPr>
          <a:xfrm>
            <a:off x="5147906" y="2534713"/>
            <a:ext cx="73210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WG10</a:t>
            </a:r>
          </a:p>
        </p:txBody>
      </p:sp>
      <p:cxnSp>
        <p:nvCxnSpPr>
          <p:cNvPr id="98" name="Connecteur droit 44"/>
          <p:cNvCxnSpPr>
            <a:stCxn id="17" idx="1"/>
            <a:endCxn id="97" idx="0"/>
          </p:cNvCxnSpPr>
          <p:nvPr/>
        </p:nvCxnSpPr>
        <p:spPr>
          <a:xfrm flipH="1">
            <a:off x="4495875" y="4479468"/>
            <a:ext cx="681105" cy="977046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en/thumb/c/c0/OSGi_Logo.png/220px-OSGi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44" y="5680369"/>
            <a:ext cx="1155522" cy="5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necteur droit 44"/>
          <p:cNvCxnSpPr>
            <a:stCxn id="17" idx="3"/>
            <a:endCxn id="105" idx="0"/>
          </p:cNvCxnSpPr>
          <p:nvPr/>
        </p:nvCxnSpPr>
        <p:spPr>
          <a:xfrm>
            <a:off x="7035479" y="4479468"/>
            <a:ext cx="985826" cy="1139108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OMG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01" y="5537979"/>
            <a:ext cx="1007287" cy="4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ZoneTexte 32"/>
          <p:cNvSpPr txBox="1"/>
          <p:nvPr/>
        </p:nvSpPr>
        <p:spPr>
          <a:xfrm>
            <a:off x="4163262" y="5988065"/>
            <a:ext cx="573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DDS</a:t>
            </a:r>
          </a:p>
        </p:txBody>
      </p:sp>
      <p:sp>
        <p:nvSpPr>
          <p:cNvPr id="116" name="ZoneTexte 64"/>
          <p:cNvSpPr txBox="1"/>
          <p:nvPr/>
        </p:nvSpPr>
        <p:spPr>
          <a:xfrm>
            <a:off x="9169274" y="6204146"/>
            <a:ext cx="75849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i="1" dirty="0"/>
              <a:t>New work</a:t>
            </a:r>
          </a:p>
        </p:txBody>
      </p:sp>
      <p:cxnSp>
        <p:nvCxnSpPr>
          <p:cNvPr id="117" name="Connecteur droit 44"/>
          <p:cNvCxnSpPr/>
          <p:nvPr/>
        </p:nvCxnSpPr>
        <p:spPr>
          <a:xfrm>
            <a:off x="9079002" y="6204146"/>
            <a:ext cx="939035" cy="0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377202" y="1357647"/>
            <a:ext cx="7550561" cy="526354"/>
          </a:xfrm>
          <a:prstGeom prst="roundRect">
            <a:avLst>
              <a:gd name="adj" fmla="val 279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yriad Pro" panose="020B0503030403020204" pitchFamily="34" charset="0"/>
              </a:rPr>
              <a:t>Collaborations</a:t>
            </a:r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3" t="28922" r="18107" b="13807"/>
          <a:stretch/>
        </p:blipFill>
        <p:spPr>
          <a:xfrm>
            <a:off x="609600" y="1409064"/>
            <a:ext cx="10972800" cy="4520885"/>
          </a:xfrm>
        </p:spPr>
      </p:pic>
      <p:grpSp>
        <p:nvGrpSpPr>
          <p:cNvPr id="10" name="Group 9"/>
          <p:cNvGrpSpPr/>
          <p:nvPr/>
        </p:nvGrpSpPr>
        <p:grpSpPr>
          <a:xfrm>
            <a:off x="1614714" y="5257800"/>
            <a:ext cx="609600" cy="481264"/>
            <a:chOff x="4648200" y="4800600"/>
            <a:chExt cx="609600" cy="481264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4800600"/>
              <a:ext cx="609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00600"/>
              <a:ext cx="609600" cy="48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189029" y="5281864"/>
            <a:ext cx="762000" cy="457200"/>
            <a:chOff x="5486400" y="4800600"/>
            <a:chExt cx="762000" cy="457200"/>
          </a:xfrm>
        </p:grpSpPr>
        <p:sp>
          <p:nvSpPr>
            <p:cNvPr id="14" name="Rounded Rectangle 13"/>
            <p:cNvSpPr/>
            <p:nvPr/>
          </p:nvSpPr>
          <p:spPr>
            <a:xfrm>
              <a:off x="5486400" y="4800600"/>
              <a:ext cx="7620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Image result for cenele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837951"/>
              <a:ext cx="762000" cy="41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>
            <a:off x="885371" y="1409064"/>
            <a:ext cx="1625600" cy="10293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6" y="1235316"/>
            <a:ext cx="8000264" cy="4507605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5" y="5804461"/>
            <a:ext cx="1154150" cy="4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013521" y="1861572"/>
            <a:ext cx="1272560" cy="665705"/>
            <a:chOff x="-2115016" y="3429000"/>
            <a:chExt cx="1272560" cy="665705"/>
          </a:xfrm>
        </p:grpSpPr>
        <p:sp>
          <p:nvSpPr>
            <p:cNvPr id="20" name="Rounded Rectangle 19"/>
            <p:cNvSpPr/>
            <p:nvPr/>
          </p:nvSpPr>
          <p:spPr>
            <a:xfrm>
              <a:off x="-2115016" y="342900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3522288"/>
              <a:ext cx="901700" cy="508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859161" y="2078268"/>
            <a:ext cx="1272560" cy="665705"/>
            <a:chOff x="-1729760" y="1670092"/>
            <a:chExt cx="1272560" cy="665705"/>
          </a:xfrm>
        </p:grpSpPr>
        <p:sp>
          <p:nvSpPr>
            <p:cNvPr id="23" name="Rounded Rectangle 22"/>
            <p:cNvSpPr/>
            <p:nvPr/>
          </p:nvSpPr>
          <p:spPr>
            <a:xfrm>
              <a:off x="-1729760" y="167009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7680" y="1711063"/>
              <a:ext cx="1168400" cy="59690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6" y="5833149"/>
            <a:ext cx="1524550" cy="43297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078458" y="1492039"/>
            <a:ext cx="1272560" cy="665705"/>
            <a:chOff x="-2128570" y="4223130"/>
            <a:chExt cx="1272560" cy="665705"/>
          </a:xfrm>
        </p:grpSpPr>
        <p:sp>
          <p:nvSpPr>
            <p:cNvPr id="27" name="Rounded Rectangle 26"/>
            <p:cNvSpPr/>
            <p:nvPr/>
          </p:nvSpPr>
          <p:spPr>
            <a:xfrm>
              <a:off x="-2128570" y="422313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5423" y="4289478"/>
              <a:ext cx="533373" cy="52291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740041"/>
            <a:ext cx="595148" cy="5788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4" y="5763783"/>
            <a:ext cx="794626" cy="544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303534" y="2352869"/>
            <a:ext cx="1272560" cy="665705"/>
            <a:chOff x="-2125236" y="2595705"/>
            <a:chExt cx="1272560" cy="665705"/>
          </a:xfrm>
        </p:grpSpPr>
        <p:sp>
          <p:nvSpPr>
            <p:cNvPr id="32" name="Rounded Rectangle 31"/>
            <p:cNvSpPr/>
            <p:nvPr/>
          </p:nvSpPr>
          <p:spPr>
            <a:xfrm>
              <a:off x="-2125236" y="259570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240" y="2623583"/>
              <a:ext cx="977900" cy="5207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781168" y="3340968"/>
            <a:ext cx="1272560" cy="665705"/>
            <a:chOff x="-2052323" y="5074335"/>
            <a:chExt cx="1272560" cy="665705"/>
          </a:xfrm>
        </p:grpSpPr>
        <p:sp>
          <p:nvSpPr>
            <p:cNvPr id="35" name="Rounded Rectangle 34"/>
            <p:cNvSpPr/>
            <p:nvPr/>
          </p:nvSpPr>
          <p:spPr>
            <a:xfrm>
              <a:off x="-2052323" y="507433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76" y="5159891"/>
              <a:ext cx="890266" cy="49459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604235" y="2373792"/>
            <a:ext cx="1272560" cy="665705"/>
            <a:chOff x="-2126902" y="1048872"/>
            <a:chExt cx="1272560" cy="665705"/>
          </a:xfrm>
        </p:grpSpPr>
        <p:sp>
          <p:nvSpPr>
            <p:cNvPr id="38" name="Rounded Rectangle 37"/>
            <p:cNvSpPr/>
            <p:nvPr/>
          </p:nvSpPr>
          <p:spPr>
            <a:xfrm>
              <a:off x="-2126902" y="104887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1123981"/>
              <a:ext cx="871467" cy="54325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013521" y="2750403"/>
            <a:ext cx="1272560" cy="665705"/>
            <a:chOff x="-580005" y="1714577"/>
            <a:chExt cx="1272560" cy="665705"/>
          </a:xfrm>
        </p:grpSpPr>
        <p:sp>
          <p:nvSpPr>
            <p:cNvPr id="41" name="Rounded Rectangle 40"/>
            <p:cNvSpPr/>
            <p:nvPr/>
          </p:nvSpPr>
          <p:spPr>
            <a:xfrm>
              <a:off x="-580005" y="1714577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602" y="1746996"/>
              <a:ext cx="1028700" cy="596900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3505200" y="4876800"/>
            <a:ext cx="5638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 member organizations in oneM2M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642379" y="1880275"/>
            <a:ext cx="1272560" cy="665705"/>
            <a:chOff x="-2115016" y="1786385"/>
            <a:chExt cx="1272560" cy="665705"/>
          </a:xfrm>
        </p:grpSpPr>
        <p:sp>
          <p:nvSpPr>
            <p:cNvPr id="45" name="Rounded Rectangle 44"/>
            <p:cNvSpPr/>
            <p:nvPr/>
          </p:nvSpPr>
          <p:spPr>
            <a:xfrm>
              <a:off x="-2115016" y="178638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0798" y="1905535"/>
              <a:ext cx="1104124" cy="427403"/>
            </a:xfrm>
            <a:prstGeom prst="rect">
              <a:avLst/>
            </a:prstGeom>
          </p:spPr>
        </p:pic>
      </p:grpSp>
      <p:pic>
        <p:nvPicPr>
          <p:cNvPr id="47" name="Picture 2" descr="C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3" y="5694621"/>
            <a:ext cx="723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cenelec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07" y="5694621"/>
            <a:ext cx="1194167" cy="6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6" y="1235316"/>
            <a:ext cx="8000264" cy="4507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5" y="5804461"/>
            <a:ext cx="1154150" cy="4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03" t="28922" r="18107" b="13807"/>
          <a:stretch/>
        </p:blipFill>
        <p:spPr>
          <a:xfrm>
            <a:off x="-935795" y="-4978814"/>
            <a:ext cx="9527091" cy="3961367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9013521" y="1861572"/>
            <a:ext cx="1272560" cy="665705"/>
            <a:chOff x="-2115016" y="3429000"/>
            <a:chExt cx="1272560" cy="665705"/>
          </a:xfrm>
        </p:grpSpPr>
        <p:sp>
          <p:nvSpPr>
            <p:cNvPr id="76" name="Rounded Rectangle 75"/>
            <p:cNvSpPr/>
            <p:nvPr/>
          </p:nvSpPr>
          <p:spPr>
            <a:xfrm>
              <a:off x="-2115016" y="342900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3522288"/>
              <a:ext cx="901700" cy="50800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859161" y="2078268"/>
            <a:ext cx="1272560" cy="665705"/>
            <a:chOff x="-1729760" y="1670092"/>
            <a:chExt cx="1272560" cy="665705"/>
          </a:xfrm>
        </p:grpSpPr>
        <p:sp>
          <p:nvSpPr>
            <p:cNvPr id="67" name="Rounded Rectangle 66"/>
            <p:cNvSpPr/>
            <p:nvPr/>
          </p:nvSpPr>
          <p:spPr>
            <a:xfrm>
              <a:off x="-1729760" y="167009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7680" y="1711063"/>
              <a:ext cx="1168400" cy="5969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6" y="5833149"/>
            <a:ext cx="1524550" cy="432972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7078458" y="1492039"/>
            <a:ext cx="1272560" cy="665705"/>
            <a:chOff x="-2128570" y="4223130"/>
            <a:chExt cx="1272560" cy="665705"/>
          </a:xfrm>
        </p:grpSpPr>
        <p:sp>
          <p:nvSpPr>
            <p:cNvPr id="75" name="Rounded Rectangle 74"/>
            <p:cNvSpPr/>
            <p:nvPr/>
          </p:nvSpPr>
          <p:spPr>
            <a:xfrm>
              <a:off x="-2128570" y="422313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5423" y="4289478"/>
              <a:ext cx="533373" cy="522915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740041"/>
            <a:ext cx="595148" cy="5788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4" y="5763783"/>
            <a:ext cx="794626" cy="544068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303534" y="2352869"/>
            <a:ext cx="1272560" cy="665705"/>
            <a:chOff x="-2125236" y="2595705"/>
            <a:chExt cx="1272560" cy="665705"/>
          </a:xfrm>
        </p:grpSpPr>
        <p:sp>
          <p:nvSpPr>
            <p:cNvPr id="72" name="Rounded Rectangle 71"/>
            <p:cNvSpPr/>
            <p:nvPr/>
          </p:nvSpPr>
          <p:spPr>
            <a:xfrm>
              <a:off x="-2125236" y="259570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240" y="2623583"/>
              <a:ext cx="977900" cy="52070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6781168" y="3340968"/>
            <a:ext cx="1272560" cy="665705"/>
            <a:chOff x="-2052323" y="5074335"/>
            <a:chExt cx="1272560" cy="665705"/>
          </a:xfrm>
        </p:grpSpPr>
        <p:sp>
          <p:nvSpPr>
            <p:cNvPr id="73" name="Rounded Rectangle 72"/>
            <p:cNvSpPr/>
            <p:nvPr/>
          </p:nvSpPr>
          <p:spPr>
            <a:xfrm>
              <a:off x="-2052323" y="507433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76" y="5159891"/>
              <a:ext cx="890266" cy="494592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7604235" y="2373792"/>
            <a:ext cx="1272560" cy="665705"/>
            <a:chOff x="-2126902" y="1048872"/>
            <a:chExt cx="1272560" cy="665705"/>
          </a:xfrm>
        </p:grpSpPr>
        <p:sp>
          <p:nvSpPr>
            <p:cNvPr id="77" name="Rounded Rectangle 76"/>
            <p:cNvSpPr/>
            <p:nvPr/>
          </p:nvSpPr>
          <p:spPr>
            <a:xfrm>
              <a:off x="-2126902" y="104887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1123981"/>
              <a:ext cx="871467" cy="543252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9013521" y="2750403"/>
            <a:ext cx="1272560" cy="665705"/>
            <a:chOff x="-580005" y="1714577"/>
            <a:chExt cx="1272560" cy="665705"/>
          </a:xfrm>
        </p:grpSpPr>
        <p:sp>
          <p:nvSpPr>
            <p:cNvPr id="78" name="Rounded Rectangle 77"/>
            <p:cNvSpPr/>
            <p:nvPr/>
          </p:nvSpPr>
          <p:spPr>
            <a:xfrm>
              <a:off x="-580005" y="1714577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602" y="1746996"/>
              <a:ext cx="1028700" cy="596900"/>
            </a:xfrm>
            <a:prstGeom prst="rect">
              <a:avLst/>
            </a:prstGeom>
          </p:spPr>
        </p:pic>
      </p:grpSp>
      <p:sp>
        <p:nvSpPr>
          <p:cNvPr id="66" name="Rounded Rectangle 65"/>
          <p:cNvSpPr/>
          <p:nvPr/>
        </p:nvSpPr>
        <p:spPr>
          <a:xfrm>
            <a:off x="3505200" y="4876800"/>
            <a:ext cx="5638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 member organizations in oneM2M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642379" y="1880275"/>
            <a:ext cx="1272560" cy="665705"/>
            <a:chOff x="-2115016" y="1786385"/>
            <a:chExt cx="1272560" cy="665705"/>
          </a:xfrm>
        </p:grpSpPr>
        <p:sp>
          <p:nvSpPr>
            <p:cNvPr id="70" name="Rounded Rectangle 69"/>
            <p:cNvSpPr/>
            <p:nvPr/>
          </p:nvSpPr>
          <p:spPr>
            <a:xfrm>
              <a:off x="-2115016" y="178638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0798" y="1905535"/>
              <a:ext cx="1104124" cy="427403"/>
            </a:xfrm>
            <a:prstGeom prst="rect">
              <a:avLst/>
            </a:prstGeom>
          </p:spPr>
        </p:pic>
      </p:grpSp>
      <p:pic>
        <p:nvPicPr>
          <p:cNvPr id="1026" name="Picture 2" descr="C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3" y="5694621"/>
            <a:ext cx="723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52" y="9619161"/>
            <a:ext cx="938268" cy="528650"/>
          </a:xfrm>
          <a:prstGeom prst="rect">
            <a:avLst/>
          </a:prstGeom>
        </p:spPr>
      </p:pic>
      <p:pic>
        <p:nvPicPr>
          <p:cNvPr id="41" name="Picture 4" descr="Image result for cenelec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07" y="5694621"/>
            <a:ext cx="1194167" cy="6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1931" y="1659076"/>
            <a:ext cx="11296184" cy="2387600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053839" y="1867588"/>
            <a:ext cx="8726755" cy="2073905"/>
            <a:chOff x="4053839" y="1867588"/>
            <a:chExt cx="8726755" cy="2073905"/>
          </a:xfrm>
        </p:grpSpPr>
        <p:sp>
          <p:nvSpPr>
            <p:cNvPr id="20" name="Rounded Rectangle 19"/>
            <p:cNvSpPr/>
            <p:nvPr/>
          </p:nvSpPr>
          <p:spPr>
            <a:xfrm>
              <a:off x="4053839" y="1867588"/>
              <a:ext cx="7253219" cy="1930400"/>
            </a:xfrm>
            <a:prstGeom prst="roundRect">
              <a:avLst>
                <a:gd name="adj" fmla="val 10878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80448" y="2033278"/>
              <a:ext cx="5100146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Requirements</a:t>
              </a:r>
              <a:endParaRPr lang="en-US" sz="2000" dirty="0"/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Architecture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API specifications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Security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Interoperability</a:t>
              </a:r>
            </a:p>
            <a:p>
              <a:pPr lvl="0"/>
              <a:endParaRPr lang="en-US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4297680" y="2510101"/>
              <a:ext cx="3899697" cy="56984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Myriad Pro" panose="020B0503030403020204" pitchFamily="34" charset="0"/>
                </a:rPr>
                <a:t>covers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oneM2M?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" y="1426050"/>
            <a:ext cx="3840480" cy="2679873"/>
          </a:xfrm>
          <a:prstGeom prst="roundRect">
            <a:avLst>
              <a:gd name="adj" fmla="val 71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Global initiative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drive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IoT interoperability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development and implementation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4338547"/>
            <a:ext cx="11389359" cy="469212"/>
            <a:chOff x="457200" y="4338547"/>
            <a:chExt cx="11389359" cy="469212"/>
          </a:xfrm>
        </p:grpSpPr>
        <p:sp>
          <p:nvSpPr>
            <p:cNvPr id="8" name="TextBox 7"/>
            <p:cNvSpPr txBox="1"/>
            <p:nvPr/>
          </p:nvSpPr>
          <p:spPr>
            <a:xfrm>
              <a:off x="4378959" y="439871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Facilitate</a:t>
              </a:r>
              <a:r>
                <a:rPr lang="en-US" dirty="0">
                  <a:latin typeface="Myriad Pro" panose="020B0503030403020204" pitchFamily="34" charset="0"/>
                </a:rPr>
                <a:t>, implement and </a:t>
              </a:r>
              <a:r>
                <a:rPr lang="en-US" dirty="0">
                  <a:latin typeface="Myriad Pro" panose="020B0503030403020204" pitchFamily="34" charset="0"/>
                </a:rPr>
                <a:t>promote IoT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>
                  <a:latin typeface="Myriad Pro" panose="020B0503030403020204" pitchFamily="34" charset="0"/>
                </a:rPr>
                <a:t>standardization </a:t>
              </a:r>
              <a:r>
                <a:rPr lang="en-US" dirty="0" smtClean="0">
                  <a:latin typeface="Myriad Pro" panose="020B0503030403020204" pitchFamily="34" charset="0"/>
                </a:rPr>
                <a:t>and interoperability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7200" y="4338547"/>
              <a:ext cx="3840480" cy="4692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Mission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4986315"/>
            <a:ext cx="10849858" cy="469212"/>
            <a:chOff x="457200" y="4986315"/>
            <a:chExt cx="10849858" cy="469212"/>
          </a:xfrm>
        </p:grpSpPr>
        <p:sp>
          <p:nvSpPr>
            <p:cNvPr id="11" name="TextBox 10"/>
            <p:cNvSpPr txBox="1"/>
            <p:nvPr/>
          </p:nvSpPr>
          <p:spPr>
            <a:xfrm>
              <a:off x="4378959" y="5055056"/>
              <a:ext cx="692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To </a:t>
              </a:r>
              <a:r>
                <a:rPr lang="en-US" dirty="0">
                  <a:latin typeface="Myriad Pro" panose="020B0503030403020204" pitchFamily="34" charset="0"/>
                </a:rPr>
                <a:t>specify, promote and maintain </a:t>
              </a:r>
              <a:r>
                <a:rPr lang="en-US" dirty="0">
                  <a:latin typeface="Myriad Pro" panose="020B0503030403020204" pitchFamily="34" charset="0"/>
                </a:rPr>
                <a:t>a Common </a:t>
              </a:r>
              <a:r>
                <a:rPr lang="en-US" dirty="0">
                  <a:latin typeface="Myriad Pro" panose="020B0503030403020204" pitchFamily="34" charset="0"/>
                </a:rPr>
                <a:t>IoT Services Layer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" y="4986315"/>
              <a:ext cx="3840480" cy="469212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Purpose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5669922"/>
            <a:ext cx="9103359" cy="469212"/>
            <a:chOff x="457200" y="5669922"/>
            <a:chExt cx="9103359" cy="469212"/>
          </a:xfrm>
        </p:grpSpPr>
        <p:sp>
          <p:nvSpPr>
            <p:cNvPr id="14" name="TextBox 13"/>
            <p:cNvSpPr txBox="1"/>
            <p:nvPr/>
          </p:nvSpPr>
          <p:spPr>
            <a:xfrm>
              <a:off x="4378959" y="5730089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Technical </a:t>
              </a:r>
              <a:r>
                <a:rPr lang="en-US" dirty="0">
                  <a:latin typeface="Myriad Pro" panose="020B0503030403020204" pitchFamily="34" charset="0"/>
                </a:rPr>
                <a:t>Reports &amp; Technical Specifications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" y="5669922"/>
              <a:ext cx="3840480" cy="46921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Deliverables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to oneM2M</a:t>
            </a:r>
          </a:p>
          <a:p>
            <a:pPr lvl="0"/>
            <a:r>
              <a:rPr lang="en-US" dirty="0" smtClean="0"/>
              <a:t>The role of oneM2M as a frontend for </a:t>
            </a:r>
            <a:r>
              <a:rPr lang="en-US" dirty="0" err="1" smtClean="0"/>
              <a:t>IoT</a:t>
            </a:r>
            <a:r>
              <a:rPr lang="en-US" dirty="0" smtClean="0"/>
              <a:t> big data systems</a:t>
            </a:r>
          </a:p>
          <a:p>
            <a:pPr lvl="1"/>
            <a:r>
              <a:rPr lang="en-US" dirty="0" smtClean="0"/>
              <a:t>A blue-print for </a:t>
            </a:r>
            <a:r>
              <a:rPr lang="en-US" dirty="0" err="1" smtClean="0"/>
              <a:t>IoT</a:t>
            </a:r>
            <a:r>
              <a:rPr lang="en-US" dirty="0" smtClean="0"/>
              <a:t> enabled smart cities</a:t>
            </a:r>
          </a:p>
          <a:p>
            <a:pPr lvl="1"/>
            <a:r>
              <a:rPr lang="en-US" dirty="0" smtClean="0"/>
              <a:t>Relationship to Big Data</a:t>
            </a:r>
            <a:endParaRPr lang="fr-FR" dirty="0" smtClean="0"/>
          </a:p>
          <a:p>
            <a:pPr lvl="0"/>
            <a:r>
              <a:rPr lang="en-US" dirty="0" smtClean="0"/>
              <a:t>Data vs. metadata in oneM2M</a:t>
            </a:r>
            <a:endParaRPr lang="fr-FR" dirty="0" smtClean="0"/>
          </a:p>
          <a:p>
            <a:pPr lvl="0"/>
            <a:r>
              <a:rPr lang="en-US" dirty="0" smtClean="0"/>
              <a:t>Survey of open source initiatives applicable for cloud </a:t>
            </a:r>
            <a:r>
              <a:rPr lang="en-US" dirty="0" err="1" smtClean="0"/>
              <a:t>backends</a:t>
            </a:r>
            <a:r>
              <a:rPr lang="en-US" dirty="0" smtClean="0"/>
              <a:t> for massive </a:t>
            </a:r>
            <a:r>
              <a:rPr lang="en-US" dirty="0" err="1" smtClean="0"/>
              <a:t>IoT</a:t>
            </a:r>
            <a:r>
              <a:rPr lang="en-US" dirty="0" smtClean="0"/>
              <a:t> data processing</a:t>
            </a:r>
          </a:p>
          <a:p>
            <a:pPr lvl="0"/>
            <a:r>
              <a:rPr lang="en-US" dirty="0" smtClean="0"/>
              <a:t>A possible application of DPM in </a:t>
            </a:r>
            <a:r>
              <a:rPr lang="en-US" dirty="0" err="1" smtClean="0"/>
              <a:t>IoT</a:t>
            </a:r>
            <a:r>
              <a:rPr lang="en-US" dirty="0" smtClean="0"/>
              <a:t>: </a:t>
            </a:r>
            <a:r>
              <a:rPr lang="en-US" dirty="0" err="1" smtClean="0"/>
              <a:t>IoT</a:t>
            </a:r>
            <a:r>
              <a:rPr lang="en-US" dirty="0" smtClean="0"/>
              <a:t> Data Fault Detection</a:t>
            </a:r>
          </a:p>
          <a:p>
            <a:pPr lvl="0"/>
            <a:r>
              <a:rPr lang="en-US" dirty="0" smtClean="0"/>
              <a:t>Recommendations to FG DPM work program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9621" y="1661637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text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919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  <a:endParaRPr lang="fr-FR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2958" y="1674504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Speaker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Section Header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3" y="1636294"/>
            <a:ext cx="565846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0716" y="1636294"/>
            <a:ext cx="5658462" cy="4620127"/>
            <a:chOff x="325243" y="1636294"/>
            <a:chExt cx="5658462" cy="4620127"/>
          </a:xfrm>
        </p:grpSpPr>
        <p:sp>
          <p:nvSpPr>
            <p:cNvPr id="34" name="Rounded Rectangle 33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4" y="1636294"/>
            <a:ext cx="374945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7264" y="1636294"/>
            <a:ext cx="3749452" cy="4620127"/>
            <a:chOff x="325243" y="1636294"/>
            <a:chExt cx="5658462" cy="4620127"/>
          </a:xfrm>
        </p:grpSpPr>
        <p:sp>
          <p:nvSpPr>
            <p:cNvPr id="16" name="Rounded Rectangle 15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09285" y="1636294"/>
            <a:ext cx="3749452" cy="4620127"/>
            <a:chOff x="325243" y="1636294"/>
            <a:chExt cx="5658462" cy="4620127"/>
          </a:xfrm>
        </p:grpSpPr>
        <p:sp>
          <p:nvSpPr>
            <p:cNvPr id="19" name="Rounded Rectangle 18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2021305" cy="1097280"/>
            </a:xfrm>
            <a:prstGeom prst="roundRect">
              <a:avLst/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text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2021305" cy="1097280"/>
            </a:xfrm>
            <a:prstGeom prst="roundRect">
              <a:avLst/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text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2021305" cy="1097280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2545" y="7226967"/>
            <a:ext cx="2021305" cy="1379621"/>
          </a:xfrm>
          <a:prstGeom prst="roundRect">
            <a:avLst/>
          </a:prstGeom>
          <a:solidFill>
            <a:srgbClr val="54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32544" y="8742947"/>
            <a:ext cx="2021305" cy="1379621"/>
          </a:xfrm>
          <a:prstGeom prst="round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4679894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text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4679895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text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4679893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1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9623" y="1461922"/>
            <a:ext cx="11271173" cy="4778457"/>
            <a:chOff x="469623" y="1461922"/>
            <a:chExt cx="11271173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2005264"/>
              <a:ext cx="9639281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78" y="1589291"/>
            <a:ext cx="582108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Internet of Things (</a:t>
            </a:r>
            <a:r>
              <a:rPr lang="en-US" sz="2400" dirty="0" err="1" smtClean="0"/>
              <a:t>IoT</a:t>
            </a:r>
            <a:r>
              <a:rPr lang="en-US" sz="2400" dirty="0" smtClean="0"/>
              <a:t>) ecosystem promises tremendous opportunity but only if everything works as one.</a:t>
            </a:r>
          </a:p>
          <a:p>
            <a:r>
              <a:rPr lang="en-US" sz="2400" dirty="0" smtClean="0"/>
              <a:t>Optimum solution: A common service layer so applications and devices can communicate.</a:t>
            </a:r>
          </a:p>
          <a:p>
            <a:r>
              <a:rPr lang="en-US" sz="2400" dirty="0" smtClean="0"/>
              <a:t>oneM2M is facilitating, implementing and promoting </a:t>
            </a:r>
            <a:r>
              <a:rPr lang="en-US" sz="2400" dirty="0" err="1" smtClean="0"/>
              <a:t>IoT</a:t>
            </a:r>
            <a:r>
              <a:rPr lang="en-US" sz="2400" dirty="0" smtClean="0"/>
              <a:t> standardization and interoperability. </a:t>
            </a:r>
            <a:endParaRPr lang="en-US" sz="2400" dirty="0"/>
          </a:p>
        </p:txBody>
      </p:sp>
      <p:pic>
        <p:nvPicPr>
          <p:cNvPr id="76" name="Picture 75" descr="flee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39" y="2120782"/>
            <a:ext cx="784257" cy="729172"/>
          </a:xfrm>
          <a:prstGeom prst="rect">
            <a:avLst/>
          </a:prstGeom>
        </p:spPr>
      </p:pic>
      <p:sp>
        <p:nvSpPr>
          <p:cNvPr id="74" name="Cross 73"/>
          <p:cNvSpPr/>
          <p:nvPr/>
        </p:nvSpPr>
        <p:spPr>
          <a:xfrm>
            <a:off x="9964072" y="2881450"/>
            <a:ext cx="443041" cy="430645"/>
          </a:xfrm>
          <a:prstGeom prst="plus">
            <a:avLst>
              <a:gd name="adj" fmla="val 283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70" y="4571793"/>
            <a:ext cx="970673" cy="7496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6" y="2768886"/>
            <a:ext cx="731558" cy="711092"/>
          </a:xfrm>
          <a:prstGeom prst="rect">
            <a:avLst/>
          </a:prstGeom>
        </p:spPr>
      </p:pic>
      <p:pic>
        <p:nvPicPr>
          <p:cNvPr id="66" name="Picture 65" descr="tablet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74" y="3985119"/>
            <a:ext cx="659966" cy="613608"/>
          </a:xfrm>
          <a:prstGeom prst="rect">
            <a:avLst/>
          </a:prstGeom>
        </p:spPr>
      </p:pic>
      <p:pic>
        <p:nvPicPr>
          <p:cNvPr id="60" name="Picture 59" descr="gaug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93" y="4019064"/>
            <a:ext cx="641815" cy="5967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36606" y="1934731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450728" y="4226125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416519" y="2532553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504366" y="2474035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443329" y="3621180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97376" y="3621180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272355" y="2954602"/>
            <a:ext cx="1629299" cy="1577964"/>
          </a:xfrm>
          <a:prstGeom prst="ellipse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06">
              <a:lnSpc>
                <a:spcPct val="85000"/>
              </a:lnSpc>
              <a:defRPr/>
            </a:pPr>
            <a:r>
              <a:rPr lang="en-US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oneM2M</a:t>
            </a:r>
          </a:p>
          <a:p>
            <a:pPr algn="ctr" defTabSz="914306">
              <a:lnSpc>
                <a:spcPct val="85000"/>
              </a:lnSpc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Beyond </a:t>
            </a:r>
          </a:p>
          <a:p>
            <a:pPr algn="ctr" defTabSz="914306">
              <a:lnSpc>
                <a:spcPct val="85000"/>
              </a:lnSpc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initial release</a:t>
            </a:r>
            <a:endParaRPr lang="en-US" b="1" kern="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6721" y="1461922"/>
            <a:ext cx="11619617" cy="4778457"/>
            <a:chOff x="426721" y="1461922"/>
            <a:chExt cx="11619617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426721" y="2005264"/>
              <a:ext cx="11314076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45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1687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545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5243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2545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5243" y="408503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62545" y="4079727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31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56611" y="3037573"/>
            <a:ext cx="2745083" cy="1490188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yriad Pro" panose="020B0503030403020204" pitchFamily="34" charset="0"/>
              </a:rPr>
              <a:t>text</a:t>
            </a:r>
            <a:endParaRPr lang="en-US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664281"/>
              </p:ext>
            </p:extLst>
          </p:nvPr>
        </p:nvGraphicFramePr>
        <p:xfrm>
          <a:off x="3521765" y="181568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4883" y="1815088"/>
            <a:ext cx="2021305" cy="1379621"/>
          </a:xfrm>
          <a:prstGeom prst="roundRect">
            <a:avLst/>
          </a:prstGeom>
          <a:solidFill>
            <a:srgbClr val="A0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 Gray 8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91229" y="1815088"/>
            <a:ext cx="2021305" cy="1379621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1807C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564" y="4626173"/>
            <a:ext cx="1091972" cy="845513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1375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7842" y="4626173"/>
            <a:ext cx="1091972" cy="845513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</a:t>
            </a:r>
          </a:p>
          <a:p>
            <a:pPr algn="ctr"/>
            <a:r>
              <a:rPr lang="en-US" dirty="0" smtClean="0"/>
              <a:t>667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2120" y="4626173"/>
            <a:ext cx="1091972" cy="845513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647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210674" y="4626173"/>
            <a:ext cx="1091972" cy="845513"/>
          </a:xfrm>
          <a:prstGeom prst="roundRect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</a:t>
            </a:r>
          </a:p>
          <a:p>
            <a:pPr algn="ctr"/>
            <a:r>
              <a:rPr lang="en-US" dirty="0" smtClean="0"/>
              <a:t>5483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786398" y="4626173"/>
            <a:ext cx="1091972" cy="845513"/>
          </a:xfrm>
          <a:prstGeom prst="roundRect">
            <a:avLst/>
          </a:prstGeom>
          <a:solidFill>
            <a:srgbClr val="54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 gray 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3564" y="4256841"/>
            <a:ext cx="47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Accent Color Group #1 (20% of design)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564" y="1445756"/>
            <a:ext cx="405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Primary Corporate Colors (80% of design)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883" y="3296508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  1  0  43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160 160 163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#a0a0a3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229" y="3296507"/>
            <a:ext cx="151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20 99 99 11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180 32 37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#b42025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99" y="5517852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1 51 99 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246 146 30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3957" y="5517852"/>
            <a:ext cx="144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63 63 18 2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113 104 150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4507" y="5521610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100 25 0 50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0 84 128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005480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5057" y="5517852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 5 0 82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84 80 84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4443" y="5517852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60 30 30 10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102 140 151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668c97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802" y="1660000"/>
            <a:ext cx="7280712" cy="2841802"/>
            <a:chOff x="4417802" y="1660000"/>
            <a:chExt cx="7280712" cy="2841802"/>
          </a:xfrm>
        </p:grpSpPr>
        <p:sp>
          <p:nvSpPr>
            <p:cNvPr id="20" name="Rounded Rectangle 19"/>
            <p:cNvSpPr/>
            <p:nvPr/>
          </p:nvSpPr>
          <p:spPr>
            <a:xfrm>
              <a:off x="4417802" y="1660000"/>
              <a:ext cx="7280712" cy="4692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Standard Bodies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86483" y="2318323"/>
              <a:ext cx="2362199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ARIB </a:t>
              </a:r>
              <a:r>
                <a:rPr lang="en-US" sz="1600" i="1" dirty="0">
                  <a:latin typeface="Myriad Pro" panose="020B0503030403020204" pitchFamily="34" charset="0"/>
                </a:rPr>
                <a:t>(Japan)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ATIS </a:t>
              </a:r>
              <a:r>
                <a:rPr lang="en-US" sz="1600" i="1" dirty="0">
                  <a:latin typeface="Myriad Pro" panose="020B0503030403020204" pitchFamily="34" charset="0"/>
                </a:rPr>
                <a:t>(N. America)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CCSA </a:t>
              </a:r>
              <a:r>
                <a:rPr lang="en-US" sz="1600" i="1" dirty="0">
                  <a:latin typeface="Myriad Pro" panose="020B0503030403020204" pitchFamily="34" charset="0"/>
                </a:rPr>
                <a:t>(China)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ETSI </a:t>
              </a:r>
              <a:r>
                <a:rPr lang="en-US" sz="1600" i="1" dirty="0">
                  <a:latin typeface="Myriad Pro" panose="020B0503030403020204" pitchFamily="34" charset="0"/>
                </a:rPr>
                <a:t>(Europe)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08339" y="2316588"/>
              <a:ext cx="236219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TIA </a:t>
              </a:r>
              <a:r>
                <a:rPr lang="en-US" sz="1600" i="1" dirty="0">
                  <a:latin typeface="Myriad Pro" panose="020B0503030403020204" pitchFamily="34" charset="0"/>
                </a:rPr>
                <a:t>(N. America)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TSDSI </a:t>
              </a:r>
              <a:r>
                <a:rPr lang="en-US" sz="1600" i="1" dirty="0">
                  <a:latin typeface="Myriad Pro" panose="020B0503030403020204" pitchFamily="34" charset="0"/>
                </a:rPr>
                <a:t>(India)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TTA </a:t>
              </a:r>
              <a:r>
                <a:rPr lang="en-US" sz="1600" i="1" dirty="0">
                  <a:latin typeface="Myriad Pro" panose="020B0503030403020204" pitchFamily="34" charset="0"/>
                </a:rPr>
                <a:t>(Korea)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TTC </a:t>
              </a:r>
              <a:r>
                <a:rPr lang="en-US" sz="1600" i="1" dirty="0">
                  <a:latin typeface="Myriad Pro" panose="020B0503030403020204" pitchFamily="34" charset="0"/>
                </a:rPr>
                <a:t>(Japan)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7802" y="4348760"/>
            <a:ext cx="8311227" cy="2243945"/>
            <a:chOff x="4417802" y="4348760"/>
            <a:chExt cx="8311227" cy="2243945"/>
          </a:xfrm>
        </p:grpSpPr>
        <p:sp>
          <p:nvSpPr>
            <p:cNvPr id="21" name="Rounded Rectangle 20"/>
            <p:cNvSpPr/>
            <p:nvPr/>
          </p:nvSpPr>
          <p:spPr>
            <a:xfrm>
              <a:off x="4417802" y="4348760"/>
              <a:ext cx="7280712" cy="4692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Industry Organizations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6483" y="4838379"/>
              <a:ext cx="393371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Broadband Forum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CEN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CENELEC</a:t>
              </a:r>
            </a:p>
            <a:p>
              <a:pPr marL="742950" indent="-742950">
                <a:buFont typeface="+mj-lt"/>
                <a:buAutoNum type="arabicPeriod"/>
              </a:pPr>
              <a:endParaRPr lang="en-US" dirty="0">
                <a:latin typeface="Myriad Pro" panose="020B05030304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08339" y="4838379"/>
              <a:ext cx="492069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Myriad Pro" panose="020B0503030403020204" pitchFamily="34" charset="0"/>
                </a:rPr>
                <a:t>GlobalPlatform</a:t>
              </a:r>
              <a:endParaRPr lang="en-US" sz="2000" dirty="0">
                <a:latin typeface="Myriad Pro" panose="020B0503030403020204" pitchFamily="34" charset="0"/>
              </a:endParaRP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Next </a:t>
              </a:r>
              <a:r>
                <a:rPr lang="en-US" sz="2000" dirty="0">
                  <a:latin typeface="Myriad Pro" panose="020B0503030403020204" pitchFamily="34" charset="0"/>
                </a:rPr>
                <a:t>Generation M2M Consortium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OMA</a:t>
              </a:r>
            </a:p>
            <a:p>
              <a:pPr marL="742950" indent="-742950">
                <a:buFont typeface="+mj-lt"/>
                <a:buAutoNum type="arabicPeriod"/>
              </a:pPr>
              <a:endParaRPr lang="en-US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57200" y="1426050"/>
            <a:ext cx="4206240" cy="4798433"/>
          </a:xfrm>
          <a:prstGeom prst="roundRect">
            <a:avLst>
              <a:gd name="adj" fmla="val 71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2" y="1774404"/>
            <a:ext cx="3733799" cy="415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2012 by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ICT standards organizations on 3 continents</a:t>
            </a:r>
          </a:p>
          <a:p>
            <a:pPr algn="ctr">
              <a:lnSpc>
                <a:spcPct val="30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concert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organizations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Members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Implementation Base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4696" y="1419872"/>
            <a:ext cx="5369418" cy="4864814"/>
            <a:chOff x="334696" y="1419872"/>
            <a:chExt cx="5369418" cy="4864814"/>
          </a:xfrm>
        </p:grpSpPr>
        <p:sp>
          <p:nvSpPr>
            <p:cNvPr id="16" name="Rounded Rectangle 15"/>
            <p:cNvSpPr/>
            <p:nvPr/>
          </p:nvSpPr>
          <p:spPr>
            <a:xfrm>
              <a:off x="334696" y="1543244"/>
              <a:ext cx="5369418" cy="4741442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4696" y="1419872"/>
              <a:ext cx="5369418" cy="53955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3977" t="36150" r="54341" b="45741"/>
          <a:stretch/>
        </p:blipFill>
        <p:spPr>
          <a:xfrm>
            <a:off x="1024671" y="2694848"/>
            <a:ext cx="3989467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44391" t="36150" r="28299" b="45741"/>
          <a:stretch/>
        </p:blipFill>
        <p:spPr>
          <a:xfrm>
            <a:off x="1024671" y="4215493"/>
            <a:ext cx="3438823" cy="12827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94089" y="1419872"/>
            <a:ext cx="5369418" cy="4864814"/>
            <a:chOff x="334696" y="1419872"/>
            <a:chExt cx="5369418" cy="4864814"/>
          </a:xfrm>
        </p:grpSpPr>
        <p:sp>
          <p:nvSpPr>
            <p:cNvPr id="25" name="Rounded Rectangle 24"/>
            <p:cNvSpPr/>
            <p:nvPr/>
          </p:nvSpPr>
          <p:spPr>
            <a:xfrm>
              <a:off x="334696" y="1543244"/>
              <a:ext cx="5369418" cy="4741442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34696" y="1419872"/>
              <a:ext cx="5369418" cy="53955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Examples of Commercial implementations / Demos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6372" t="65270" r="55824" b="16621"/>
          <a:stretch/>
        </p:blipFill>
        <p:spPr>
          <a:xfrm>
            <a:off x="7197257" y="2646866"/>
            <a:ext cx="3763081" cy="1378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45170" t="65270" r="28311" b="16621"/>
          <a:stretch/>
        </p:blipFill>
        <p:spPr>
          <a:xfrm>
            <a:off x="7402286" y="4595423"/>
            <a:ext cx="3589134" cy="1378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285143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Lower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4950" y="4166876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Simplifies the development of applications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1877762"/>
            <a:ext cx="9144000" cy="1791495"/>
            <a:chOff x="152400" y="1695052"/>
            <a:chExt cx="9048750" cy="179149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CAPEX </a:t>
              </a:r>
              <a:r>
                <a:rPr lang="en-US" sz="2000" dirty="0"/>
                <a:t>	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Lower cost of deployment (library of functions)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Programmers can focus on applications (not on underlying communications)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Scale economies of horizontal service layer (common functions for diverse use-cases) 	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62915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OPEX </a:t>
              </a:r>
              <a:r>
                <a:rPr lang="en-US" sz="2000" dirty="0"/>
                <a:t>	</a:t>
              </a:r>
            </a:p>
            <a:p>
              <a:pPr lvl="1"/>
              <a:r>
                <a:rPr lang="en-US" sz="1800" dirty="0"/>
                <a:t>Efficient communications (policy-driven and event triggered) </a:t>
              </a:r>
            </a:p>
            <a:p>
              <a:pPr lvl="1"/>
              <a:r>
                <a:rPr lang="en-US" sz="1800" dirty="0"/>
                <a:t>Sensor data sharing (produce once, consume many times) </a:t>
              </a:r>
            </a:p>
            <a:p>
              <a:pPr lvl="1"/>
              <a:r>
                <a:rPr lang="en-US" sz="1800" dirty="0"/>
                <a:t>Transport economics (use best transport network for business needs) 		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041400" y="4373450"/>
            <a:ext cx="9607550" cy="17914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	</a:t>
            </a:r>
          </a:p>
          <a:p>
            <a:pPr lvl="1"/>
            <a:r>
              <a:rPr lang="en-US" sz="1800" dirty="0"/>
              <a:t>Common services layer for different verticals and segments eliminates the need for application-specific platforms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4950" y="5936345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Accelerates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adoption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950" y="5384292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Creates mass-market economies of scale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220766" y="1524000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8000" y="1514475"/>
            <a:ext cx="11430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28800" y="1508125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75772" y="220660"/>
            <a:ext cx="9586384" cy="762001"/>
          </a:xfrm>
        </p:spPr>
        <p:txBody>
          <a:bodyPr>
            <a:normAutofit fontScale="90000"/>
          </a:bodyPr>
          <a:lstStyle/>
          <a:p>
            <a:r>
              <a:rPr lang="fr-FR" altLang="fr-FR" dirty="0" err="1" smtClean="0"/>
              <a:t>Ultimate</a:t>
            </a:r>
            <a:r>
              <a:rPr lang="fr-FR" altLang="fr-FR" dirty="0" smtClean="0"/>
              <a:t> Goal: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err="1" smtClean="0"/>
              <a:t>IoT</a:t>
            </a:r>
            <a:r>
              <a:rPr lang="fr-FR" altLang="fr-FR" dirty="0" smtClean="0"/>
              <a:t> cross-</a:t>
            </a:r>
            <a:r>
              <a:rPr lang="fr-FR" altLang="fr-FR" dirty="0" err="1" smtClean="0"/>
              <a:t>domain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interoperability</a:t>
            </a:r>
            <a:endParaRPr lang="fr-FR" altLang="fr-FR" dirty="0"/>
          </a:p>
        </p:txBody>
      </p:sp>
      <p:sp>
        <p:nvSpPr>
          <p:cNvPr id="10246" name="Espace réservé du contenu 2"/>
          <p:cNvSpPr>
            <a:spLocks noGrp="1"/>
          </p:cNvSpPr>
          <p:nvPr>
            <p:ph idx="1"/>
          </p:nvPr>
        </p:nvSpPr>
        <p:spPr>
          <a:xfrm>
            <a:off x="275772" y="5306000"/>
            <a:ext cx="6048828" cy="1615169"/>
          </a:xfrm>
        </p:spPr>
        <p:txBody>
          <a:bodyPr>
            <a:normAutofit/>
          </a:bodyPr>
          <a:lstStyle/>
          <a:p>
            <a:r>
              <a:rPr lang="en-US" altLang="fr-FR" sz="1600" dirty="0" smtClean="0"/>
              <a:t>Highly fragmented market with limited vendor-specific applications</a:t>
            </a:r>
          </a:p>
          <a:p>
            <a:r>
              <a:rPr lang="en-US" altLang="fr-FR" sz="1600" dirty="0" smtClean="0"/>
              <a:t>Reinventing the wheel: Same services developed again and again</a:t>
            </a:r>
          </a:p>
          <a:p>
            <a:r>
              <a:rPr lang="en-US" altLang="fr-FR" sz="1600" dirty="0" smtClean="0"/>
              <a:t>Each silo contains its own technologies without interop</a:t>
            </a:r>
            <a:endParaRPr lang="en-US" altLang="fr-FR" sz="1600" dirty="0"/>
          </a:p>
        </p:txBody>
      </p:sp>
      <p:pic>
        <p:nvPicPr>
          <p:cNvPr id="1024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4325"/>
            <a:ext cx="838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6143172" y="4708525"/>
            <a:ext cx="0" cy="169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324600" y="5306000"/>
            <a:ext cx="6048828" cy="16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dirty="0"/>
              <a:t>End-to-end platform: common service capabilities layer</a:t>
            </a:r>
          </a:p>
          <a:p>
            <a:r>
              <a:rPr lang="en-US" altLang="fr-FR" sz="1600" dirty="0"/>
              <a:t>Interoperability at the level of communications and data</a:t>
            </a:r>
          </a:p>
          <a:p>
            <a:r>
              <a:rPr lang="en-US" altLang="fr-FR" sz="1600" dirty="0"/>
              <a:t>Seamless interaction between heterogeneous  applications and devices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0285" y="4906006"/>
            <a:ext cx="5639515" cy="3373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yriad Pro" panose="020B0503030403020204" pitchFamily="34" charset="0"/>
              </a:rPr>
              <a:t>Without oneM2M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76713" y="4906006"/>
            <a:ext cx="5639515" cy="33734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With </a:t>
            </a:r>
            <a:r>
              <a:rPr lang="en-US" sz="1600" dirty="0">
                <a:latin typeface="Myriad Pro" panose="020B0503030403020204" pitchFamily="34" charset="0"/>
              </a:rPr>
              <a:t>oneM2M</a:t>
            </a:r>
          </a:p>
        </p:txBody>
      </p:sp>
    </p:spTree>
    <p:extLst>
      <p:ext uri="{BB962C8B-B14F-4D97-AF65-F5344CB8AC3E}">
        <p14:creationId xmlns:p14="http://schemas.microsoft.com/office/powerpoint/2010/main" val="575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Technical/Product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IoT Service 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i="1" smtClean="0"/>
              <a:t>Middleware - </a:t>
            </a:r>
            <a:r>
              <a:rPr lang="en-US" i="1" smtClean="0"/>
              <a:t>supporting secure end-to-end data/control exchange between IoT devices and customer applications by providing functions for remote provisioning &amp; activation, authentication, encryption, connectivity setup, buffering, synchronization, aggregation and device management</a:t>
            </a:r>
          </a:p>
          <a:p>
            <a:pPr marL="400050" lvl="1" indent="0">
              <a:buNone/>
              <a:defRPr/>
            </a:pPr>
            <a:r>
              <a:rPr lang="en-US" smtClean="0"/>
              <a:t>- </a:t>
            </a:r>
            <a:r>
              <a:rPr lang="en-US" b="1" smtClean="0"/>
              <a:t>software layer</a:t>
            </a:r>
          </a:p>
          <a:p>
            <a:pPr marL="577850" lvl="1" indent="-177800">
              <a:buNone/>
              <a:defRPr/>
            </a:pPr>
            <a:r>
              <a:rPr lang="en-US" b="1" smtClean="0"/>
              <a:t>- sits between IoT</a:t>
            </a:r>
            <a:r>
              <a:rPr lang="en-US" b="1" i="1" smtClean="0"/>
              <a:t> </a:t>
            </a:r>
            <a:r>
              <a:rPr lang="en-US" b="1" smtClean="0"/>
              <a:t>applications and </a:t>
            </a:r>
            <a:br>
              <a:rPr lang="en-US" b="1" smtClean="0"/>
            </a:br>
            <a:r>
              <a:rPr lang="en-US" b="1" smtClean="0"/>
              <a:t>communication elements  that provides data transport</a:t>
            </a:r>
          </a:p>
          <a:p>
            <a:pPr marL="400050" lvl="1" indent="0">
              <a:buNone/>
              <a:defRPr/>
            </a:pPr>
            <a:r>
              <a:rPr lang="en-US" b="1" smtClean="0"/>
              <a:t>- normally rides on top of IP</a:t>
            </a:r>
          </a:p>
          <a:p>
            <a:pPr marL="577850" lvl="1" indent="-177800">
              <a:buNone/>
              <a:defRPr/>
            </a:pPr>
            <a:r>
              <a:rPr lang="en-US" b="1" smtClean="0"/>
              <a:t>- provides commonly needed functions for IoT applications across different industry segments</a:t>
            </a:r>
            <a:endParaRPr lang="en-US" b="1" i="1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868</Words>
  <Application>Microsoft Office PowerPoint</Application>
  <PresentationFormat>Widescreen</PresentationFormat>
  <Paragraphs>324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맑은 고딕</vt:lpstr>
      <vt:lpstr>MS PGothic</vt:lpstr>
      <vt:lpstr>Arial</vt:lpstr>
      <vt:lpstr>Calibri</vt:lpstr>
      <vt:lpstr>Myriad Pro</vt:lpstr>
      <vt:lpstr>Myriad Pro Light</vt:lpstr>
      <vt:lpstr>Tahoma</vt:lpstr>
      <vt:lpstr>Office Theme</vt:lpstr>
      <vt:lpstr>Overview</vt:lpstr>
      <vt:lpstr>What is oneM2M?</vt:lpstr>
      <vt:lpstr>Why Now?</vt:lpstr>
      <vt:lpstr>Overview</vt:lpstr>
      <vt:lpstr>Growing Implementation Base</vt:lpstr>
      <vt:lpstr>Benefits</vt:lpstr>
      <vt:lpstr>Ultimate Goal: IoT cross-domain interoperability</vt:lpstr>
      <vt:lpstr>Technical/Product Backup</vt:lpstr>
      <vt:lpstr>IoT Service Layer</vt:lpstr>
      <vt:lpstr>Common oneM2M</vt:lpstr>
      <vt:lpstr>Release 1 Specifications</vt:lpstr>
      <vt:lpstr>oneM2M Release 2</vt:lpstr>
      <vt:lpstr>Conceptual Architecture  View</vt:lpstr>
      <vt:lpstr>oneM2M is reaching out</vt:lpstr>
      <vt:lpstr>Alternate Slides</vt:lpstr>
      <vt:lpstr>Partnership Project</vt:lpstr>
      <vt:lpstr>Membership</vt:lpstr>
      <vt:lpstr>PowerPoint Presentation</vt:lpstr>
      <vt:lpstr>Sample Slides</vt:lpstr>
      <vt:lpstr>Sample Title</vt:lpstr>
      <vt:lpstr>Sample Title</vt:lpstr>
      <vt:lpstr>PowerPoint Presentation</vt:lpstr>
      <vt:lpstr>Title of Presentation</vt:lpstr>
      <vt:lpstr>Section Header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PowerPoint Presentation</vt:lpstr>
      <vt:lpstr>PowerPoint Presentation</vt:lpstr>
    </vt:vector>
  </TitlesOfParts>
  <Company>iconectiv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Swedlund, Nils</cp:lastModifiedBy>
  <cp:revision>20</cp:revision>
  <dcterms:created xsi:type="dcterms:W3CDTF">2017-09-21T15:46:31Z</dcterms:created>
  <dcterms:modified xsi:type="dcterms:W3CDTF">2017-09-22T18:05:52Z</dcterms:modified>
</cp:coreProperties>
</file>