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5" r:id="rId2"/>
    <p:sldId id="289" r:id="rId3"/>
    <p:sldId id="290" r:id="rId4"/>
    <p:sldId id="291" r:id="rId5"/>
    <p:sldId id="306" r:id="rId6"/>
    <p:sldId id="312" r:id="rId7"/>
    <p:sldId id="293" r:id="rId8"/>
    <p:sldId id="294" r:id="rId9"/>
    <p:sldId id="295" r:id="rId10"/>
    <p:sldId id="296" r:id="rId11"/>
    <p:sldId id="307" r:id="rId12"/>
    <p:sldId id="298" r:id="rId13"/>
    <p:sldId id="299" r:id="rId14"/>
    <p:sldId id="308" r:id="rId15"/>
    <p:sldId id="302" r:id="rId16"/>
    <p:sldId id="309" r:id="rId17"/>
    <p:sldId id="310" r:id="rId18"/>
    <p:sldId id="304" r:id="rId19"/>
    <p:sldId id="287" r:id="rId20"/>
    <p:sldId id="260" r:id="rId21"/>
    <p:sldId id="261" r:id="rId22"/>
    <p:sldId id="256" r:id="rId23"/>
    <p:sldId id="258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1" r:id="rId33"/>
    <p:sldId id="27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8C98"/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8" autoAdjust="0"/>
    <p:restoredTop sz="94660"/>
  </p:normalViewPr>
  <p:slideViewPr>
    <p:cSldViewPr snapToGrid="0">
      <p:cViewPr varScale="1">
        <p:scale>
          <a:sx n="83" d="100"/>
          <a:sy n="83" d="100"/>
        </p:scale>
        <p:origin x="5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7E-4C3E-8E46-C62EA4D446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7E-4C3E-8E46-C62EA4D446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7E-4C3E-8E46-C62EA4D44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6418848"/>
        <c:axId val="906419408"/>
      </c:barChart>
      <c:catAx>
        <c:axId val="90641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419408"/>
        <c:crosses val="autoZero"/>
        <c:auto val="1"/>
        <c:lblAlgn val="ctr"/>
        <c:lblOffset val="100"/>
        <c:noMultiLvlLbl val="0"/>
      </c:catAx>
      <c:valAx>
        <c:axId val="90641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41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51F4-7F07-400E-A03E-ADA4CCC86208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79383-E4C0-4FC2-A15A-FDB411786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0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80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72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70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93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30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14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760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4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2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91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1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644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31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984" y="0"/>
            <a:ext cx="1996016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130175"/>
            <a:ext cx="9586384" cy="762001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112837"/>
            <a:ext cx="10972800" cy="5113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EDFDF21-FADD-47C3-984E-E0D681A96497}" type="slidenum">
              <a:rPr lang="en-US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6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2017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  <p:sldLayoutId id="21474836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13" Type="http://schemas.openxmlformats.org/officeDocument/2006/relationships/image" Target="../media/image57.jpg"/><Relationship Id="rId3" Type="http://schemas.openxmlformats.org/officeDocument/2006/relationships/image" Target="../media/image18.png"/><Relationship Id="rId7" Type="http://schemas.openxmlformats.org/officeDocument/2006/relationships/image" Target="../media/image51.jpg"/><Relationship Id="rId12" Type="http://schemas.openxmlformats.org/officeDocument/2006/relationships/image" Target="../media/image56.jpg"/><Relationship Id="rId2" Type="http://schemas.openxmlformats.org/officeDocument/2006/relationships/image" Target="../media/image47.png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g"/><Relationship Id="rId11" Type="http://schemas.openxmlformats.org/officeDocument/2006/relationships/image" Target="../media/image55.jpg"/><Relationship Id="rId5" Type="http://schemas.openxmlformats.org/officeDocument/2006/relationships/image" Target="../media/image49.jpg"/><Relationship Id="rId15" Type="http://schemas.openxmlformats.org/officeDocument/2006/relationships/image" Target="../media/image45.png"/><Relationship Id="rId10" Type="http://schemas.openxmlformats.org/officeDocument/2006/relationships/image" Target="../media/image54.jpg"/><Relationship Id="rId4" Type="http://schemas.openxmlformats.org/officeDocument/2006/relationships/image" Target="../media/image48.jpg"/><Relationship Id="rId9" Type="http://schemas.openxmlformats.org/officeDocument/2006/relationships/image" Target="../media/image53.jpg"/><Relationship Id="rId14" Type="http://schemas.openxmlformats.org/officeDocument/2006/relationships/image" Target="../media/image5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13" Type="http://schemas.openxmlformats.org/officeDocument/2006/relationships/image" Target="../media/image56.jpg"/><Relationship Id="rId18" Type="http://schemas.openxmlformats.org/officeDocument/2006/relationships/image" Target="../media/image59.jpeg"/><Relationship Id="rId3" Type="http://schemas.openxmlformats.org/officeDocument/2006/relationships/image" Target="../media/image18.png"/><Relationship Id="rId7" Type="http://schemas.openxmlformats.org/officeDocument/2006/relationships/image" Target="../media/image50.jpg"/><Relationship Id="rId12" Type="http://schemas.openxmlformats.org/officeDocument/2006/relationships/image" Target="../media/image55.jpg"/><Relationship Id="rId17" Type="http://schemas.openxmlformats.org/officeDocument/2006/relationships/image" Target="../media/image60.png"/><Relationship Id="rId2" Type="http://schemas.openxmlformats.org/officeDocument/2006/relationships/image" Target="../media/image47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jpg"/><Relationship Id="rId11" Type="http://schemas.openxmlformats.org/officeDocument/2006/relationships/image" Target="../media/image54.jpg"/><Relationship Id="rId5" Type="http://schemas.openxmlformats.org/officeDocument/2006/relationships/image" Target="../media/image48.jpg"/><Relationship Id="rId15" Type="http://schemas.openxmlformats.org/officeDocument/2006/relationships/image" Target="../media/image58.jpg"/><Relationship Id="rId10" Type="http://schemas.openxmlformats.org/officeDocument/2006/relationships/image" Target="../media/image53.jpg"/><Relationship Id="rId4" Type="http://schemas.openxmlformats.org/officeDocument/2006/relationships/image" Target="../media/image44.png"/><Relationship Id="rId9" Type="http://schemas.openxmlformats.org/officeDocument/2006/relationships/image" Target="../media/image52.jpg"/><Relationship Id="rId14" Type="http://schemas.openxmlformats.org/officeDocument/2006/relationships/image" Target="../media/image5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2" Type="http://schemas.openxmlformats.org/officeDocument/2006/relationships/image" Target="../media/image9.jpe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jpe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jpe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8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</a:t>
            </a:fld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onem2m.org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7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IoT Service Layer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i="1" smtClean="0"/>
              <a:t>Middleware - </a:t>
            </a:r>
            <a:r>
              <a:rPr lang="en-US" i="1" smtClean="0"/>
              <a:t>supporting secure end-to-end data/control exchange between IoT devices and customer applications by providing functions for remote provisioning &amp; activation, authentication, encryption, connectivity setup, buffering, synchronization, aggregation and device management</a:t>
            </a:r>
          </a:p>
          <a:p>
            <a:pPr marL="400050" lvl="1" indent="0">
              <a:buNone/>
              <a:defRPr/>
            </a:pPr>
            <a:r>
              <a:rPr lang="en-US" smtClean="0"/>
              <a:t>- </a:t>
            </a:r>
            <a:r>
              <a:rPr lang="en-US" b="1" smtClean="0"/>
              <a:t>software layer</a:t>
            </a:r>
          </a:p>
          <a:p>
            <a:pPr marL="577850" lvl="1" indent="-177800">
              <a:buNone/>
              <a:defRPr/>
            </a:pPr>
            <a:r>
              <a:rPr lang="en-US" b="1" smtClean="0"/>
              <a:t>- sits between IoT</a:t>
            </a:r>
            <a:r>
              <a:rPr lang="en-US" b="1" i="1" smtClean="0"/>
              <a:t> </a:t>
            </a:r>
            <a:r>
              <a:rPr lang="en-US" b="1" smtClean="0"/>
              <a:t>applications and </a:t>
            </a:r>
            <a:br>
              <a:rPr lang="en-US" b="1" smtClean="0"/>
            </a:br>
            <a:r>
              <a:rPr lang="en-US" b="1" smtClean="0"/>
              <a:t>communication elements  that provides data transport</a:t>
            </a:r>
          </a:p>
          <a:p>
            <a:pPr marL="400050" lvl="1" indent="0">
              <a:buNone/>
              <a:defRPr/>
            </a:pPr>
            <a:r>
              <a:rPr lang="en-US" b="1" smtClean="0"/>
              <a:t>- normally rides on top of IP</a:t>
            </a:r>
          </a:p>
          <a:p>
            <a:pPr marL="577850" lvl="1" indent="-177800">
              <a:buNone/>
              <a:defRPr/>
            </a:pPr>
            <a:r>
              <a:rPr lang="en-US" b="1" smtClean="0"/>
              <a:t>- provides commonly needed functions for IoT applications across different industry segments</a:t>
            </a:r>
            <a:endParaRPr lang="en-US" b="1" i="1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6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Common oneM2M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à coins arrondis 5"/>
          <p:cNvSpPr/>
          <p:nvPr/>
        </p:nvSpPr>
        <p:spPr>
          <a:xfrm>
            <a:off x="2594429" y="2249714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Registration</a:t>
            </a:r>
          </a:p>
        </p:txBody>
      </p:sp>
      <p:sp>
        <p:nvSpPr>
          <p:cNvPr id="6" name="Rectangle à coins arrondis 6"/>
          <p:cNvSpPr/>
          <p:nvPr/>
        </p:nvSpPr>
        <p:spPr>
          <a:xfrm>
            <a:off x="8165889" y="2249714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Group Management</a:t>
            </a:r>
          </a:p>
        </p:txBody>
      </p:sp>
      <p:sp>
        <p:nvSpPr>
          <p:cNvPr id="7" name="Rectangle à coins arrondis 7"/>
          <p:cNvSpPr/>
          <p:nvPr/>
        </p:nvSpPr>
        <p:spPr>
          <a:xfrm>
            <a:off x="6294559" y="2249714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Security</a:t>
            </a:r>
          </a:p>
        </p:txBody>
      </p:sp>
      <p:sp>
        <p:nvSpPr>
          <p:cNvPr id="8" name="Rectangle à coins arrondis 8"/>
          <p:cNvSpPr/>
          <p:nvPr/>
        </p:nvSpPr>
        <p:spPr>
          <a:xfrm>
            <a:off x="4433861" y="2249714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Discovery</a:t>
            </a:r>
          </a:p>
        </p:txBody>
      </p:sp>
      <p:sp>
        <p:nvSpPr>
          <p:cNvPr id="9" name="Rectangle à coins arrondis 9"/>
          <p:cNvSpPr/>
          <p:nvPr/>
        </p:nvSpPr>
        <p:spPr>
          <a:xfrm>
            <a:off x="2594429" y="3689714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Data Management &amp; Repository </a:t>
            </a:r>
          </a:p>
        </p:txBody>
      </p:sp>
      <p:sp>
        <p:nvSpPr>
          <p:cNvPr id="10" name="Rectangle à coins arrondis 10"/>
          <p:cNvSpPr/>
          <p:nvPr/>
        </p:nvSpPr>
        <p:spPr>
          <a:xfrm>
            <a:off x="8165889" y="3689714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Application &amp; Service Management</a:t>
            </a:r>
          </a:p>
        </p:txBody>
      </p:sp>
      <p:sp>
        <p:nvSpPr>
          <p:cNvPr id="11" name="Rectangle à coins arrondis 11"/>
          <p:cNvSpPr/>
          <p:nvPr/>
        </p:nvSpPr>
        <p:spPr>
          <a:xfrm>
            <a:off x="6294559" y="3689714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Device Management</a:t>
            </a:r>
          </a:p>
        </p:txBody>
      </p:sp>
      <p:sp>
        <p:nvSpPr>
          <p:cNvPr id="12" name="Rectangle à coins arrondis 12"/>
          <p:cNvSpPr/>
          <p:nvPr/>
        </p:nvSpPr>
        <p:spPr>
          <a:xfrm>
            <a:off x="4433861" y="3689714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Subscription &amp; Notification</a:t>
            </a:r>
          </a:p>
        </p:txBody>
      </p:sp>
      <p:sp>
        <p:nvSpPr>
          <p:cNvPr id="13" name="Rectangle à coins arrondis 13"/>
          <p:cNvSpPr/>
          <p:nvPr/>
        </p:nvSpPr>
        <p:spPr>
          <a:xfrm>
            <a:off x="2594429" y="5129714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Communication Management</a:t>
            </a:r>
          </a:p>
        </p:txBody>
      </p:sp>
      <p:sp>
        <p:nvSpPr>
          <p:cNvPr id="14" name="Rectangle à coins arrondis 14"/>
          <p:cNvSpPr/>
          <p:nvPr/>
        </p:nvSpPr>
        <p:spPr>
          <a:xfrm>
            <a:off x="8165889" y="5129714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Service Charging &amp; Accounting</a:t>
            </a:r>
          </a:p>
        </p:txBody>
      </p:sp>
      <p:sp>
        <p:nvSpPr>
          <p:cNvPr id="15" name="Rectangle à coins arrondis 15"/>
          <p:cNvSpPr/>
          <p:nvPr/>
        </p:nvSpPr>
        <p:spPr>
          <a:xfrm>
            <a:off x="6294559" y="5129714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Location</a:t>
            </a:r>
          </a:p>
        </p:txBody>
      </p:sp>
      <p:sp>
        <p:nvSpPr>
          <p:cNvPr id="16" name="Rectangle à coins arrondis 16"/>
          <p:cNvSpPr/>
          <p:nvPr/>
        </p:nvSpPr>
        <p:spPr>
          <a:xfrm>
            <a:off x="4433861" y="5129714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Network Service Exposure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594429" y="1533570"/>
            <a:ext cx="7237619" cy="526354"/>
          </a:xfrm>
          <a:prstGeom prst="roundRect">
            <a:avLst>
              <a:gd name="adj" fmla="val 2794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Myriad Pro" panose="020B0503030403020204" pitchFamily="34" charset="0"/>
              </a:rPr>
              <a:t>Service Functions</a:t>
            </a:r>
            <a:endParaRPr lang="en-US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0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9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Release 1 Specifications</a:t>
            </a:r>
            <a:endParaRPr lang="fr-FR" altLang="en-US" dirty="0" smtClean="0"/>
          </a:p>
        </p:txBody>
      </p:sp>
      <p:sp>
        <p:nvSpPr>
          <p:cNvPr id="19480" name="ZoneTexte 24"/>
          <p:cNvSpPr txBox="1">
            <a:spLocks noChangeArrowheads="1"/>
          </p:cNvSpPr>
          <p:nvPr/>
        </p:nvSpPr>
        <p:spPr bwMode="auto">
          <a:xfrm>
            <a:off x="4386264" y="6092826"/>
            <a:ext cx="3419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1400" dirty="0"/>
              <a:t>www.onem2m.org/release1</a:t>
            </a:r>
          </a:p>
        </p:txBody>
      </p:sp>
      <p:sp>
        <p:nvSpPr>
          <p:cNvPr id="25" name="Rectangle à coins arrondis 15"/>
          <p:cNvSpPr/>
          <p:nvPr/>
        </p:nvSpPr>
        <p:spPr>
          <a:xfrm>
            <a:off x="6202327" y="453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Security</a:t>
            </a:r>
            <a:br>
              <a:rPr lang="en-US" dirty="0"/>
            </a:br>
            <a:r>
              <a:rPr lang="en-US" dirty="0"/>
              <a:t>Solutions</a:t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TS-0003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(WI-0007)</a:t>
            </a:r>
          </a:p>
        </p:txBody>
      </p:sp>
      <p:sp>
        <p:nvSpPr>
          <p:cNvPr id="26" name="Rectangle à coins arrondis 16"/>
          <p:cNvSpPr/>
          <p:nvPr/>
        </p:nvSpPr>
        <p:spPr>
          <a:xfrm>
            <a:off x="4341629" y="453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MQTT Protocol</a:t>
            </a:r>
            <a:br>
              <a:rPr lang="en-US" dirty="0"/>
            </a:br>
            <a:r>
              <a:rPr lang="en-US" dirty="0"/>
              <a:t>Binding</a:t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TS-0010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(WI-0014)</a:t>
            </a:r>
          </a:p>
        </p:txBody>
      </p:sp>
      <p:sp>
        <p:nvSpPr>
          <p:cNvPr id="27" name="Rectangle à coins arrondis 17"/>
          <p:cNvSpPr/>
          <p:nvPr/>
        </p:nvSpPr>
        <p:spPr>
          <a:xfrm>
            <a:off x="8073657" y="165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Service Layer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Core Protocols</a:t>
            </a:r>
          </a:p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</a:rPr>
              <a:t>TS-0004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(WI-0009)</a:t>
            </a:r>
          </a:p>
        </p:txBody>
      </p:sp>
      <p:sp>
        <p:nvSpPr>
          <p:cNvPr id="28" name="Rectangle à coins arrondis 19"/>
          <p:cNvSpPr/>
          <p:nvPr/>
        </p:nvSpPr>
        <p:spPr>
          <a:xfrm>
            <a:off x="4341629" y="165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Functional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Architecture</a:t>
            </a:r>
          </a:p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</a:rPr>
              <a:t>TS-0001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(WI-0002)</a:t>
            </a:r>
            <a:endParaRPr lang="en-US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angle à coins arrondis 21"/>
          <p:cNvSpPr/>
          <p:nvPr/>
        </p:nvSpPr>
        <p:spPr>
          <a:xfrm>
            <a:off x="6202327" y="165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Definitions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&amp; Acronyms</a:t>
            </a:r>
          </a:p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</a:rPr>
              <a:t>TS-0011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(WI-0003)</a:t>
            </a:r>
          </a:p>
        </p:txBody>
      </p:sp>
      <p:sp>
        <p:nvSpPr>
          <p:cNvPr id="30" name="Rectangle à coins arrondis 22"/>
          <p:cNvSpPr/>
          <p:nvPr/>
        </p:nvSpPr>
        <p:spPr>
          <a:xfrm>
            <a:off x="2502197" y="165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Requirements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TS-0002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(WI-0001)</a:t>
            </a:r>
          </a:p>
        </p:txBody>
      </p:sp>
      <p:sp>
        <p:nvSpPr>
          <p:cNvPr id="31" name="Rectangle à coins arrondis 13"/>
          <p:cNvSpPr/>
          <p:nvPr/>
        </p:nvSpPr>
        <p:spPr>
          <a:xfrm>
            <a:off x="8076000" y="309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Management</a:t>
            </a:r>
            <a:br>
              <a:rPr lang="en-US" dirty="0"/>
            </a:br>
            <a:r>
              <a:rPr lang="en-US" dirty="0" err="1"/>
              <a:t>Enabl</a:t>
            </a:r>
            <a:r>
              <a:rPr lang="en-US" baseline="30000" dirty="0" err="1"/>
              <a:t>nt</a:t>
            </a:r>
            <a:r>
              <a:rPr lang="en-US" dirty="0"/>
              <a:t> - BBF</a:t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TS-0006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(WI-0010)</a:t>
            </a:r>
          </a:p>
        </p:txBody>
      </p:sp>
      <p:sp>
        <p:nvSpPr>
          <p:cNvPr id="32" name="Rectangle à coins arrondis 18"/>
          <p:cNvSpPr/>
          <p:nvPr/>
        </p:nvSpPr>
        <p:spPr>
          <a:xfrm>
            <a:off x="6202327" y="309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Management</a:t>
            </a:r>
            <a:br>
              <a:rPr lang="en-US" dirty="0"/>
            </a:br>
            <a:r>
              <a:rPr lang="en-US" dirty="0" err="1"/>
              <a:t>Enabl</a:t>
            </a:r>
            <a:r>
              <a:rPr lang="en-US" baseline="30000" dirty="0" err="1"/>
              <a:t>nt</a:t>
            </a:r>
            <a:r>
              <a:rPr lang="en-US" dirty="0"/>
              <a:t> - OMA</a:t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TS-0005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(WI-0010)</a:t>
            </a:r>
          </a:p>
        </p:txBody>
      </p:sp>
      <p:sp>
        <p:nvSpPr>
          <p:cNvPr id="33" name="Rectangle à coins arrondis 20"/>
          <p:cNvSpPr/>
          <p:nvPr/>
        </p:nvSpPr>
        <p:spPr>
          <a:xfrm>
            <a:off x="4341629" y="309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 err="1"/>
              <a:t>CoAP</a:t>
            </a:r>
            <a:r>
              <a:rPr lang="en-US" dirty="0"/>
              <a:t> Protocol</a:t>
            </a:r>
            <a:br>
              <a:rPr lang="en-US" dirty="0"/>
            </a:br>
            <a:r>
              <a:rPr lang="en-US" dirty="0"/>
              <a:t>Binding</a:t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TS-0008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(WI-0012)</a:t>
            </a:r>
          </a:p>
        </p:txBody>
      </p:sp>
      <p:sp>
        <p:nvSpPr>
          <p:cNvPr id="34" name="Rectangle à coins arrondis 23"/>
          <p:cNvSpPr/>
          <p:nvPr/>
        </p:nvSpPr>
        <p:spPr>
          <a:xfrm>
            <a:off x="2502197" y="309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HTTP Protocol</a:t>
            </a:r>
            <a:br>
              <a:rPr lang="en-US" dirty="0"/>
            </a:br>
            <a:r>
              <a:rPr lang="en-US" dirty="0"/>
              <a:t>Binding</a:t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TS-0009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(WI-0013)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altLang="en-US" dirty="0" smtClean="0"/>
              <a:t>oneM2M Release 2</a:t>
            </a:r>
          </a:p>
        </p:txBody>
      </p:sp>
      <p:sp>
        <p:nvSpPr>
          <p:cNvPr id="8" name="TextBox 59"/>
          <p:cNvSpPr txBox="1">
            <a:spLocks noChangeArrowheads="1"/>
          </p:cNvSpPr>
          <p:nvPr/>
        </p:nvSpPr>
        <p:spPr bwMode="auto">
          <a:xfrm>
            <a:off x="930500" y="1580424"/>
            <a:ext cx="379662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kern="0" dirty="0" err="1">
                <a:solidFill>
                  <a:srgbClr val="FF0000"/>
                </a:solidFill>
                <a:cs typeface="Tahoma" pitchFamily="34" charset="0"/>
              </a:rPr>
              <a:t>Industrial</a:t>
            </a:r>
            <a:r>
              <a:rPr lang="fr-FR" sz="2000" kern="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fr-FR" sz="2000" kern="0" dirty="0" err="1">
                <a:solidFill>
                  <a:srgbClr val="FF0000"/>
                </a:solidFill>
                <a:cs typeface="Tahoma" pitchFamily="34" charset="0"/>
              </a:rPr>
              <a:t>domain</a:t>
            </a:r>
            <a:r>
              <a:rPr lang="fr-FR" sz="2000" kern="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fr-FR" sz="2000" kern="0" dirty="0" err="1">
                <a:solidFill>
                  <a:srgbClr val="FF0000"/>
                </a:solidFill>
                <a:cs typeface="Tahoma" pitchFamily="34" charset="0"/>
              </a:rPr>
              <a:t>enablement</a:t>
            </a:r>
            <a:endParaRPr lang="fr-FR" sz="2000" kern="0" dirty="0">
              <a:solidFill>
                <a:srgbClr val="FF0000"/>
              </a:solidFill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/>
              <a:t> Time series, etc.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kern="0" dirty="0">
                <a:cs typeface="Tahoma" pitchFamily="34" charset="0"/>
              </a:rPr>
              <a:t> In conjunction with a TR</a:t>
            </a:r>
            <a:endParaRPr lang="en-US" kern="0" dirty="0">
              <a:cs typeface="Tahoma" pitchFamily="34" charset="0"/>
            </a:endParaRPr>
          </a:p>
        </p:txBody>
      </p:sp>
      <p:grpSp>
        <p:nvGrpSpPr>
          <p:cNvPr id="9220" name="Group 36"/>
          <p:cNvGrpSpPr>
            <a:grpSpLocks/>
          </p:cNvGrpSpPr>
          <p:nvPr/>
        </p:nvGrpSpPr>
        <p:grpSpPr bwMode="auto">
          <a:xfrm>
            <a:off x="4572000" y="1958975"/>
            <a:ext cx="2838450" cy="3016250"/>
            <a:chOff x="2923438" y="1675748"/>
            <a:chExt cx="2962622" cy="3148445"/>
          </a:xfrm>
        </p:grpSpPr>
        <p:sp>
          <p:nvSpPr>
            <p:cNvPr id="11" name="Oval 10"/>
            <p:cNvSpPr/>
            <p:nvPr/>
          </p:nvSpPr>
          <p:spPr bwMode="auto">
            <a:xfrm>
              <a:off x="4046848" y="2106588"/>
              <a:ext cx="714145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147923" y="1675748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b="1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795789" y="2477773"/>
              <a:ext cx="714145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289624" y="2477773"/>
              <a:ext cx="714144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372406" y="2333608"/>
              <a:ext cx="513654" cy="515350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b="1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923438" y="2333608"/>
              <a:ext cx="513654" cy="515350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b="1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 flipV="1">
              <a:off x="4046848" y="3677496"/>
              <a:ext cx="714145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 flipV="1">
              <a:off x="4147923" y="4310499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b="1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 flipV="1">
              <a:off x="4795789" y="3317911"/>
              <a:ext cx="714145" cy="714199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 flipV="1">
              <a:off x="3289624" y="3317911"/>
              <a:ext cx="714144" cy="714199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 flipV="1">
              <a:off x="5372406" y="3662583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b="1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 flipV="1">
              <a:off x="2923438" y="3662583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>
                <a:lnSpc>
                  <a:spcPct val="85000"/>
                </a:lnSpc>
                <a:defRPr/>
              </a:pPr>
              <a:endParaRPr lang="en-US" b="1" kern="0" dirty="0">
                <a:solidFill>
                  <a:sysClr val="window" lastClr="FFFFFF"/>
                </a:solidFill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859614" y="2709764"/>
              <a:ext cx="1090271" cy="10887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>
                <a:lnSpc>
                  <a:spcPct val="85000"/>
                </a:lnSpc>
                <a:defRPr/>
              </a:pPr>
              <a:r>
                <a:rPr lang="en-US" sz="1200" b="1" kern="0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oneM2M</a:t>
              </a:r>
            </a:p>
            <a:p>
              <a:pPr algn="ctr" defTabSz="914306">
                <a:lnSpc>
                  <a:spcPct val="85000"/>
                </a:lnSpc>
                <a:defRPr/>
              </a:pPr>
              <a:r>
                <a:rPr lang="fr-FR" sz="1200" b="1" kern="0" dirty="0" err="1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Beyond</a:t>
              </a:r>
              <a:r>
                <a:rPr lang="fr-FR" sz="1200" b="1" kern="0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 </a:t>
              </a:r>
            </a:p>
            <a:p>
              <a:pPr algn="ctr" defTabSz="914306">
                <a:lnSpc>
                  <a:spcPct val="85000"/>
                </a:lnSpc>
                <a:defRPr/>
              </a:pPr>
              <a:r>
                <a:rPr lang="fr-FR" sz="1200" b="1" kern="0" dirty="0">
                  <a:solidFill>
                    <a:schemeClr val="bg1"/>
                  </a:solidFill>
                  <a:ea typeface="Tahoma" pitchFamily="34" charset="0"/>
                  <a:cs typeface="Tahoma" pitchFamily="34" charset="0"/>
                </a:rPr>
                <a:t>initial release</a:t>
              </a:r>
              <a:endParaRPr lang="en-US" sz="1200" b="1" kern="0" dirty="0">
                <a:solidFill>
                  <a:schemeClr val="bg1"/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5" name="TextBox 59"/>
          <p:cNvSpPr txBox="1">
            <a:spLocks noChangeArrowheads="1"/>
          </p:cNvSpPr>
          <p:nvPr/>
        </p:nvSpPr>
        <p:spPr bwMode="auto">
          <a:xfrm>
            <a:off x="980621" y="3186041"/>
            <a:ext cx="3808867" cy="130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kern="0" dirty="0" err="1">
                <a:solidFill>
                  <a:srgbClr val="FF0000"/>
                </a:solidFill>
                <a:cs typeface="Tahoma" pitchFamily="34" charset="0"/>
              </a:rPr>
              <a:t>Semantic</a:t>
            </a:r>
            <a:r>
              <a:rPr lang="fr-FR" sz="2000" kern="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fr-FR" sz="2000" kern="0" dirty="0" err="1">
                <a:solidFill>
                  <a:srgbClr val="FF0000"/>
                </a:solidFill>
                <a:cs typeface="Tahoma" pitchFamily="34" charset="0"/>
              </a:rPr>
              <a:t>interoperability</a:t>
            </a:r>
            <a:endParaRPr lang="fr-FR" sz="2000" kern="0" dirty="0">
              <a:solidFill>
                <a:srgbClr val="FF0000"/>
              </a:solidFill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/>
              <a:t> base ontology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</a:t>
            </a:r>
            <a:r>
              <a:rPr lang="fr-FR" sz="1600" kern="0" dirty="0" err="1">
                <a:cs typeface="Tahoma" pitchFamily="34" charset="0"/>
              </a:rPr>
              <a:t>semantic</a:t>
            </a:r>
            <a:r>
              <a:rPr lang="fr-FR" sz="1600" kern="0" dirty="0">
                <a:cs typeface="Tahoma" pitchFamily="34" charset="0"/>
              </a:rPr>
              <a:t> </a:t>
            </a:r>
            <a:r>
              <a:rPr lang="fr-FR" sz="1600" kern="0" dirty="0" err="1">
                <a:cs typeface="Tahoma" pitchFamily="34" charset="0"/>
              </a:rPr>
              <a:t>discovery</a:t>
            </a:r>
            <a:endParaRPr lang="fr-FR" sz="1600" dirty="0"/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</a:t>
            </a:r>
            <a:r>
              <a:rPr lang="fr-FR" sz="1600" kern="0" dirty="0" err="1">
                <a:cs typeface="Tahoma" pitchFamily="34" charset="0"/>
              </a:rPr>
              <a:t>semantic</a:t>
            </a:r>
            <a:r>
              <a:rPr lang="fr-FR" sz="1600" kern="0" dirty="0">
                <a:cs typeface="Tahoma" pitchFamily="34" charset="0"/>
              </a:rPr>
              <a:t> descriptions</a:t>
            </a:r>
          </a:p>
          <a:p>
            <a:pPr>
              <a:lnSpc>
                <a:spcPct val="90000"/>
              </a:lnSpc>
              <a:defRPr/>
            </a:pPr>
            <a:endParaRPr lang="fr-FR" sz="1400" dirty="0"/>
          </a:p>
        </p:txBody>
      </p:sp>
      <p:sp>
        <p:nvSpPr>
          <p:cNvPr id="26" name="TextBox 59"/>
          <p:cNvSpPr txBox="1">
            <a:spLocks noChangeArrowheads="1"/>
          </p:cNvSpPr>
          <p:nvPr/>
        </p:nvSpPr>
        <p:spPr bwMode="auto">
          <a:xfrm>
            <a:off x="4278669" y="5175250"/>
            <a:ext cx="402952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kern="0" dirty="0">
                <a:solidFill>
                  <a:srgbClr val="FF0000"/>
                </a:solidFill>
                <a:cs typeface="Tahoma" pitchFamily="34" charset="0"/>
              </a:rPr>
              <a:t>Security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/>
              <a:t> </a:t>
            </a:r>
            <a:r>
              <a:rPr lang="en-US" sz="1600" dirty="0"/>
              <a:t>Enhancement for authorization (?)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/>
              <a:t> privacy support</a:t>
            </a:r>
            <a:endParaRPr lang="fr-FR" sz="1600" dirty="0"/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/>
              <a:t> e2e </a:t>
            </a:r>
            <a:r>
              <a:rPr lang="fr-FR" sz="1600" dirty="0" err="1"/>
              <a:t>security</a:t>
            </a:r>
            <a:r>
              <a:rPr lang="fr-FR" sz="1600" dirty="0"/>
              <a:t> </a:t>
            </a:r>
            <a:endParaRPr lang="en-US" sz="1600" dirty="0"/>
          </a:p>
        </p:txBody>
      </p:sp>
      <p:sp>
        <p:nvSpPr>
          <p:cNvPr id="27" name="TextBox 59"/>
          <p:cNvSpPr txBox="1">
            <a:spLocks noChangeArrowheads="1"/>
          </p:cNvSpPr>
          <p:nvPr/>
        </p:nvSpPr>
        <p:spPr bwMode="auto">
          <a:xfrm>
            <a:off x="7691437" y="3886200"/>
            <a:ext cx="4500561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kern="0" dirty="0">
                <a:solidFill>
                  <a:srgbClr val="FF0000"/>
                </a:solidFill>
                <a:cs typeface="Tahoma" pitchFamily="34" charset="0"/>
              </a:rPr>
              <a:t>oneM2M interworking framework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400" kern="0" dirty="0">
                <a:cs typeface="Tahoma" pitchFamily="34" charset="0"/>
              </a:rPr>
              <a:t> </a:t>
            </a:r>
            <a:r>
              <a:rPr lang="fr-FR" sz="1600" kern="0" dirty="0" err="1">
                <a:cs typeface="Tahoma" pitchFamily="34" charset="0"/>
              </a:rPr>
              <a:t>Generic</a:t>
            </a:r>
            <a:r>
              <a:rPr lang="fr-FR" sz="1600" kern="0" dirty="0">
                <a:cs typeface="Tahoma" pitchFamily="34" charset="0"/>
              </a:rPr>
              <a:t> </a:t>
            </a:r>
            <a:r>
              <a:rPr lang="fr-FR" sz="1600" kern="0" dirty="0" err="1">
                <a:cs typeface="Tahoma" pitchFamily="34" charset="0"/>
              </a:rPr>
              <a:t>interworking</a:t>
            </a:r>
            <a:endParaRPr lang="fr-FR" sz="1400" kern="0" dirty="0"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/>
              <a:t> </a:t>
            </a:r>
            <a:r>
              <a:rPr lang="fr-FR" sz="1600" dirty="0" err="1"/>
              <a:t>AllJoyn</a:t>
            </a:r>
            <a:r>
              <a:rPr lang="fr-FR" sz="1600" dirty="0"/>
              <a:t>/</a:t>
            </a:r>
            <a:r>
              <a:rPr lang="fr-FR" sz="1600" dirty="0" err="1"/>
              <a:t>AllSeen</a:t>
            </a:r>
            <a:r>
              <a:rPr lang="fr-FR" sz="1600" dirty="0"/>
              <a:t> and/or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OIC and/or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OMA </a:t>
            </a:r>
            <a:r>
              <a:rPr lang="fr-FR" sz="1600" kern="0" dirty="0" err="1">
                <a:cs typeface="Tahoma" pitchFamily="34" charset="0"/>
              </a:rPr>
              <a:t>LightWeight</a:t>
            </a:r>
            <a:r>
              <a:rPr lang="fr-FR" sz="1600" kern="0" dirty="0">
                <a:cs typeface="Tahoma" pitchFamily="34" charset="0"/>
              </a:rPr>
              <a:t> M2M (OMA LWM2M) </a:t>
            </a:r>
            <a:br>
              <a:rPr lang="fr-FR" sz="1600" kern="0" dirty="0">
                <a:cs typeface="Tahoma" pitchFamily="34" charset="0"/>
              </a:rPr>
            </a:br>
            <a:r>
              <a:rPr lang="fr-FR" sz="1600" kern="0" dirty="0">
                <a:cs typeface="Tahoma" pitchFamily="34" charset="0"/>
              </a:rPr>
              <a:t>and/or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3GPP Rel.13 </a:t>
            </a:r>
            <a:r>
              <a:rPr lang="fr-FR" sz="1600" kern="0" dirty="0" err="1">
                <a:cs typeface="Tahoma" pitchFamily="34" charset="0"/>
              </a:rPr>
              <a:t>Interworking</a:t>
            </a:r>
            <a:endParaRPr lang="fr-FR" sz="1600" kern="0" dirty="0">
              <a:cs typeface="Tahoma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sz="2000" kern="0" dirty="0">
              <a:solidFill>
                <a:srgbClr val="FF0000"/>
              </a:solidFill>
              <a:cs typeface="Tahoma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sz="2000" kern="0" dirty="0">
              <a:cs typeface="Tahoma" pitchFamily="34" charset="0"/>
            </a:endParaRPr>
          </a:p>
        </p:txBody>
      </p:sp>
      <p:sp>
        <p:nvSpPr>
          <p:cNvPr id="29" name="TextBox 59"/>
          <p:cNvSpPr txBox="1">
            <a:spLocks noChangeArrowheads="1"/>
          </p:cNvSpPr>
          <p:nvPr/>
        </p:nvSpPr>
        <p:spPr bwMode="auto">
          <a:xfrm>
            <a:off x="6513513" y="1368048"/>
            <a:ext cx="419576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2000" kern="0" dirty="0">
                <a:solidFill>
                  <a:srgbClr val="FF0000"/>
                </a:solidFill>
                <a:cs typeface="Tahoma" pitchFamily="34" charset="0"/>
              </a:rPr>
              <a:t>Home </a:t>
            </a:r>
            <a:r>
              <a:rPr lang="fr-FR" sz="2000" kern="0" dirty="0" err="1">
                <a:solidFill>
                  <a:srgbClr val="FF0000"/>
                </a:solidFill>
                <a:cs typeface="Tahoma" pitchFamily="34" charset="0"/>
              </a:rPr>
              <a:t>domain</a:t>
            </a:r>
            <a:r>
              <a:rPr lang="fr-FR" sz="2000" kern="0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fr-FR" sz="2000" kern="0" dirty="0" err="1">
                <a:solidFill>
                  <a:srgbClr val="FF0000"/>
                </a:solidFill>
                <a:cs typeface="Tahoma" pitchFamily="34" charset="0"/>
              </a:rPr>
              <a:t>enablement</a:t>
            </a:r>
            <a:endParaRPr lang="fr-FR" sz="2000" kern="0" dirty="0">
              <a:solidFill>
                <a:srgbClr val="FF0000"/>
              </a:solidFill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fr-FR" sz="1400" dirty="0"/>
              <a:t> </a:t>
            </a:r>
            <a:r>
              <a:rPr lang="fr-FR" sz="1600" dirty="0"/>
              <a:t>Home </a:t>
            </a:r>
            <a:r>
              <a:rPr lang="fr-FR" sz="1600" dirty="0" err="1"/>
              <a:t>appliance</a:t>
            </a:r>
            <a:r>
              <a:rPr lang="fr-FR" sz="1600" dirty="0"/>
              <a:t> information </a:t>
            </a:r>
            <a:r>
              <a:rPr lang="fr-FR" sz="1600" dirty="0" err="1"/>
              <a:t>models</a:t>
            </a:r>
            <a:endParaRPr lang="fr-FR" sz="1600" dirty="0"/>
          </a:p>
          <a:p>
            <a:pPr>
              <a:lnSpc>
                <a:spcPct val="90000"/>
              </a:lnSpc>
              <a:defRPr/>
            </a:pPr>
            <a:endParaRPr lang="fr-FR" sz="2000" kern="0" dirty="0">
              <a:solidFill>
                <a:srgbClr val="FF0000"/>
              </a:solidFill>
              <a:cs typeface="Tahoma" pitchFamily="34" charset="0"/>
            </a:endParaRPr>
          </a:p>
        </p:txBody>
      </p:sp>
      <p:sp>
        <p:nvSpPr>
          <p:cNvPr id="30" name="TextBox 59"/>
          <p:cNvSpPr txBox="1">
            <a:spLocks noChangeArrowheads="1"/>
          </p:cNvSpPr>
          <p:nvPr/>
        </p:nvSpPr>
        <p:spPr bwMode="auto">
          <a:xfrm>
            <a:off x="7808913" y="2488208"/>
            <a:ext cx="37918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kern="0" dirty="0">
                <a:solidFill>
                  <a:srgbClr val="FF0000"/>
                </a:solidFill>
                <a:cs typeface="Tahoma" pitchFamily="34" charset="0"/>
              </a:rPr>
              <a:t>oneM2M Application Identification Registry established</a:t>
            </a:r>
          </a:p>
          <a:p>
            <a:pPr>
              <a:lnSpc>
                <a:spcPct val="90000"/>
              </a:lnSpc>
              <a:defRPr/>
            </a:pPr>
            <a:endParaRPr lang="en-US" sz="2000" kern="0" dirty="0">
              <a:cs typeface="Tahoma" pitchFamily="34" charset="0"/>
            </a:endParaRPr>
          </a:p>
        </p:txBody>
      </p:sp>
      <p:sp>
        <p:nvSpPr>
          <p:cNvPr id="9226" name="TextBox 59"/>
          <p:cNvSpPr txBox="1">
            <a:spLocks noChangeArrowheads="1"/>
          </p:cNvSpPr>
          <p:nvPr/>
        </p:nvSpPr>
        <p:spPr bwMode="auto">
          <a:xfrm>
            <a:off x="980621" y="4730569"/>
            <a:ext cx="333533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1079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0000"/>
                </a:solidFill>
              </a:rPr>
              <a:t>Advanced protocol binding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err="1"/>
              <a:t>WebSocket</a:t>
            </a:r>
            <a:endParaRPr lang="en-US" altLang="en-US" sz="1400" dirty="0"/>
          </a:p>
          <a:p>
            <a:pPr eaLnBrk="1" hangingPunct="1">
              <a:lnSpc>
                <a:spcPct val="90000"/>
              </a:lnSpc>
            </a:pPr>
            <a:endParaRPr lang="fr-FR" alt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98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Conceptual Architecture  </a:t>
            </a:r>
            <a:r>
              <a:rPr lang="en-US" altLang="en-US" dirty="0"/>
              <a:t>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2667001" y="5432958"/>
            <a:ext cx="2454839" cy="4344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rgbClr val="F79646">
                <a:shade val="50000"/>
              </a:srgbClr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b="1" kern="0" dirty="0">
                <a:solidFill>
                  <a:srgbClr val="C00000"/>
                </a:solidFill>
                <a:latin typeface="Calibri"/>
              </a:rPr>
              <a:t>NSE</a:t>
            </a:r>
          </a:p>
        </p:txBody>
      </p:sp>
      <p:sp>
        <p:nvSpPr>
          <p:cNvPr id="5" name="Oval 4"/>
          <p:cNvSpPr/>
          <p:nvPr/>
        </p:nvSpPr>
        <p:spPr>
          <a:xfrm>
            <a:off x="1828800" y="1508422"/>
            <a:ext cx="1219200" cy="36731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7410" y="2721669"/>
            <a:ext cx="962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Things:</a:t>
            </a:r>
          </a:p>
          <a:p>
            <a:pPr algn="ctr"/>
            <a:r>
              <a:rPr lang="en-US" dirty="0"/>
              <a:t>Sensors,</a:t>
            </a:r>
          </a:p>
          <a:p>
            <a:pPr algn="ctr"/>
            <a:r>
              <a:rPr lang="en-US" dirty="0"/>
              <a:t>Devices,</a:t>
            </a:r>
          </a:p>
          <a:p>
            <a:pPr algn="ctr"/>
            <a:r>
              <a:rPr lang="en-US" dirty="0"/>
              <a:t>MEMS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34201" y="1508423"/>
            <a:ext cx="1711043" cy="3190905"/>
          </a:xfrm>
          <a:prstGeom prst="roundRect">
            <a:avLst>
              <a:gd name="adj" fmla="val 6324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kern="0" dirty="0">
                <a:solidFill>
                  <a:srgbClr val="C00000"/>
                </a:solidFill>
                <a:latin typeface="Calibri"/>
              </a:rPr>
              <a:t>Infrastructure Node</a:t>
            </a:r>
            <a:br>
              <a:rPr lang="en-US" kern="0" dirty="0">
                <a:solidFill>
                  <a:srgbClr val="C00000"/>
                </a:solidFill>
                <a:latin typeface="Calibri"/>
              </a:rPr>
            </a:br>
            <a:endParaRPr lang="en-US" kern="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8201" y="1981200"/>
            <a:ext cx="1864715" cy="2413574"/>
          </a:xfrm>
          <a:prstGeom prst="roundRect">
            <a:avLst>
              <a:gd name="adj" fmla="val 6324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kern="0" dirty="0">
                <a:solidFill>
                  <a:srgbClr val="C00000"/>
                </a:solidFill>
                <a:latin typeface="Calibri"/>
              </a:rPr>
              <a:t>Middle Node</a:t>
            </a:r>
            <a:br>
              <a:rPr lang="en-US" kern="0" dirty="0">
                <a:solidFill>
                  <a:srgbClr val="C00000"/>
                </a:solidFill>
                <a:latin typeface="Calibri"/>
              </a:rPr>
            </a:br>
            <a:endParaRPr lang="en-US" kern="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95601" y="3133627"/>
            <a:ext cx="1249191" cy="24001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1600" kern="0" dirty="0">
                <a:solidFill>
                  <a:srgbClr val="C00000"/>
                </a:solidFill>
                <a:latin typeface="Calibri"/>
              </a:rPr>
              <a:t>Application Service Node</a:t>
            </a:r>
            <a:r>
              <a:rPr lang="en-US" sz="1400" kern="0" dirty="0">
                <a:solidFill>
                  <a:srgbClr val="C00000"/>
                </a:solidFill>
                <a:latin typeface="Calibri"/>
              </a:rPr>
              <a:t/>
            </a:r>
            <a:br>
              <a:rPr lang="en-US" sz="1400" kern="0" dirty="0">
                <a:solidFill>
                  <a:srgbClr val="C00000"/>
                </a:solidFill>
                <a:latin typeface="Calibri"/>
              </a:rPr>
            </a:br>
            <a:endParaRPr lang="en-US" sz="1400" kern="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056850" y="4114801"/>
            <a:ext cx="926694" cy="444545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b="1" kern="0" dirty="0">
                <a:solidFill>
                  <a:srgbClr val="C00000"/>
                </a:solidFill>
                <a:latin typeface="Calibri"/>
              </a:rPr>
              <a:t>AE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824610" y="3669548"/>
            <a:ext cx="1515470" cy="4344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b="1" kern="0" dirty="0">
                <a:solidFill>
                  <a:srgbClr val="C00000"/>
                </a:solidFill>
                <a:latin typeface="Calibri"/>
              </a:rPr>
              <a:t>CSE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056851" y="4943822"/>
            <a:ext cx="926694" cy="4344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b="1" kern="0" dirty="0">
                <a:solidFill>
                  <a:srgbClr val="C00000"/>
                </a:solidFill>
                <a:latin typeface="Calibri"/>
              </a:rPr>
              <a:t>CSE</a:t>
            </a:r>
            <a:endParaRPr lang="en-US" sz="2000" b="1" kern="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117780" y="2691576"/>
            <a:ext cx="929131" cy="398336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b="1" kern="0" dirty="0">
                <a:solidFill>
                  <a:srgbClr val="C00000"/>
                </a:solidFill>
                <a:latin typeface="Calibri"/>
              </a:rPr>
              <a:t>AE</a:t>
            </a:r>
          </a:p>
        </p:txBody>
      </p:sp>
      <p:cxnSp>
        <p:nvCxnSpPr>
          <p:cNvPr id="14" name="Straight Arrow Connector 13"/>
          <p:cNvCxnSpPr>
            <a:stCxn id="13" idx="2"/>
            <a:endCxn id="11" idx="0"/>
          </p:cNvCxnSpPr>
          <p:nvPr/>
        </p:nvCxnSpPr>
        <p:spPr bwMode="auto">
          <a:xfrm>
            <a:off x="5582345" y="3089912"/>
            <a:ext cx="0" cy="579636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15" name="TextBox 21"/>
          <p:cNvSpPr txBox="1"/>
          <p:nvPr/>
        </p:nvSpPr>
        <p:spPr>
          <a:xfrm>
            <a:off x="5677561" y="329995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API</a:t>
            </a:r>
            <a:endParaRPr lang="en-US" sz="800" kern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6" name="TextBox 26"/>
          <p:cNvSpPr txBox="1"/>
          <p:nvPr/>
        </p:nvSpPr>
        <p:spPr>
          <a:xfrm>
            <a:off x="3056850" y="457368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API</a:t>
            </a:r>
            <a:endParaRPr lang="en-US" sz="800" kern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06754" y="1508422"/>
            <a:ext cx="1249191" cy="152161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1600" kern="0" dirty="0">
                <a:solidFill>
                  <a:srgbClr val="C00000"/>
                </a:solidFill>
                <a:latin typeface="Calibri"/>
              </a:rPr>
              <a:t>Application Dedicated Node</a:t>
            </a:r>
            <a:r>
              <a:rPr lang="en-US" sz="1400" kern="0" dirty="0">
                <a:solidFill>
                  <a:srgbClr val="C00000"/>
                </a:solidFill>
                <a:latin typeface="Calibri"/>
              </a:rPr>
              <a:t/>
            </a:r>
            <a:br>
              <a:rPr lang="en-US" sz="1400" kern="0" dirty="0">
                <a:solidFill>
                  <a:srgbClr val="C00000"/>
                </a:solidFill>
                <a:latin typeface="Calibri"/>
              </a:rPr>
            </a:br>
            <a:endParaRPr lang="en-US" sz="1400" kern="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068001" y="2509198"/>
            <a:ext cx="926694" cy="424943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b="1" kern="0" dirty="0">
                <a:solidFill>
                  <a:srgbClr val="C00000"/>
                </a:solidFill>
                <a:latin typeface="Calibri"/>
              </a:rPr>
              <a:t>AE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520195" y="4538050"/>
            <a:ext cx="1" cy="384476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20" name="Rounded Rectangle 19"/>
          <p:cNvSpPr/>
          <p:nvPr/>
        </p:nvSpPr>
        <p:spPr bwMode="auto">
          <a:xfrm>
            <a:off x="7010775" y="3196771"/>
            <a:ext cx="1515470" cy="4344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b="1" kern="0" dirty="0">
                <a:solidFill>
                  <a:srgbClr val="C00000"/>
                </a:solidFill>
                <a:latin typeface="Calibri"/>
              </a:rPr>
              <a:t>CSE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7303945" y="2218799"/>
            <a:ext cx="929131" cy="398336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b="1" kern="0" dirty="0">
                <a:solidFill>
                  <a:srgbClr val="C00000"/>
                </a:solidFill>
                <a:latin typeface="Calibri"/>
              </a:rPr>
              <a:t>AE</a:t>
            </a:r>
          </a:p>
        </p:txBody>
      </p:sp>
      <p:cxnSp>
        <p:nvCxnSpPr>
          <p:cNvPr id="22" name="Straight Arrow Connector 21"/>
          <p:cNvCxnSpPr>
            <a:stCxn id="21" idx="2"/>
            <a:endCxn id="20" idx="0"/>
          </p:cNvCxnSpPr>
          <p:nvPr/>
        </p:nvCxnSpPr>
        <p:spPr bwMode="auto">
          <a:xfrm>
            <a:off x="7768510" y="2617135"/>
            <a:ext cx="0" cy="579636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23" name="TextBox 21"/>
          <p:cNvSpPr txBox="1"/>
          <p:nvPr/>
        </p:nvSpPr>
        <p:spPr>
          <a:xfrm>
            <a:off x="7863726" y="2827173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kern="0" dirty="0">
                <a:solidFill>
                  <a:srgbClr val="C00000"/>
                </a:solidFill>
                <a:latin typeface="Calibri" pitchFamily="34" charset="0"/>
              </a:rPr>
              <a:t>API</a:t>
            </a:r>
            <a:endParaRPr lang="en-US" sz="800" kern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336699" y="1402075"/>
            <a:ext cx="1066800" cy="36731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 bwMode="auto">
          <a:xfrm>
            <a:off x="9108944" y="2209800"/>
            <a:ext cx="926694" cy="333540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b="1" kern="0" dirty="0">
                <a:solidFill>
                  <a:srgbClr val="C00000"/>
                </a:solidFill>
                <a:latin typeface="Calibri"/>
              </a:rPr>
              <a:t>AE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36990" y="2721668"/>
            <a:ext cx="1005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Apps</a:t>
            </a:r>
            <a:br>
              <a:rPr lang="en-US" b="1" dirty="0"/>
            </a:br>
            <a:r>
              <a:rPr lang="en-US" dirty="0"/>
              <a:t>Cloud</a:t>
            </a:r>
            <a:br>
              <a:rPr lang="en-US" dirty="0"/>
            </a:br>
            <a:r>
              <a:rPr lang="en-US" dirty="0"/>
              <a:t>Services,</a:t>
            </a:r>
          </a:p>
          <a:p>
            <a:pPr algn="ctr"/>
            <a:r>
              <a:rPr lang="en-US" dirty="0"/>
              <a:t>BSS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41560" y="4889957"/>
            <a:ext cx="1295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Network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6056947" y="5432958"/>
            <a:ext cx="1515470" cy="4344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rgbClr val="F79646">
                <a:shade val="50000"/>
              </a:srgbClr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b="1" kern="0" dirty="0">
                <a:solidFill>
                  <a:srgbClr val="C00000"/>
                </a:solidFill>
                <a:latin typeface="Calibri"/>
              </a:rPr>
              <a:t>NSE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8362473" y="5432958"/>
            <a:ext cx="1515470" cy="4344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rgbClr val="F79646">
                <a:shade val="50000"/>
              </a:srgbClr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b="1" kern="0" dirty="0">
                <a:solidFill>
                  <a:srgbClr val="C00000"/>
                </a:solidFill>
                <a:latin typeface="Calibri"/>
              </a:rPr>
              <a:t>NSE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26382" y="4889957"/>
            <a:ext cx="1427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Gateways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62467" y="5992301"/>
            <a:ext cx="4715094" cy="38014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Myriad Pro" panose="020B0503030403020204" pitchFamily="34" charset="0"/>
              </a:rPr>
              <a:t>Sensor Areas</a:t>
            </a:r>
            <a:endParaRPr lang="en-US" sz="1600" dirty="0">
              <a:latin typeface="Myriad Pro" panose="020B0503030403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03023" y="5975748"/>
            <a:ext cx="4715094" cy="3801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Myriad Pro" panose="020B0503030403020204" pitchFamily="34" charset="0"/>
              </a:rPr>
              <a:t>Cloud</a:t>
            </a:r>
            <a:endParaRPr lang="en-US" sz="1600" dirty="0">
              <a:latin typeface="Myriad Pro" panose="020B0503030403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1121" y="5193286"/>
            <a:ext cx="200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AE: Application Entity</a:t>
            </a:r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1200" dirty="0">
                <a:solidFill>
                  <a:srgbClr val="C00000"/>
                </a:solidFill>
              </a:rPr>
              <a:t>CSE: Common Services Entity</a:t>
            </a:r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1200" dirty="0">
                <a:solidFill>
                  <a:srgbClr val="C00000"/>
                </a:solidFill>
              </a:rPr>
              <a:t>NSE: Network Services Entity</a:t>
            </a:r>
          </a:p>
        </p:txBody>
      </p:sp>
    </p:spTree>
    <p:extLst>
      <p:ext uri="{BB962C8B-B14F-4D97-AF65-F5344CB8AC3E}">
        <p14:creationId xmlns:p14="http://schemas.microsoft.com/office/powerpoint/2010/main" val="3400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Alternate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FDF21-FADD-47C3-984E-E0D681A96497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15</a:t>
            </a:fld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 Project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16</a:t>
            </a:fld>
            <a:endParaRPr lang="en-US"/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03" t="28922" r="18107" b="13807"/>
          <a:stretch/>
        </p:blipFill>
        <p:spPr>
          <a:xfrm>
            <a:off x="609600" y="1409064"/>
            <a:ext cx="10972800" cy="4520885"/>
          </a:xfrm>
        </p:spPr>
      </p:pic>
      <p:grpSp>
        <p:nvGrpSpPr>
          <p:cNvPr id="10" name="Group 9"/>
          <p:cNvGrpSpPr/>
          <p:nvPr/>
        </p:nvGrpSpPr>
        <p:grpSpPr>
          <a:xfrm>
            <a:off x="1614714" y="5257800"/>
            <a:ext cx="609600" cy="481264"/>
            <a:chOff x="4648200" y="4800600"/>
            <a:chExt cx="609600" cy="481264"/>
          </a:xfrm>
        </p:grpSpPr>
        <p:sp>
          <p:nvSpPr>
            <p:cNvPr id="11" name="Rounded Rectangle 10"/>
            <p:cNvSpPr/>
            <p:nvPr/>
          </p:nvSpPr>
          <p:spPr>
            <a:xfrm>
              <a:off x="4648200" y="4800600"/>
              <a:ext cx="6096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C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800600"/>
              <a:ext cx="609600" cy="481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0189029" y="5281864"/>
            <a:ext cx="762000" cy="457200"/>
            <a:chOff x="5486400" y="4800600"/>
            <a:chExt cx="762000" cy="457200"/>
          </a:xfrm>
        </p:grpSpPr>
        <p:sp>
          <p:nvSpPr>
            <p:cNvPr id="14" name="Rounded Rectangle 13"/>
            <p:cNvSpPr/>
            <p:nvPr/>
          </p:nvSpPr>
          <p:spPr>
            <a:xfrm>
              <a:off x="5486400" y="4800600"/>
              <a:ext cx="7620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4" descr="Image result for cenelec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837951"/>
              <a:ext cx="762000" cy="419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ounded Rectangle 15"/>
          <p:cNvSpPr/>
          <p:nvPr/>
        </p:nvSpPr>
        <p:spPr>
          <a:xfrm>
            <a:off x="885371" y="1409064"/>
            <a:ext cx="1625600" cy="10293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17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16" y="1235316"/>
            <a:ext cx="8000264" cy="4507605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915" y="5804461"/>
            <a:ext cx="1154150" cy="40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9013521" y="1861572"/>
            <a:ext cx="1272560" cy="665705"/>
            <a:chOff x="-2115016" y="3429000"/>
            <a:chExt cx="1272560" cy="665705"/>
          </a:xfrm>
        </p:grpSpPr>
        <p:sp>
          <p:nvSpPr>
            <p:cNvPr id="20" name="Rounded Rectangle 19"/>
            <p:cNvSpPr/>
            <p:nvPr/>
          </p:nvSpPr>
          <p:spPr>
            <a:xfrm>
              <a:off x="-2115016" y="3429000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29586" y="3522288"/>
              <a:ext cx="901700" cy="5080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859161" y="2078268"/>
            <a:ext cx="1272560" cy="665705"/>
            <a:chOff x="-1729760" y="1670092"/>
            <a:chExt cx="1272560" cy="665705"/>
          </a:xfrm>
        </p:grpSpPr>
        <p:sp>
          <p:nvSpPr>
            <p:cNvPr id="23" name="Rounded Rectangle 22"/>
            <p:cNvSpPr/>
            <p:nvPr/>
          </p:nvSpPr>
          <p:spPr>
            <a:xfrm>
              <a:off x="-1729760" y="1670092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7680" y="1711063"/>
              <a:ext cx="1168400" cy="596900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86" y="5833149"/>
            <a:ext cx="1524550" cy="43297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078458" y="1492039"/>
            <a:ext cx="1272560" cy="665705"/>
            <a:chOff x="-2128570" y="4223130"/>
            <a:chExt cx="1272560" cy="665705"/>
          </a:xfrm>
        </p:grpSpPr>
        <p:sp>
          <p:nvSpPr>
            <p:cNvPr id="27" name="Rounded Rectangle 26"/>
            <p:cNvSpPr/>
            <p:nvPr/>
          </p:nvSpPr>
          <p:spPr>
            <a:xfrm>
              <a:off x="-2128570" y="4223130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45423" y="4289478"/>
              <a:ext cx="533373" cy="522915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5740041"/>
            <a:ext cx="595148" cy="5788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44" y="5763783"/>
            <a:ext cx="794626" cy="54406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4303534" y="2352869"/>
            <a:ext cx="1272560" cy="665705"/>
            <a:chOff x="-2125236" y="2595705"/>
            <a:chExt cx="1272560" cy="665705"/>
          </a:xfrm>
        </p:grpSpPr>
        <p:sp>
          <p:nvSpPr>
            <p:cNvPr id="32" name="Rounded Rectangle 31"/>
            <p:cNvSpPr/>
            <p:nvPr/>
          </p:nvSpPr>
          <p:spPr>
            <a:xfrm>
              <a:off x="-2125236" y="2595705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81240" y="2623583"/>
              <a:ext cx="977900" cy="52070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781168" y="3340968"/>
            <a:ext cx="1272560" cy="665705"/>
            <a:chOff x="-2052323" y="5074335"/>
            <a:chExt cx="1272560" cy="665705"/>
          </a:xfrm>
        </p:grpSpPr>
        <p:sp>
          <p:nvSpPr>
            <p:cNvPr id="35" name="Rounded Rectangle 34"/>
            <p:cNvSpPr/>
            <p:nvPr/>
          </p:nvSpPr>
          <p:spPr>
            <a:xfrm>
              <a:off x="-2052323" y="5074335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73276" y="5159891"/>
              <a:ext cx="890266" cy="494592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604235" y="2373792"/>
            <a:ext cx="1272560" cy="665705"/>
            <a:chOff x="-2126902" y="1048872"/>
            <a:chExt cx="1272560" cy="665705"/>
          </a:xfrm>
        </p:grpSpPr>
        <p:sp>
          <p:nvSpPr>
            <p:cNvPr id="38" name="Rounded Rectangle 37"/>
            <p:cNvSpPr/>
            <p:nvPr/>
          </p:nvSpPr>
          <p:spPr>
            <a:xfrm>
              <a:off x="-2126902" y="1048872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29586" y="1123981"/>
              <a:ext cx="871467" cy="543252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9013521" y="2750403"/>
            <a:ext cx="1272560" cy="665705"/>
            <a:chOff x="-580005" y="1714577"/>
            <a:chExt cx="1272560" cy="665705"/>
          </a:xfrm>
        </p:grpSpPr>
        <p:sp>
          <p:nvSpPr>
            <p:cNvPr id="41" name="Rounded Rectangle 40"/>
            <p:cNvSpPr/>
            <p:nvPr/>
          </p:nvSpPr>
          <p:spPr>
            <a:xfrm>
              <a:off x="-580005" y="1714577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6602" y="1746996"/>
              <a:ext cx="1028700" cy="596900"/>
            </a:xfrm>
            <a:prstGeom prst="rect">
              <a:avLst/>
            </a:prstGeom>
          </p:spPr>
        </p:pic>
      </p:grpSp>
      <p:sp>
        <p:nvSpPr>
          <p:cNvPr id="43" name="Rounded Rectangle 42"/>
          <p:cNvSpPr/>
          <p:nvPr/>
        </p:nvSpPr>
        <p:spPr>
          <a:xfrm>
            <a:off x="3505200" y="4876800"/>
            <a:ext cx="56388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200 member organizations in oneM2M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642379" y="1880275"/>
            <a:ext cx="1272560" cy="665705"/>
            <a:chOff x="-2115016" y="1786385"/>
            <a:chExt cx="1272560" cy="665705"/>
          </a:xfrm>
        </p:grpSpPr>
        <p:sp>
          <p:nvSpPr>
            <p:cNvPr id="45" name="Rounded Rectangle 44"/>
            <p:cNvSpPr/>
            <p:nvPr/>
          </p:nvSpPr>
          <p:spPr>
            <a:xfrm>
              <a:off x="-2115016" y="1786385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30798" y="1905535"/>
              <a:ext cx="1104124" cy="427403"/>
            </a:xfrm>
            <a:prstGeom prst="rect">
              <a:avLst/>
            </a:prstGeom>
          </p:spPr>
        </p:pic>
      </p:grpSp>
      <p:pic>
        <p:nvPicPr>
          <p:cNvPr id="47" name="Picture 2" descr="CE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03" y="5694621"/>
            <a:ext cx="7239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Image result for cenelec 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07" y="5694621"/>
            <a:ext cx="1194167" cy="65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55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16" y="1235316"/>
            <a:ext cx="8000264" cy="4507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FDF21-FADD-47C3-984E-E0D681A96497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18</a:t>
            </a:fld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915" y="5804461"/>
            <a:ext cx="1154150" cy="40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703" t="28922" r="18107" b="13807"/>
          <a:stretch/>
        </p:blipFill>
        <p:spPr>
          <a:xfrm>
            <a:off x="-935795" y="-4978814"/>
            <a:ext cx="9527091" cy="3961367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9013521" y="1861572"/>
            <a:ext cx="1272560" cy="665705"/>
            <a:chOff x="-2115016" y="3429000"/>
            <a:chExt cx="1272560" cy="665705"/>
          </a:xfrm>
        </p:grpSpPr>
        <p:sp>
          <p:nvSpPr>
            <p:cNvPr id="76" name="Rounded Rectangle 75"/>
            <p:cNvSpPr/>
            <p:nvPr/>
          </p:nvSpPr>
          <p:spPr>
            <a:xfrm>
              <a:off x="-2115016" y="3429000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29586" y="3522288"/>
              <a:ext cx="901700" cy="508000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2859161" y="2078268"/>
            <a:ext cx="1272560" cy="665705"/>
            <a:chOff x="-1729760" y="1670092"/>
            <a:chExt cx="1272560" cy="665705"/>
          </a:xfrm>
        </p:grpSpPr>
        <p:sp>
          <p:nvSpPr>
            <p:cNvPr id="67" name="Rounded Rectangle 66"/>
            <p:cNvSpPr/>
            <p:nvPr/>
          </p:nvSpPr>
          <p:spPr>
            <a:xfrm>
              <a:off x="-1729760" y="1670092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7680" y="1711063"/>
              <a:ext cx="1168400" cy="596900"/>
            </a:xfrm>
            <a:prstGeom prst="rect">
              <a:avLst/>
            </a:prstGeom>
          </p:spPr>
        </p:pic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86" y="5833149"/>
            <a:ext cx="1524550" cy="432972"/>
          </a:xfrm>
          <a:prstGeom prst="rect">
            <a:avLst/>
          </a:prstGeom>
        </p:spPr>
      </p:pic>
      <p:grpSp>
        <p:nvGrpSpPr>
          <p:cNvPr id="84" name="Group 83"/>
          <p:cNvGrpSpPr/>
          <p:nvPr/>
        </p:nvGrpSpPr>
        <p:grpSpPr>
          <a:xfrm>
            <a:off x="7078458" y="1492039"/>
            <a:ext cx="1272560" cy="665705"/>
            <a:chOff x="-2128570" y="4223130"/>
            <a:chExt cx="1272560" cy="665705"/>
          </a:xfrm>
        </p:grpSpPr>
        <p:sp>
          <p:nvSpPr>
            <p:cNvPr id="75" name="Rounded Rectangle 74"/>
            <p:cNvSpPr/>
            <p:nvPr/>
          </p:nvSpPr>
          <p:spPr>
            <a:xfrm>
              <a:off x="-2128570" y="4223130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45423" y="4289478"/>
              <a:ext cx="533373" cy="522915"/>
            </a:xfrm>
            <a:prstGeom prst="rect">
              <a:avLst/>
            </a:prstGeom>
          </p:spPr>
        </p:pic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5740041"/>
            <a:ext cx="595148" cy="57884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44" y="5763783"/>
            <a:ext cx="794626" cy="544068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4303534" y="2352869"/>
            <a:ext cx="1272560" cy="665705"/>
            <a:chOff x="-2125236" y="2595705"/>
            <a:chExt cx="1272560" cy="665705"/>
          </a:xfrm>
        </p:grpSpPr>
        <p:sp>
          <p:nvSpPr>
            <p:cNvPr id="72" name="Rounded Rectangle 71"/>
            <p:cNvSpPr/>
            <p:nvPr/>
          </p:nvSpPr>
          <p:spPr>
            <a:xfrm>
              <a:off x="-2125236" y="2595705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81240" y="2623583"/>
              <a:ext cx="977900" cy="520700"/>
            </a:xfrm>
            <a:prstGeom prst="rect">
              <a:avLst/>
            </a:prstGeom>
          </p:spPr>
        </p:pic>
      </p:grpSp>
      <p:grpSp>
        <p:nvGrpSpPr>
          <p:cNvPr id="85" name="Group 84"/>
          <p:cNvGrpSpPr/>
          <p:nvPr/>
        </p:nvGrpSpPr>
        <p:grpSpPr>
          <a:xfrm>
            <a:off x="6781168" y="3340968"/>
            <a:ext cx="1272560" cy="665705"/>
            <a:chOff x="-2052323" y="5074335"/>
            <a:chExt cx="1272560" cy="665705"/>
          </a:xfrm>
        </p:grpSpPr>
        <p:sp>
          <p:nvSpPr>
            <p:cNvPr id="73" name="Rounded Rectangle 72"/>
            <p:cNvSpPr/>
            <p:nvPr/>
          </p:nvSpPr>
          <p:spPr>
            <a:xfrm>
              <a:off x="-2052323" y="5074335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73276" y="5159891"/>
              <a:ext cx="890266" cy="494592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7604235" y="2373792"/>
            <a:ext cx="1272560" cy="665705"/>
            <a:chOff x="-2126902" y="1048872"/>
            <a:chExt cx="1272560" cy="665705"/>
          </a:xfrm>
        </p:grpSpPr>
        <p:sp>
          <p:nvSpPr>
            <p:cNvPr id="77" name="Rounded Rectangle 76"/>
            <p:cNvSpPr/>
            <p:nvPr/>
          </p:nvSpPr>
          <p:spPr>
            <a:xfrm>
              <a:off x="-2126902" y="1048872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29586" y="1123981"/>
              <a:ext cx="871467" cy="543252"/>
            </a:xfrm>
            <a:prstGeom prst="rect">
              <a:avLst/>
            </a:prstGeom>
          </p:spPr>
        </p:pic>
      </p:grpSp>
      <p:grpSp>
        <p:nvGrpSpPr>
          <p:cNvPr id="86" name="Group 85"/>
          <p:cNvGrpSpPr/>
          <p:nvPr/>
        </p:nvGrpSpPr>
        <p:grpSpPr>
          <a:xfrm>
            <a:off x="9013521" y="2750403"/>
            <a:ext cx="1272560" cy="665705"/>
            <a:chOff x="-580005" y="1714577"/>
            <a:chExt cx="1272560" cy="665705"/>
          </a:xfrm>
        </p:grpSpPr>
        <p:sp>
          <p:nvSpPr>
            <p:cNvPr id="78" name="Rounded Rectangle 77"/>
            <p:cNvSpPr/>
            <p:nvPr/>
          </p:nvSpPr>
          <p:spPr>
            <a:xfrm>
              <a:off x="-580005" y="1714577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6602" y="1746996"/>
              <a:ext cx="1028700" cy="596900"/>
            </a:xfrm>
            <a:prstGeom prst="rect">
              <a:avLst/>
            </a:prstGeom>
          </p:spPr>
        </p:pic>
      </p:grpSp>
      <p:sp>
        <p:nvSpPr>
          <p:cNvPr id="66" name="Rounded Rectangle 65"/>
          <p:cNvSpPr/>
          <p:nvPr/>
        </p:nvSpPr>
        <p:spPr>
          <a:xfrm>
            <a:off x="3505200" y="4876800"/>
            <a:ext cx="56388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200 member organizations in oneM2M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5642379" y="1880275"/>
            <a:ext cx="1272560" cy="665705"/>
            <a:chOff x="-2115016" y="1786385"/>
            <a:chExt cx="1272560" cy="665705"/>
          </a:xfrm>
        </p:grpSpPr>
        <p:sp>
          <p:nvSpPr>
            <p:cNvPr id="70" name="Rounded Rectangle 69"/>
            <p:cNvSpPr/>
            <p:nvPr/>
          </p:nvSpPr>
          <p:spPr>
            <a:xfrm>
              <a:off x="-2115016" y="1786385"/>
              <a:ext cx="1272560" cy="6657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30798" y="1905535"/>
              <a:ext cx="1104124" cy="427403"/>
            </a:xfrm>
            <a:prstGeom prst="rect">
              <a:avLst/>
            </a:prstGeom>
          </p:spPr>
        </p:pic>
      </p:grpSp>
      <p:pic>
        <p:nvPicPr>
          <p:cNvPr id="1026" name="Picture 2" descr="CE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03" y="5694621"/>
            <a:ext cx="7239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52" y="9619161"/>
            <a:ext cx="938268" cy="528650"/>
          </a:xfrm>
          <a:prstGeom prst="rect">
            <a:avLst/>
          </a:prstGeom>
        </p:spPr>
      </p:pic>
      <p:pic>
        <p:nvPicPr>
          <p:cNvPr id="41" name="Picture 4" descr="Image result for cenelec log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07" y="5694621"/>
            <a:ext cx="1194167" cy="65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0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1931" y="1659076"/>
            <a:ext cx="11296184" cy="2387600"/>
          </a:xfrm>
        </p:spPr>
        <p:txBody>
          <a:bodyPr/>
          <a:lstStyle/>
          <a:p>
            <a:r>
              <a:rPr lang="en-US" dirty="0" smtClean="0"/>
              <a:t>Sample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4053839" y="1867588"/>
            <a:ext cx="8726755" cy="2073905"/>
            <a:chOff x="4053839" y="1867588"/>
            <a:chExt cx="8726755" cy="2073905"/>
          </a:xfrm>
        </p:grpSpPr>
        <p:sp>
          <p:nvSpPr>
            <p:cNvPr id="20" name="Rounded Rectangle 19"/>
            <p:cNvSpPr/>
            <p:nvPr/>
          </p:nvSpPr>
          <p:spPr>
            <a:xfrm>
              <a:off x="4053839" y="1867588"/>
              <a:ext cx="7253219" cy="1930400"/>
            </a:xfrm>
            <a:prstGeom prst="roundRect">
              <a:avLst>
                <a:gd name="adj" fmla="val 10878"/>
              </a:avLst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680448" y="2033278"/>
              <a:ext cx="5100146" cy="1908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28700" lvl="1" indent="-18288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Requirements</a:t>
              </a:r>
              <a:endParaRPr lang="en-US" sz="2000" dirty="0"/>
            </a:p>
            <a:p>
              <a:pPr marL="1028700" lvl="1" indent="-18288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n-US" sz="2000" dirty="0"/>
                <a:t>Architecture</a:t>
              </a:r>
            </a:p>
            <a:p>
              <a:pPr marL="1028700" lvl="1" indent="-18288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n-US" sz="2000" dirty="0"/>
                <a:t>API specifications</a:t>
              </a:r>
            </a:p>
            <a:p>
              <a:pPr marL="1028700" lvl="1" indent="-18288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n-US" sz="2000" dirty="0"/>
                <a:t>Security</a:t>
              </a:r>
            </a:p>
            <a:p>
              <a:pPr marL="1028700" lvl="1" indent="-182880">
                <a:buClr>
                  <a:srgbClr val="C00000"/>
                </a:buClr>
                <a:buFont typeface="Arial" panose="020B0604020202020204" pitchFamily="34" charset="0"/>
                <a:buChar char="•"/>
              </a:pPr>
              <a:r>
                <a:rPr lang="en-US" sz="2000" dirty="0"/>
                <a:t>Interoperability</a:t>
              </a:r>
            </a:p>
            <a:p>
              <a:pPr lvl="0"/>
              <a:endParaRPr lang="en-US" dirty="0"/>
            </a:p>
          </p:txBody>
        </p:sp>
        <p:sp>
          <p:nvSpPr>
            <p:cNvPr id="22" name="Pentagon 21"/>
            <p:cNvSpPr/>
            <p:nvPr/>
          </p:nvSpPr>
          <p:spPr>
            <a:xfrm>
              <a:off x="4297680" y="2510101"/>
              <a:ext cx="3899697" cy="569841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Myriad Pro" panose="020B0503030403020204" pitchFamily="34" charset="0"/>
                </a:rPr>
                <a:t>covers</a:t>
              </a:r>
              <a:endParaRPr lang="en-US" sz="3200" b="1" dirty="0">
                <a:latin typeface="Myriad Pro" panose="020B0503030403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oneM2M?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57200" y="1426050"/>
            <a:ext cx="3840480" cy="2679873"/>
          </a:xfrm>
          <a:prstGeom prst="roundRect">
            <a:avLst>
              <a:gd name="adj" fmla="val 718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Global initiative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 drive 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IoT interoperability 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through the 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development and implementation 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of standards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57200" y="4338547"/>
            <a:ext cx="11389359" cy="469212"/>
            <a:chOff x="457200" y="4338547"/>
            <a:chExt cx="11389359" cy="469212"/>
          </a:xfrm>
        </p:grpSpPr>
        <p:sp>
          <p:nvSpPr>
            <p:cNvPr id="8" name="TextBox 7"/>
            <p:cNvSpPr txBox="1"/>
            <p:nvPr/>
          </p:nvSpPr>
          <p:spPr>
            <a:xfrm>
              <a:off x="4378959" y="439871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Myriad Pro" panose="020B0503030403020204" pitchFamily="34" charset="0"/>
                </a:rPr>
                <a:t>Facilitate, implement and promote IoT standardization </a:t>
              </a:r>
              <a:r>
                <a:rPr lang="en-US" dirty="0" smtClean="0">
                  <a:latin typeface="Myriad Pro" panose="020B0503030403020204" pitchFamily="34" charset="0"/>
                </a:rPr>
                <a:t>and interoperability</a:t>
              </a:r>
              <a:endParaRPr lang="en-US" dirty="0">
                <a:latin typeface="Myriad Pro" panose="020B0503030403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57200" y="4338547"/>
              <a:ext cx="3840480" cy="46921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Myriad Pro" panose="020B0503030403020204" pitchFamily="34" charset="0"/>
                </a:rPr>
                <a:t>Mission</a:t>
              </a:r>
              <a:endParaRPr lang="en-US" b="1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7200" y="4986315"/>
            <a:ext cx="10849858" cy="469212"/>
            <a:chOff x="457200" y="4986315"/>
            <a:chExt cx="10849858" cy="469212"/>
          </a:xfrm>
        </p:grpSpPr>
        <p:sp>
          <p:nvSpPr>
            <p:cNvPr id="11" name="TextBox 10"/>
            <p:cNvSpPr txBox="1"/>
            <p:nvPr/>
          </p:nvSpPr>
          <p:spPr>
            <a:xfrm>
              <a:off x="4378959" y="5055056"/>
              <a:ext cx="6928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Myriad Pro" panose="020B0503030403020204" pitchFamily="34" charset="0"/>
                </a:rPr>
                <a:t>To specify, promote and maintain a Common IoT Services Layer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57200" y="4986315"/>
              <a:ext cx="3840480" cy="469212"/>
            </a:xfrm>
            <a:prstGeom prst="roundRect">
              <a:avLst/>
            </a:prstGeom>
            <a:solidFill>
              <a:srgbClr val="668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Myriad Pro" panose="020B0503030403020204" pitchFamily="34" charset="0"/>
                </a:rPr>
                <a:t>Purpose</a:t>
              </a:r>
              <a:endParaRPr lang="en-US" b="1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7200" y="5669922"/>
            <a:ext cx="9103359" cy="469212"/>
            <a:chOff x="457200" y="5669922"/>
            <a:chExt cx="9103359" cy="469212"/>
          </a:xfrm>
        </p:grpSpPr>
        <p:sp>
          <p:nvSpPr>
            <p:cNvPr id="14" name="TextBox 13"/>
            <p:cNvSpPr txBox="1"/>
            <p:nvPr/>
          </p:nvSpPr>
          <p:spPr>
            <a:xfrm>
              <a:off x="4378959" y="5730089"/>
              <a:ext cx="518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Myriad Pro" panose="020B0503030403020204" pitchFamily="34" charset="0"/>
                </a:rPr>
                <a:t>Technical Reports &amp; Technical Specifications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57200" y="5669922"/>
              <a:ext cx="3840480" cy="46921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Myriad Pro" panose="020B0503030403020204" pitchFamily="34" charset="0"/>
                </a:rPr>
                <a:t>Deliverables</a:t>
              </a:r>
              <a:endParaRPr lang="en-US" b="1" dirty="0">
                <a:latin typeface="Myriad Pro" panose="020B0503030403020204" pitchFamily="34" charset="0"/>
              </a:endParaRPr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7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Sample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Introduction to oneM2M</a:t>
            </a:r>
          </a:p>
          <a:p>
            <a:pPr lvl="0"/>
            <a:r>
              <a:rPr lang="en-US" dirty="0" smtClean="0"/>
              <a:t>The role of oneM2M as a frontend for </a:t>
            </a:r>
            <a:r>
              <a:rPr lang="en-US" dirty="0" err="1" smtClean="0"/>
              <a:t>IoT</a:t>
            </a:r>
            <a:r>
              <a:rPr lang="en-US" dirty="0" smtClean="0"/>
              <a:t> big data systems</a:t>
            </a:r>
          </a:p>
          <a:p>
            <a:pPr lvl="1"/>
            <a:r>
              <a:rPr lang="en-US" dirty="0" smtClean="0"/>
              <a:t>A blue-print for </a:t>
            </a:r>
            <a:r>
              <a:rPr lang="en-US" dirty="0" err="1" smtClean="0"/>
              <a:t>IoT</a:t>
            </a:r>
            <a:r>
              <a:rPr lang="en-US" dirty="0" smtClean="0"/>
              <a:t> enabled smart cities</a:t>
            </a:r>
          </a:p>
          <a:p>
            <a:pPr lvl="1"/>
            <a:r>
              <a:rPr lang="en-US" dirty="0" smtClean="0"/>
              <a:t>Relationship to Big Data</a:t>
            </a:r>
            <a:endParaRPr lang="fr-FR" dirty="0" smtClean="0"/>
          </a:p>
          <a:p>
            <a:pPr lvl="0"/>
            <a:r>
              <a:rPr lang="en-US" dirty="0" smtClean="0"/>
              <a:t>Data vs. metadata in oneM2M</a:t>
            </a:r>
            <a:endParaRPr lang="fr-FR" dirty="0" smtClean="0"/>
          </a:p>
          <a:p>
            <a:pPr lvl="0"/>
            <a:r>
              <a:rPr lang="en-US" dirty="0" smtClean="0"/>
              <a:t>Survey of open source initiatives applicable for cloud </a:t>
            </a:r>
            <a:r>
              <a:rPr lang="en-US" dirty="0" err="1" smtClean="0"/>
              <a:t>backends</a:t>
            </a:r>
            <a:r>
              <a:rPr lang="en-US" dirty="0" smtClean="0"/>
              <a:t> for massive </a:t>
            </a:r>
            <a:r>
              <a:rPr lang="en-US" dirty="0" err="1" smtClean="0"/>
              <a:t>IoT</a:t>
            </a:r>
            <a:r>
              <a:rPr lang="en-US" dirty="0" smtClean="0"/>
              <a:t> data processing</a:t>
            </a:r>
          </a:p>
          <a:p>
            <a:pPr lvl="0"/>
            <a:r>
              <a:rPr lang="en-US" dirty="0" smtClean="0"/>
              <a:t>A possible application of DPM in </a:t>
            </a:r>
            <a:r>
              <a:rPr lang="en-US" dirty="0" err="1" smtClean="0"/>
              <a:t>IoT</a:t>
            </a:r>
            <a:r>
              <a:rPr lang="en-US" dirty="0" smtClean="0"/>
              <a:t>: </a:t>
            </a:r>
            <a:r>
              <a:rPr lang="en-US" dirty="0" err="1" smtClean="0"/>
              <a:t>IoT</a:t>
            </a:r>
            <a:r>
              <a:rPr lang="en-US" dirty="0" smtClean="0"/>
              <a:t> Data Fault Detection</a:t>
            </a:r>
          </a:p>
          <a:p>
            <a:pPr lvl="0"/>
            <a:r>
              <a:rPr lang="en-US" dirty="0" smtClean="0"/>
              <a:t>Recommendations to FG DPM work program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9621" y="1661637"/>
            <a:ext cx="5193242" cy="4515325"/>
          </a:xfrm>
          <a:prstGeom prst="roundRect">
            <a:avLst>
              <a:gd name="adj" fmla="val 6364"/>
            </a:avLst>
          </a:prstGeom>
          <a:noFill/>
          <a:ln w="28575"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yriad Pro" panose="020B05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Sample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text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9196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Sample text</a:t>
            </a:r>
            <a:endParaRPr lang="fr-FR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21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12958" y="1674504"/>
            <a:ext cx="5193242" cy="4515325"/>
          </a:xfrm>
          <a:prstGeom prst="roundRect">
            <a:avLst>
              <a:gd name="adj" fmla="val 6364"/>
            </a:avLst>
          </a:prstGeom>
          <a:noFill/>
          <a:ln w="28575"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8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49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Speaker Name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85195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Section Header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25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25243" y="1636294"/>
            <a:ext cx="5658462" cy="4620127"/>
            <a:chOff x="325243" y="1636294"/>
            <a:chExt cx="5658462" cy="4620127"/>
          </a:xfrm>
        </p:grpSpPr>
        <p:sp>
          <p:nvSpPr>
            <p:cNvPr id="31" name="Rounded Rectangle 30"/>
            <p:cNvSpPr/>
            <p:nvPr/>
          </p:nvSpPr>
          <p:spPr>
            <a:xfrm>
              <a:off x="325243" y="1947025"/>
              <a:ext cx="5658461" cy="4309396"/>
            </a:xfrm>
            <a:prstGeom prst="roundRect">
              <a:avLst>
                <a:gd name="adj" fmla="val 60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Sub Title Goes Here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25244" y="1636294"/>
              <a:ext cx="5658461" cy="834190"/>
            </a:xfrm>
            <a:prstGeom prst="roundRect">
              <a:avLst>
                <a:gd name="adj" fmla="val 22436"/>
              </a:avLst>
            </a:prstGeom>
            <a:solidFill>
              <a:srgbClr val="A0A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Myriad Pro" panose="020B0503030403020204" pitchFamily="34" charset="0"/>
                </a:rPr>
                <a:t>Sub Title Goes Here</a:t>
              </a:r>
              <a:endParaRPr lang="en-US" sz="24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220716" y="1636294"/>
            <a:ext cx="5658462" cy="4620127"/>
            <a:chOff x="325243" y="1636294"/>
            <a:chExt cx="5658462" cy="4620127"/>
          </a:xfrm>
        </p:grpSpPr>
        <p:sp>
          <p:nvSpPr>
            <p:cNvPr id="34" name="Rounded Rectangle 33"/>
            <p:cNvSpPr/>
            <p:nvPr/>
          </p:nvSpPr>
          <p:spPr>
            <a:xfrm>
              <a:off x="325243" y="1947025"/>
              <a:ext cx="5658461" cy="4309396"/>
            </a:xfrm>
            <a:prstGeom prst="roundRect">
              <a:avLst>
                <a:gd name="adj" fmla="val 60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Sub Title Goes Here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25244" y="1636294"/>
              <a:ext cx="5658461" cy="834190"/>
            </a:xfrm>
            <a:prstGeom prst="roundRect">
              <a:avLst>
                <a:gd name="adj" fmla="val 22436"/>
              </a:avLst>
            </a:prstGeom>
            <a:solidFill>
              <a:srgbClr val="A0A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Myriad Pro" panose="020B0503030403020204" pitchFamily="34" charset="0"/>
                </a:rPr>
                <a:t>Sub Title Goes Here</a:t>
              </a:r>
              <a:endParaRPr lang="en-US" sz="2400" dirty="0">
                <a:latin typeface="Myriad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1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26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25244" y="1636294"/>
            <a:ext cx="3749452" cy="4620127"/>
            <a:chOff x="325243" y="1636294"/>
            <a:chExt cx="5658462" cy="4620127"/>
          </a:xfrm>
        </p:grpSpPr>
        <p:sp>
          <p:nvSpPr>
            <p:cNvPr id="31" name="Rounded Rectangle 30"/>
            <p:cNvSpPr/>
            <p:nvPr/>
          </p:nvSpPr>
          <p:spPr>
            <a:xfrm>
              <a:off x="325243" y="1947025"/>
              <a:ext cx="5658461" cy="4309396"/>
            </a:xfrm>
            <a:prstGeom prst="roundRect">
              <a:avLst>
                <a:gd name="adj" fmla="val 60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Sub Title Goes Here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25244" y="1636294"/>
              <a:ext cx="5658461" cy="834190"/>
            </a:xfrm>
            <a:prstGeom prst="roundRect">
              <a:avLst>
                <a:gd name="adj" fmla="val 22436"/>
              </a:avLst>
            </a:prstGeom>
            <a:solidFill>
              <a:srgbClr val="0055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Myriad Pro" panose="020B0503030403020204" pitchFamily="34" charset="0"/>
                </a:rPr>
                <a:t>Sub Title Goes Here</a:t>
              </a:r>
              <a:endParaRPr lang="en-US" sz="24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17264" y="1636294"/>
            <a:ext cx="3749452" cy="4620127"/>
            <a:chOff x="325243" y="1636294"/>
            <a:chExt cx="5658462" cy="4620127"/>
          </a:xfrm>
        </p:grpSpPr>
        <p:sp>
          <p:nvSpPr>
            <p:cNvPr id="16" name="Rounded Rectangle 15"/>
            <p:cNvSpPr/>
            <p:nvPr/>
          </p:nvSpPr>
          <p:spPr>
            <a:xfrm>
              <a:off x="325243" y="1947025"/>
              <a:ext cx="5658461" cy="4309396"/>
            </a:xfrm>
            <a:prstGeom prst="roundRect">
              <a:avLst>
                <a:gd name="adj" fmla="val 60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Sub Title Goes Here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25244" y="1636294"/>
              <a:ext cx="5658461" cy="834190"/>
            </a:xfrm>
            <a:prstGeom prst="roundRect">
              <a:avLst>
                <a:gd name="adj" fmla="val 22436"/>
              </a:avLst>
            </a:prstGeom>
            <a:solidFill>
              <a:srgbClr val="668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Myriad Pro" panose="020B0503030403020204" pitchFamily="34" charset="0"/>
                </a:rPr>
                <a:t>Sub Title Goes Here</a:t>
              </a:r>
              <a:endParaRPr lang="en-US" sz="24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109285" y="1636294"/>
            <a:ext cx="3749452" cy="4620127"/>
            <a:chOff x="325243" y="1636294"/>
            <a:chExt cx="5658462" cy="4620127"/>
          </a:xfrm>
        </p:grpSpPr>
        <p:sp>
          <p:nvSpPr>
            <p:cNvPr id="19" name="Rounded Rectangle 18"/>
            <p:cNvSpPr/>
            <p:nvPr/>
          </p:nvSpPr>
          <p:spPr>
            <a:xfrm>
              <a:off x="325243" y="1947025"/>
              <a:ext cx="5658461" cy="4309396"/>
            </a:xfrm>
            <a:prstGeom prst="roundRect">
              <a:avLst>
                <a:gd name="adj" fmla="val 605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Sub Title Goes Here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25244" y="1636294"/>
              <a:ext cx="5658461" cy="834190"/>
            </a:xfrm>
            <a:prstGeom prst="roundRect">
              <a:avLst>
                <a:gd name="adj" fmla="val 22436"/>
              </a:avLst>
            </a:prstGeom>
            <a:solidFill>
              <a:srgbClr val="7168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Myriad Pro" panose="020B0503030403020204" pitchFamily="34" charset="0"/>
                </a:rPr>
                <a:t>Sub Title Goes Here</a:t>
              </a:r>
              <a:endParaRPr lang="en-US" sz="2400" dirty="0">
                <a:latin typeface="Myriad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66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27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69622" y="4694608"/>
            <a:ext cx="11271173" cy="1100725"/>
            <a:chOff x="469622" y="4694608"/>
            <a:chExt cx="11271173" cy="1100725"/>
          </a:xfrm>
        </p:grpSpPr>
        <p:sp>
          <p:nvSpPr>
            <p:cNvPr id="28" name="Rounded Rectangle 27"/>
            <p:cNvSpPr/>
            <p:nvPr/>
          </p:nvSpPr>
          <p:spPr>
            <a:xfrm>
              <a:off x="2101514" y="4694608"/>
              <a:ext cx="9639281" cy="11007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69622" y="4696331"/>
              <a:ext cx="2021305" cy="1097280"/>
            </a:xfrm>
            <a:prstGeom prst="roundRect">
              <a:avLst/>
            </a:prstGeom>
            <a:solidFill>
              <a:srgbClr val="7168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Myriad Pro" panose="020B0503030403020204" pitchFamily="34" charset="0"/>
                </a:rPr>
                <a:t>text</a:t>
              </a:r>
              <a:endParaRPr lang="en-US" sz="28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9621" y="1658193"/>
            <a:ext cx="11271175" cy="1100725"/>
            <a:chOff x="469621" y="1658193"/>
            <a:chExt cx="11271175" cy="1100725"/>
          </a:xfrm>
        </p:grpSpPr>
        <p:sp>
          <p:nvSpPr>
            <p:cNvPr id="25" name="Rounded Rectangle 24"/>
            <p:cNvSpPr/>
            <p:nvPr/>
          </p:nvSpPr>
          <p:spPr>
            <a:xfrm>
              <a:off x="2101515" y="1658193"/>
              <a:ext cx="9639281" cy="11007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69621" y="1661638"/>
              <a:ext cx="2021305" cy="1097280"/>
            </a:xfrm>
            <a:prstGeom prst="roundRect">
              <a:avLst/>
            </a:prstGeom>
            <a:solidFill>
              <a:srgbClr val="0055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Myriad Pro" panose="020B0503030403020204" pitchFamily="34" charset="0"/>
                </a:rPr>
                <a:t>text</a:t>
              </a:r>
              <a:endParaRPr lang="en-US" sz="24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9623" y="3174174"/>
            <a:ext cx="11271173" cy="1102091"/>
            <a:chOff x="469623" y="3174174"/>
            <a:chExt cx="11271173" cy="1102091"/>
          </a:xfrm>
        </p:grpSpPr>
        <p:sp>
          <p:nvSpPr>
            <p:cNvPr id="26" name="Rounded Rectangle 25"/>
            <p:cNvSpPr/>
            <p:nvPr/>
          </p:nvSpPr>
          <p:spPr>
            <a:xfrm>
              <a:off x="2101515" y="3174174"/>
              <a:ext cx="9639281" cy="11007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69623" y="3178985"/>
              <a:ext cx="2021305" cy="1097280"/>
            </a:xfrm>
            <a:prstGeom prst="roundRect">
              <a:avLst/>
            </a:prstGeom>
            <a:solidFill>
              <a:srgbClr val="668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Myriad Pro" panose="020B0503030403020204" pitchFamily="34" charset="0"/>
                </a:rPr>
                <a:t>text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732545" y="7226967"/>
            <a:ext cx="2021305" cy="1379621"/>
          </a:xfrm>
          <a:prstGeom prst="roundRect">
            <a:avLst/>
          </a:prstGeom>
          <a:solidFill>
            <a:srgbClr val="545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732544" y="8742947"/>
            <a:ext cx="2021305" cy="1379621"/>
          </a:xfrm>
          <a:prstGeom prst="roundRect">
            <a:avLst/>
          </a:prstGeom>
          <a:solidFill>
            <a:srgbClr val="B51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28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69622" y="4694608"/>
            <a:ext cx="11271173" cy="1100725"/>
            <a:chOff x="469622" y="4694608"/>
            <a:chExt cx="11271173" cy="1100725"/>
          </a:xfrm>
        </p:grpSpPr>
        <p:sp>
          <p:nvSpPr>
            <p:cNvPr id="28" name="Rounded Rectangle 27"/>
            <p:cNvSpPr/>
            <p:nvPr/>
          </p:nvSpPr>
          <p:spPr>
            <a:xfrm>
              <a:off x="2101514" y="4694608"/>
              <a:ext cx="9639281" cy="11007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69622" y="4696331"/>
              <a:ext cx="4679894" cy="1097280"/>
            </a:xfrm>
            <a:prstGeom prst="roundRect">
              <a:avLst/>
            </a:prstGeom>
            <a:solidFill>
              <a:srgbClr val="A0A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Myriad Pro" panose="020B0503030403020204" pitchFamily="34" charset="0"/>
                </a:rPr>
                <a:t>text</a:t>
              </a:r>
              <a:endParaRPr lang="en-US" sz="28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9621" y="1658193"/>
            <a:ext cx="11271175" cy="1100725"/>
            <a:chOff x="469621" y="1658193"/>
            <a:chExt cx="11271175" cy="1100725"/>
          </a:xfrm>
        </p:grpSpPr>
        <p:sp>
          <p:nvSpPr>
            <p:cNvPr id="25" name="Rounded Rectangle 24"/>
            <p:cNvSpPr/>
            <p:nvPr/>
          </p:nvSpPr>
          <p:spPr>
            <a:xfrm>
              <a:off x="2101515" y="1658193"/>
              <a:ext cx="9639281" cy="11007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69621" y="1661638"/>
              <a:ext cx="4679895" cy="1097280"/>
            </a:xfrm>
            <a:prstGeom prst="roundRect">
              <a:avLst/>
            </a:prstGeom>
            <a:solidFill>
              <a:srgbClr val="A0A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Myriad Pro" panose="020B0503030403020204" pitchFamily="34" charset="0"/>
                </a:rPr>
                <a:t>text</a:t>
              </a:r>
              <a:endParaRPr lang="en-US" sz="24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9623" y="3174174"/>
            <a:ext cx="11271173" cy="1102091"/>
            <a:chOff x="469623" y="3174174"/>
            <a:chExt cx="11271173" cy="1102091"/>
          </a:xfrm>
        </p:grpSpPr>
        <p:sp>
          <p:nvSpPr>
            <p:cNvPr id="26" name="Rounded Rectangle 25"/>
            <p:cNvSpPr/>
            <p:nvPr/>
          </p:nvSpPr>
          <p:spPr>
            <a:xfrm>
              <a:off x="2101515" y="3174174"/>
              <a:ext cx="9639281" cy="11007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69623" y="3178985"/>
              <a:ext cx="4679893" cy="1097280"/>
            </a:xfrm>
            <a:prstGeom prst="roundRect">
              <a:avLst/>
            </a:prstGeom>
            <a:solidFill>
              <a:srgbClr val="A0A0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Myriad Pro" panose="020B0503030403020204" pitchFamily="34" charset="0"/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21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29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69623" y="1461922"/>
            <a:ext cx="11271173" cy="4778457"/>
            <a:chOff x="469623" y="1461922"/>
            <a:chExt cx="11271173" cy="4778457"/>
          </a:xfrm>
        </p:grpSpPr>
        <p:sp>
          <p:nvSpPr>
            <p:cNvPr id="26" name="Rounded Rectangle 25"/>
            <p:cNvSpPr/>
            <p:nvPr/>
          </p:nvSpPr>
          <p:spPr>
            <a:xfrm>
              <a:off x="2101515" y="2005264"/>
              <a:ext cx="9639281" cy="3737810"/>
            </a:xfrm>
            <a:prstGeom prst="roundRect">
              <a:avLst>
                <a:gd name="adj" fmla="val 98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55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69623" y="1461922"/>
              <a:ext cx="3444651" cy="4778457"/>
            </a:xfrm>
            <a:prstGeom prst="roundRect">
              <a:avLst>
                <a:gd name="adj" fmla="val 9216"/>
              </a:avLst>
            </a:prstGeom>
            <a:solidFill>
              <a:srgbClr val="668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Myriad Pro" panose="020B0503030403020204" pitchFamily="34" charset="0"/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05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78" y="1589291"/>
            <a:ext cx="5821087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Internet of Things (</a:t>
            </a:r>
            <a:r>
              <a:rPr lang="en-US" sz="2400" dirty="0" err="1" smtClean="0"/>
              <a:t>IoT</a:t>
            </a:r>
            <a:r>
              <a:rPr lang="en-US" sz="2400" dirty="0" smtClean="0"/>
              <a:t>) ecosystem promises tremendous opportunity but only if everything works as one.</a:t>
            </a:r>
          </a:p>
          <a:p>
            <a:r>
              <a:rPr lang="en-US" sz="2400" dirty="0" smtClean="0"/>
              <a:t>Optimum solution: A common service layer so applications and devices can communicate.</a:t>
            </a:r>
          </a:p>
          <a:p>
            <a:r>
              <a:rPr lang="en-US" sz="2400" dirty="0" smtClean="0"/>
              <a:t>oneM2M is facilitating, implementing and promoting </a:t>
            </a:r>
            <a:r>
              <a:rPr lang="en-US" sz="2400" dirty="0" err="1" smtClean="0"/>
              <a:t>IoT</a:t>
            </a:r>
            <a:r>
              <a:rPr lang="en-US" sz="2400" dirty="0" smtClean="0"/>
              <a:t> standardization and interoperability. </a:t>
            </a:r>
            <a:endParaRPr lang="en-US" sz="2400" dirty="0"/>
          </a:p>
        </p:txBody>
      </p:sp>
      <p:pic>
        <p:nvPicPr>
          <p:cNvPr id="76" name="Picture 75" descr="fleet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139" y="2120782"/>
            <a:ext cx="784257" cy="729172"/>
          </a:xfrm>
          <a:prstGeom prst="rect">
            <a:avLst/>
          </a:prstGeom>
        </p:spPr>
      </p:pic>
      <p:sp>
        <p:nvSpPr>
          <p:cNvPr id="74" name="Cross 73"/>
          <p:cNvSpPr/>
          <p:nvPr/>
        </p:nvSpPr>
        <p:spPr>
          <a:xfrm>
            <a:off x="9964072" y="2881450"/>
            <a:ext cx="443041" cy="430645"/>
          </a:xfrm>
          <a:prstGeom prst="plus">
            <a:avLst>
              <a:gd name="adj" fmla="val 28389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370" y="4571793"/>
            <a:ext cx="970673" cy="74964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16" y="2768886"/>
            <a:ext cx="731558" cy="711092"/>
          </a:xfrm>
          <a:prstGeom prst="rect">
            <a:avLst/>
          </a:prstGeom>
        </p:spPr>
      </p:pic>
      <p:pic>
        <p:nvPicPr>
          <p:cNvPr id="66" name="Picture 65" descr="tablet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674" y="3985119"/>
            <a:ext cx="659966" cy="613608"/>
          </a:xfrm>
          <a:prstGeom prst="rect">
            <a:avLst/>
          </a:prstGeom>
        </p:spPr>
      </p:pic>
      <p:pic>
        <p:nvPicPr>
          <p:cNvPr id="60" name="Picture 59" descr="gauge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93" y="4019064"/>
            <a:ext cx="641815" cy="59673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436606" y="1934731"/>
            <a:ext cx="1300794" cy="130079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450728" y="4226125"/>
            <a:ext cx="1300794" cy="130079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416519" y="2532553"/>
            <a:ext cx="1300794" cy="130079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9504366" y="2474035"/>
            <a:ext cx="1300794" cy="130079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443329" y="3621180"/>
            <a:ext cx="1300794" cy="130079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9497376" y="3621180"/>
            <a:ext cx="1300794" cy="130079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8272355" y="2954602"/>
            <a:ext cx="1629299" cy="1577964"/>
          </a:xfrm>
          <a:prstGeom prst="ellipse">
            <a:avLst/>
          </a:prstGeom>
          <a:solidFill>
            <a:srgbClr val="C0000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06">
              <a:lnSpc>
                <a:spcPct val="85000"/>
              </a:lnSpc>
              <a:defRPr/>
            </a:pPr>
            <a:r>
              <a:rPr lang="en-US" b="1" kern="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oneM2M</a:t>
            </a:r>
          </a:p>
          <a:p>
            <a:pPr algn="ctr" defTabSz="914306">
              <a:lnSpc>
                <a:spcPct val="85000"/>
              </a:lnSpc>
              <a:defRPr/>
            </a:pPr>
            <a:r>
              <a:rPr lang="fr-FR" b="1" kern="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Beyond </a:t>
            </a:r>
          </a:p>
          <a:p>
            <a:pPr algn="ctr" defTabSz="914306">
              <a:lnSpc>
                <a:spcPct val="85000"/>
              </a:lnSpc>
              <a:defRPr/>
            </a:pPr>
            <a:r>
              <a:rPr lang="fr-FR" b="1" kern="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initial release</a:t>
            </a:r>
            <a:endParaRPr lang="en-US" b="1" kern="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30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26721" y="1461922"/>
            <a:ext cx="11619617" cy="4778457"/>
            <a:chOff x="426721" y="1461922"/>
            <a:chExt cx="11619617" cy="4778457"/>
          </a:xfrm>
        </p:grpSpPr>
        <p:sp>
          <p:nvSpPr>
            <p:cNvPr id="26" name="Rounded Rectangle 25"/>
            <p:cNvSpPr/>
            <p:nvPr/>
          </p:nvSpPr>
          <p:spPr>
            <a:xfrm>
              <a:off x="426721" y="2005264"/>
              <a:ext cx="11314076" cy="3737810"/>
            </a:xfrm>
            <a:prstGeom prst="roundRect">
              <a:avLst>
                <a:gd name="adj" fmla="val 98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5450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yriad Pro" panose="020B0503030403020204" pitchFamily="34" charset="0"/>
                </a:rPr>
                <a:t>Text goes here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601687" y="1461922"/>
              <a:ext cx="3444651" cy="4778457"/>
            </a:xfrm>
            <a:prstGeom prst="roundRect">
              <a:avLst>
                <a:gd name="adj" fmla="val 9216"/>
              </a:avLst>
            </a:prstGeom>
            <a:solidFill>
              <a:srgbClr val="545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Myriad Pro" panose="020B0503030403020204" pitchFamily="34" charset="0"/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69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325243" y="1666579"/>
            <a:ext cx="5578251" cy="21547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Text goes here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62545" y="1666579"/>
            <a:ext cx="5578251" cy="21547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Text goes here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5243" y="4085039"/>
            <a:ext cx="5578251" cy="21547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Text goes here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62545" y="4079727"/>
            <a:ext cx="5578251" cy="21547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Text goes here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31</a:t>
            </a:fld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656611" y="3037573"/>
            <a:ext cx="2745083" cy="1490188"/>
          </a:xfrm>
          <a:prstGeom prst="roundRect">
            <a:avLst/>
          </a:prstGeom>
          <a:solidFill>
            <a:srgbClr val="005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Myriad Pro" panose="020B0503030403020204" pitchFamily="34" charset="0"/>
              </a:rPr>
              <a:t>text</a:t>
            </a:r>
            <a:endParaRPr lang="en-US" sz="32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7664281"/>
              </p:ext>
            </p:extLst>
          </p:nvPr>
        </p:nvGraphicFramePr>
        <p:xfrm>
          <a:off x="3521765" y="1815686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92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33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94883" y="1815088"/>
            <a:ext cx="2021305" cy="1379621"/>
          </a:xfrm>
          <a:prstGeom prst="roundRect">
            <a:avLst/>
          </a:prstGeom>
          <a:solidFill>
            <a:srgbClr val="A0A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Cool Gray 8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591229" y="1815088"/>
            <a:ext cx="2021305" cy="1379621"/>
          </a:xfrm>
          <a:prstGeom prst="roundRect">
            <a:avLst/>
          </a:prstGeom>
          <a:solidFill>
            <a:srgbClr val="B42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Pantone 1807C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3564" y="4626173"/>
            <a:ext cx="1091972" cy="845513"/>
          </a:xfrm>
          <a:prstGeom prst="roundRect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Pantone 1375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937842" y="4626173"/>
            <a:ext cx="1091972" cy="845513"/>
          </a:xfrm>
          <a:prstGeom prst="roundRect">
            <a:avLst/>
          </a:prstGeom>
          <a:solidFill>
            <a:srgbClr val="716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Pantone</a:t>
            </a:r>
          </a:p>
          <a:p>
            <a:pPr algn="ctr"/>
            <a:r>
              <a:rPr lang="en-US" dirty="0" smtClean="0"/>
              <a:t>667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62120" y="4626173"/>
            <a:ext cx="1091972" cy="845513"/>
          </a:xfrm>
          <a:prstGeom prst="roundRect">
            <a:avLst/>
          </a:prstGeom>
          <a:solidFill>
            <a:srgbClr val="005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Pantone 647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0210674" y="4626173"/>
            <a:ext cx="1091972" cy="845513"/>
          </a:xfrm>
          <a:prstGeom prst="roundRect">
            <a:avLst/>
          </a:prstGeom>
          <a:solidFill>
            <a:srgbClr val="668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Pantone</a:t>
            </a:r>
          </a:p>
          <a:p>
            <a:pPr algn="ctr"/>
            <a:r>
              <a:rPr lang="en-US" dirty="0" smtClean="0"/>
              <a:t>5483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786398" y="4626173"/>
            <a:ext cx="1091972" cy="845513"/>
          </a:xfrm>
          <a:prstGeom prst="roundRect">
            <a:avLst/>
          </a:prstGeom>
          <a:solidFill>
            <a:srgbClr val="545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Cool gray 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3564" y="4256841"/>
            <a:ext cx="473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Accent Color Group #1 (20% of design)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3564" y="1445756"/>
            <a:ext cx="4053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Primary Corporate Colors (80% of design)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883" y="3296508"/>
            <a:ext cx="1455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0  1  0  43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160 160 163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#a0a0a3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1229" y="3296507"/>
            <a:ext cx="1513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20 99 99 11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180 32 37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#b42025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099" y="5517852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1 51 99 0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246 146 30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f6921e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3957" y="5517852"/>
            <a:ext cx="1444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63 63 18 2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113 104 150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f6921e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4507" y="5521610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100 25 0 50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0 84 128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005480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05057" y="5517852"/>
            <a:ext cx="1269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0 5 0 82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84 80 84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f6921e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34443" y="5517852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CMYK: 60 30 30 10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RGB: 102 140 151</a:t>
            </a:r>
          </a:p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668c97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417802" y="1660000"/>
            <a:ext cx="7280712" cy="2841802"/>
            <a:chOff x="4417802" y="1660000"/>
            <a:chExt cx="7280712" cy="2841802"/>
          </a:xfrm>
        </p:grpSpPr>
        <p:sp>
          <p:nvSpPr>
            <p:cNvPr id="20" name="Rounded Rectangle 19"/>
            <p:cNvSpPr/>
            <p:nvPr/>
          </p:nvSpPr>
          <p:spPr>
            <a:xfrm>
              <a:off x="4417802" y="1660000"/>
              <a:ext cx="7280712" cy="46921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Myriad Pro" panose="020B0503030403020204" pitchFamily="34" charset="0"/>
                </a:rPr>
                <a:t>Standard Bodies</a:t>
              </a:r>
              <a:endParaRPr lang="en-US" sz="2800" dirty="0">
                <a:latin typeface="Myriad Pro" panose="020B0503030403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86483" y="2318323"/>
              <a:ext cx="2362199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Myriad Pro" panose="020B0503030403020204" pitchFamily="34" charset="0"/>
                </a:rPr>
                <a:t>ARIB </a:t>
              </a:r>
              <a:r>
                <a:rPr lang="en-US" sz="1600" i="1" dirty="0">
                  <a:latin typeface="Myriad Pro" panose="020B0503030403020204" pitchFamily="34" charset="0"/>
                </a:rPr>
                <a:t>(Japan)</a:t>
              </a:r>
            </a:p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Myriad Pro" panose="020B0503030403020204" pitchFamily="34" charset="0"/>
                </a:rPr>
                <a:t>ATIS </a:t>
              </a:r>
              <a:r>
                <a:rPr lang="en-US" sz="1600" i="1" dirty="0">
                  <a:latin typeface="Myriad Pro" panose="020B0503030403020204" pitchFamily="34" charset="0"/>
                </a:rPr>
                <a:t>(N. America)</a:t>
              </a:r>
            </a:p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Myriad Pro" panose="020B0503030403020204" pitchFamily="34" charset="0"/>
                </a:rPr>
                <a:t>CCSA </a:t>
              </a:r>
              <a:r>
                <a:rPr lang="en-US" sz="1600" i="1" dirty="0">
                  <a:latin typeface="Myriad Pro" panose="020B0503030403020204" pitchFamily="34" charset="0"/>
                </a:rPr>
                <a:t>(China)</a:t>
              </a:r>
            </a:p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Myriad Pro" panose="020B0503030403020204" pitchFamily="34" charset="0"/>
                </a:rPr>
                <a:t>ETSI </a:t>
              </a:r>
              <a:r>
                <a:rPr lang="en-US" sz="1600" i="1" dirty="0">
                  <a:latin typeface="Myriad Pro" panose="020B0503030403020204" pitchFamily="34" charset="0"/>
                </a:rPr>
                <a:t>(Europe)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08339" y="2316588"/>
              <a:ext cx="2362199" cy="218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Myriad Pro" panose="020B0503030403020204" pitchFamily="34" charset="0"/>
                </a:rPr>
                <a:t>TIA </a:t>
              </a:r>
              <a:r>
                <a:rPr lang="en-US" sz="1600" i="1" dirty="0">
                  <a:latin typeface="Myriad Pro" panose="020B0503030403020204" pitchFamily="34" charset="0"/>
                </a:rPr>
                <a:t>(N. America)</a:t>
              </a:r>
            </a:p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Myriad Pro" panose="020B0503030403020204" pitchFamily="34" charset="0"/>
                </a:rPr>
                <a:t>TSDSI </a:t>
              </a:r>
              <a:r>
                <a:rPr lang="en-US" sz="1600" i="1" dirty="0">
                  <a:latin typeface="Myriad Pro" panose="020B0503030403020204" pitchFamily="34" charset="0"/>
                </a:rPr>
                <a:t>(India)</a:t>
              </a:r>
            </a:p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Myriad Pro" panose="020B0503030403020204" pitchFamily="34" charset="0"/>
                </a:rPr>
                <a:t>TTA </a:t>
              </a:r>
              <a:r>
                <a:rPr lang="en-US" sz="1600" i="1" dirty="0">
                  <a:latin typeface="Myriad Pro" panose="020B0503030403020204" pitchFamily="34" charset="0"/>
                </a:rPr>
                <a:t>(Korea)</a:t>
              </a:r>
            </a:p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Myriad Pro" panose="020B0503030403020204" pitchFamily="34" charset="0"/>
                </a:rPr>
                <a:t>TTC </a:t>
              </a:r>
              <a:r>
                <a:rPr lang="en-US" sz="1600" i="1" dirty="0">
                  <a:latin typeface="Myriad Pro" panose="020B0503030403020204" pitchFamily="34" charset="0"/>
                </a:rPr>
                <a:t>(Japan)</a:t>
              </a:r>
            </a:p>
            <a:p>
              <a:pPr marL="742950" indent="-742950">
                <a:buFont typeface="+mj-lt"/>
                <a:buAutoNum type="arabicPeriod"/>
              </a:pPr>
              <a:endParaRPr lang="en-US" sz="14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17802" y="4348760"/>
            <a:ext cx="8311227" cy="2243945"/>
            <a:chOff x="4417802" y="4348760"/>
            <a:chExt cx="8311227" cy="2243945"/>
          </a:xfrm>
        </p:grpSpPr>
        <p:sp>
          <p:nvSpPr>
            <p:cNvPr id="21" name="Rounded Rectangle 20"/>
            <p:cNvSpPr/>
            <p:nvPr/>
          </p:nvSpPr>
          <p:spPr>
            <a:xfrm>
              <a:off x="4417802" y="4348760"/>
              <a:ext cx="7280712" cy="46921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Myriad Pro" panose="020B0503030403020204" pitchFamily="34" charset="0"/>
                </a:rPr>
                <a:t>Industry Organizations</a:t>
              </a:r>
              <a:endParaRPr lang="en-US" sz="2800" dirty="0">
                <a:latin typeface="Myriad Pro" panose="020B0503030403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86483" y="4838379"/>
              <a:ext cx="393371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Myriad Pro" panose="020B0503030403020204" pitchFamily="34" charset="0"/>
                </a:rPr>
                <a:t>Broadband Forum</a:t>
              </a:r>
            </a:p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Myriad Pro" panose="020B0503030403020204" pitchFamily="34" charset="0"/>
                </a:rPr>
                <a:t>CEN</a:t>
              </a:r>
            </a:p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Myriad Pro" panose="020B0503030403020204" pitchFamily="34" charset="0"/>
                </a:rPr>
                <a:t>CENELEC</a:t>
              </a:r>
            </a:p>
            <a:p>
              <a:pPr marL="742950" indent="-742950">
                <a:buFont typeface="+mj-lt"/>
                <a:buAutoNum type="arabicPeriod"/>
              </a:pPr>
              <a:endParaRPr lang="en-US" dirty="0">
                <a:latin typeface="Myriad Pro" panose="020B0503030403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08339" y="4838379"/>
              <a:ext cx="492069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 err="1">
                  <a:latin typeface="Myriad Pro" panose="020B0503030403020204" pitchFamily="34" charset="0"/>
                </a:rPr>
                <a:t>GlobalPlatform</a:t>
              </a:r>
              <a:endParaRPr lang="en-US" sz="2000" dirty="0">
                <a:latin typeface="Myriad Pro" panose="020B0503030403020204" pitchFamily="34" charset="0"/>
              </a:endParaRPr>
            </a:p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Myriad Pro" panose="020B0503030403020204" pitchFamily="34" charset="0"/>
                </a:rPr>
                <a:t>Next Generation M2M Consortium</a:t>
              </a:r>
            </a:p>
            <a:p>
              <a:pPr marL="346075" indent="-346075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Myriad Pro" panose="020B0503030403020204" pitchFamily="34" charset="0"/>
                </a:rPr>
                <a:t>OMA</a:t>
              </a:r>
            </a:p>
            <a:p>
              <a:pPr marL="742950" indent="-742950">
                <a:buFont typeface="+mj-lt"/>
                <a:buAutoNum type="arabicPeriod"/>
              </a:pPr>
              <a:endParaRPr lang="en-US" dirty="0">
                <a:latin typeface="Myriad Pro" panose="020B0503030403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457200" y="1426050"/>
            <a:ext cx="4206240" cy="4798433"/>
          </a:xfrm>
          <a:prstGeom prst="roundRect">
            <a:avLst>
              <a:gd name="adj" fmla="val 718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52" y="1774404"/>
            <a:ext cx="3733799" cy="415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in 2012 by 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ICT standards organizations on 3 continents</a:t>
            </a:r>
          </a:p>
          <a:p>
            <a:pPr algn="ctr">
              <a:lnSpc>
                <a:spcPct val="300000"/>
              </a:lnSpc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in concert with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industry organizations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200+ Members 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2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Implementation Base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4696" y="1419872"/>
            <a:ext cx="5369418" cy="4864814"/>
            <a:chOff x="334696" y="1419872"/>
            <a:chExt cx="5369418" cy="4864814"/>
          </a:xfrm>
        </p:grpSpPr>
        <p:sp>
          <p:nvSpPr>
            <p:cNvPr id="16" name="Rounded Rectangle 15"/>
            <p:cNvSpPr/>
            <p:nvPr/>
          </p:nvSpPr>
          <p:spPr>
            <a:xfrm>
              <a:off x="334696" y="1543244"/>
              <a:ext cx="5369418" cy="4741442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127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Myriad Pro" panose="020B0503030403020204" pitchFamily="34" charset="0"/>
                </a:rPr>
                <a:t>Industry-driven Open Source Implementations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34696" y="1419872"/>
              <a:ext cx="5369418" cy="539558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Myriad Pro" panose="020B0503030403020204" pitchFamily="34" charset="0"/>
                </a:rPr>
                <a:t>Industry-driven Open Source Implementations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3977" t="36150" r="54341" b="45741"/>
          <a:stretch/>
        </p:blipFill>
        <p:spPr>
          <a:xfrm>
            <a:off x="1024671" y="2694848"/>
            <a:ext cx="3989467" cy="1282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44391" t="36150" r="28299" b="45741"/>
          <a:stretch/>
        </p:blipFill>
        <p:spPr>
          <a:xfrm>
            <a:off x="1024671" y="4215493"/>
            <a:ext cx="3438823" cy="12827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394089" y="1419872"/>
            <a:ext cx="5369418" cy="4864814"/>
            <a:chOff x="334696" y="1419872"/>
            <a:chExt cx="5369418" cy="4864814"/>
          </a:xfrm>
        </p:grpSpPr>
        <p:sp>
          <p:nvSpPr>
            <p:cNvPr id="25" name="Rounded Rectangle 24"/>
            <p:cNvSpPr/>
            <p:nvPr/>
          </p:nvSpPr>
          <p:spPr>
            <a:xfrm>
              <a:off x="334696" y="1543244"/>
              <a:ext cx="5369418" cy="4741442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1270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Myriad Pro" panose="020B0503030403020204" pitchFamily="34" charset="0"/>
                </a:rPr>
                <a:t>Industry-driven Open Source Implementations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34696" y="1419872"/>
              <a:ext cx="5369418" cy="539558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Myriad Pro" panose="020B0503030403020204" pitchFamily="34" charset="0"/>
                </a:rPr>
                <a:t>Examples of Commercial implementations / Demos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16372" t="65270" r="55824" b="16621"/>
          <a:stretch/>
        </p:blipFill>
        <p:spPr>
          <a:xfrm>
            <a:off x="7197257" y="2646866"/>
            <a:ext cx="3763081" cy="13786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45170" t="65270" r="28311" b="16621"/>
          <a:stretch/>
        </p:blipFill>
        <p:spPr>
          <a:xfrm>
            <a:off x="7402286" y="4595423"/>
            <a:ext cx="3589134" cy="13786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Collaborations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6</a:t>
            </a:fld>
            <a:endParaRPr lang="en-US"/>
          </a:p>
        </p:txBody>
      </p:sp>
      <p:grpSp>
        <p:nvGrpSpPr>
          <p:cNvPr id="10" name="组合 318"/>
          <p:cNvGrpSpPr/>
          <p:nvPr/>
        </p:nvGrpSpPr>
        <p:grpSpPr>
          <a:xfrm>
            <a:off x="1679575" y="1704155"/>
            <a:ext cx="8532680" cy="4468371"/>
            <a:chOff x="3188620" y="-304126"/>
            <a:chExt cx="4170520" cy="4665952"/>
          </a:xfrm>
        </p:grpSpPr>
        <p:sp>
          <p:nvSpPr>
            <p:cNvPr id="11" name="任意多边形 319"/>
            <p:cNvSpPr/>
            <p:nvPr/>
          </p:nvSpPr>
          <p:spPr>
            <a:xfrm>
              <a:off x="3188620" y="-304126"/>
              <a:ext cx="4170520" cy="4665952"/>
            </a:xfrm>
            <a:custGeom>
              <a:avLst/>
              <a:gdLst>
                <a:gd name="connsiteX0" fmla="*/ 0 w 3713111"/>
                <a:gd name="connsiteY0" fmla="*/ 1856556 h 3713111"/>
                <a:gd name="connsiteX1" fmla="*/ 1856556 w 3713111"/>
                <a:gd name="connsiteY1" fmla="*/ 0 h 3713111"/>
                <a:gd name="connsiteX2" fmla="*/ 3713112 w 3713111"/>
                <a:gd name="connsiteY2" fmla="*/ 1856556 h 3713111"/>
                <a:gd name="connsiteX3" fmla="*/ 1856556 w 3713111"/>
                <a:gd name="connsiteY3" fmla="*/ 3713112 h 3713111"/>
                <a:gd name="connsiteX4" fmla="*/ 0 w 3713111"/>
                <a:gd name="connsiteY4" fmla="*/ 1856556 h 371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3111" h="3713111">
                  <a:moveTo>
                    <a:pt x="0" y="1856556"/>
                  </a:moveTo>
                  <a:cubicBezTo>
                    <a:pt x="0" y="831208"/>
                    <a:pt x="831208" y="0"/>
                    <a:pt x="1856556" y="0"/>
                  </a:cubicBezTo>
                  <a:cubicBezTo>
                    <a:pt x="2881904" y="0"/>
                    <a:pt x="3713112" y="831208"/>
                    <a:pt x="3713112" y="1856556"/>
                  </a:cubicBezTo>
                  <a:cubicBezTo>
                    <a:pt x="3713112" y="2881904"/>
                    <a:pt x="2881904" y="3713112"/>
                    <a:pt x="1856556" y="3713112"/>
                  </a:cubicBezTo>
                  <a:cubicBezTo>
                    <a:pt x="831208" y="3713112"/>
                    <a:pt x="0" y="2881904"/>
                    <a:pt x="0" y="18565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1401471" tIns="249663" rIns="1401471" bIns="3034498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9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12" name="任意多边形 320"/>
            <p:cNvSpPr/>
            <p:nvPr/>
          </p:nvSpPr>
          <p:spPr>
            <a:xfrm>
              <a:off x="3417522" y="767135"/>
              <a:ext cx="3713111" cy="3546056"/>
            </a:xfrm>
            <a:custGeom>
              <a:avLst/>
              <a:gdLst>
                <a:gd name="connsiteX0" fmla="*/ 0 w 3713111"/>
                <a:gd name="connsiteY0" fmla="*/ 1856556 h 3713111"/>
                <a:gd name="connsiteX1" fmla="*/ 1856556 w 3713111"/>
                <a:gd name="connsiteY1" fmla="*/ 0 h 3713111"/>
                <a:gd name="connsiteX2" fmla="*/ 3713112 w 3713111"/>
                <a:gd name="connsiteY2" fmla="*/ 1856556 h 3713111"/>
                <a:gd name="connsiteX3" fmla="*/ 1856556 w 3713111"/>
                <a:gd name="connsiteY3" fmla="*/ 3713112 h 3713111"/>
                <a:gd name="connsiteX4" fmla="*/ 0 w 3713111"/>
                <a:gd name="connsiteY4" fmla="*/ 1856556 h 371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3111" h="3713111">
                  <a:moveTo>
                    <a:pt x="0" y="1856556"/>
                  </a:moveTo>
                  <a:cubicBezTo>
                    <a:pt x="0" y="831208"/>
                    <a:pt x="831208" y="0"/>
                    <a:pt x="1856556" y="0"/>
                  </a:cubicBezTo>
                  <a:cubicBezTo>
                    <a:pt x="2881904" y="0"/>
                    <a:pt x="3713112" y="831208"/>
                    <a:pt x="3713112" y="1856556"/>
                  </a:cubicBezTo>
                  <a:cubicBezTo>
                    <a:pt x="3713112" y="2881904"/>
                    <a:pt x="2881904" y="3713112"/>
                    <a:pt x="1856556" y="3713112"/>
                  </a:cubicBezTo>
                  <a:cubicBezTo>
                    <a:pt x="831208" y="3713112"/>
                    <a:pt x="0" y="2881904"/>
                    <a:pt x="0" y="185655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1401471" tIns="249663" rIns="1401471" bIns="3034498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9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13" name="任意多边形 321"/>
            <p:cNvSpPr/>
            <p:nvPr/>
          </p:nvSpPr>
          <p:spPr>
            <a:xfrm>
              <a:off x="3788833" y="1342702"/>
              <a:ext cx="2970488" cy="2970488"/>
            </a:xfrm>
            <a:custGeom>
              <a:avLst/>
              <a:gdLst>
                <a:gd name="connsiteX0" fmla="*/ 0 w 2970488"/>
                <a:gd name="connsiteY0" fmla="*/ 1485244 h 2970488"/>
                <a:gd name="connsiteX1" fmla="*/ 1485244 w 2970488"/>
                <a:gd name="connsiteY1" fmla="*/ 0 h 2970488"/>
                <a:gd name="connsiteX2" fmla="*/ 2970488 w 2970488"/>
                <a:gd name="connsiteY2" fmla="*/ 1485244 h 2970488"/>
                <a:gd name="connsiteX3" fmla="*/ 1485244 w 2970488"/>
                <a:gd name="connsiteY3" fmla="*/ 2970488 h 2970488"/>
                <a:gd name="connsiteX4" fmla="*/ 0 w 2970488"/>
                <a:gd name="connsiteY4" fmla="*/ 1485244 h 297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0488" h="2970488">
                  <a:moveTo>
                    <a:pt x="0" y="1485244"/>
                  </a:moveTo>
                  <a:cubicBezTo>
                    <a:pt x="0" y="664966"/>
                    <a:pt x="664966" y="0"/>
                    <a:pt x="1485244" y="0"/>
                  </a:cubicBezTo>
                  <a:cubicBezTo>
                    <a:pt x="2305522" y="0"/>
                    <a:pt x="2970488" y="664966"/>
                    <a:pt x="2970488" y="1485244"/>
                  </a:cubicBezTo>
                  <a:cubicBezTo>
                    <a:pt x="2970488" y="2305522"/>
                    <a:pt x="2305522" y="2970488"/>
                    <a:pt x="1485244" y="2970488"/>
                  </a:cubicBezTo>
                  <a:cubicBezTo>
                    <a:pt x="664966" y="2970488"/>
                    <a:pt x="0" y="2305522"/>
                    <a:pt x="0" y="148524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1030160" tIns="242237" rIns="1030159" bIns="2321580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9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14" name="任意多边形 322"/>
            <p:cNvSpPr/>
            <p:nvPr/>
          </p:nvSpPr>
          <p:spPr>
            <a:xfrm>
              <a:off x="4160144" y="2085324"/>
              <a:ext cx="2227866" cy="2227866"/>
            </a:xfrm>
            <a:custGeom>
              <a:avLst/>
              <a:gdLst>
                <a:gd name="connsiteX0" fmla="*/ 0 w 2227866"/>
                <a:gd name="connsiteY0" fmla="*/ 1113933 h 2227866"/>
                <a:gd name="connsiteX1" fmla="*/ 1113933 w 2227866"/>
                <a:gd name="connsiteY1" fmla="*/ 0 h 2227866"/>
                <a:gd name="connsiteX2" fmla="*/ 2227866 w 2227866"/>
                <a:gd name="connsiteY2" fmla="*/ 1113933 h 2227866"/>
                <a:gd name="connsiteX3" fmla="*/ 1113933 w 2227866"/>
                <a:gd name="connsiteY3" fmla="*/ 2227866 h 2227866"/>
                <a:gd name="connsiteX4" fmla="*/ 0 w 2227866"/>
                <a:gd name="connsiteY4" fmla="*/ 1113933 h 222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7866" h="2227866">
                  <a:moveTo>
                    <a:pt x="0" y="1113933"/>
                  </a:moveTo>
                  <a:cubicBezTo>
                    <a:pt x="0" y="498725"/>
                    <a:pt x="498725" y="0"/>
                    <a:pt x="1113933" y="0"/>
                  </a:cubicBezTo>
                  <a:cubicBezTo>
                    <a:pt x="1729141" y="0"/>
                    <a:pt x="2227866" y="498725"/>
                    <a:pt x="2227866" y="1113933"/>
                  </a:cubicBezTo>
                  <a:cubicBezTo>
                    <a:pt x="2227866" y="1729141"/>
                    <a:pt x="1729141" y="2227866"/>
                    <a:pt x="1113933" y="2227866"/>
                  </a:cubicBezTo>
                  <a:cubicBezTo>
                    <a:pt x="498725" y="2227866"/>
                    <a:pt x="0" y="1729141"/>
                    <a:pt x="0" y="1113933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spcFirstLastPara="0" vert="horz" wrap="square" lIns="658849" tIns="231098" rIns="658848" bIns="1623515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9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5152081" y="5161313"/>
            <a:ext cx="1682871" cy="7184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图片 3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048" y="5248690"/>
            <a:ext cx="784536" cy="539369"/>
          </a:xfrm>
          <a:prstGeom prst="rect">
            <a:avLst/>
          </a:prstGeom>
        </p:spPr>
      </p:pic>
      <p:grpSp>
        <p:nvGrpSpPr>
          <p:cNvPr id="17" name="Groupe 18"/>
          <p:cNvGrpSpPr>
            <a:grpSpLocks/>
          </p:cNvGrpSpPr>
          <p:nvPr/>
        </p:nvGrpSpPr>
        <p:grpSpPr bwMode="auto">
          <a:xfrm>
            <a:off x="5541920" y="4374068"/>
            <a:ext cx="433882" cy="261453"/>
            <a:chOff x="3886200" y="4881632"/>
            <a:chExt cx="1054800" cy="432000"/>
          </a:xfrm>
        </p:grpSpPr>
        <p:sp>
          <p:nvSpPr>
            <p:cNvPr id="18" name="Rounded Rectangle 13"/>
            <p:cNvSpPr/>
            <p:nvPr/>
          </p:nvSpPr>
          <p:spPr>
            <a:xfrm>
              <a:off x="3886200" y="4881632"/>
              <a:ext cx="10548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9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19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2513" y="4917632"/>
              <a:ext cx="982174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e 19"/>
          <p:cNvGrpSpPr>
            <a:grpSpLocks/>
          </p:cNvGrpSpPr>
          <p:nvPr/>
        </p:nvGrpSpPr>
        <p:grpSpPr bwMode="auto">
          <a:xfrm>
            <a:off x="6951451" y="4799446"/>
            <a:ext cx="412770" cy="260495"/>
            <a:chOff x="6912212" y="3380691"/>
            <a:chExt cx="684000" cy="432000"/>
          </a:xfrm>
        </p:grpSpPr>
        <p:sp>
          <p:nvSpPr>
            <p:cNvPr id="21" name="Rounded Rectangle 13"/>
            <p:cNvSpPr/>
            <p:nvPr/>
          </p:nvSpPr>
          <p:spPr>
            <a:xfrm>
              <a:off x="6912212" y="3380691"/>
              <a:ext cx="6840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9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22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48212" y="3416691"/>
              <a:ext cx="612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e 20"/>
          <p:cNvGrpSpPr>
            <a:grpSpLocks/>
          </p:cNvGrpSpPr>
          <p:nvPr/>
        </p:nvGrpSpPr>
        <p:grpSpPr bwMode="auto">
          <a:xfrm>
            <a:off x="4573465" y="4757702"/>
            <a:ext cx="321547" cy="260495"/>
            <a:chOff x="5221831" y="4419600"/>
            <a:chExt cx="432000" cy="432000"/>
          </a:xfrm>
        </p:grpSpPr>
        <p:sp>
          <p:nvSpPr>
            <p:cNvPr id="24" name="Rounded Rectangle 13"/>
            <p:cNvSpPr/>
            <p:nvPr/>
          </p:nvSpPr>
          <p:spPr>
            <a:xfrm>
              <a:off x="5221831" y="4419600"/>
              <a:ext cx="4320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9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25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57831" y="4455600"/>
              <a:ext cx="36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e 65"/>
          <p:cNvGrpSpPr>
            <a:grpSpLocks/>
          </p:cNvGrpSpPr>
          <p:nvPr/>
        </p:nvGrpSpPr>
        <p:grpSpPr bwMode="auto">
          <a:xfrm>
            <a:off x="5013518" y="4510173"/>
            <a:ext cx="409897" cy="260495"/>
            <a:chOff x="1975800" y="3295184"/>
            <a:chExt cx="680400" cy="432000"/>
          </a:xfrm>
        </p:grpSpPr>
        <p:sp>
          <p:nvSpPr>
            <p:cNvPr id="27" name="Rounded Rectangle 13"/>
            <p:cNvSpPr/>
            <p:nvPr/>
          </p:nvSpPr>
          <p:spPr>
            <a:xfrm>
              <a:off x="1975800" y="3295184"/>
              <a:ext cx="6804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9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11074" y="3323697"/>
              <a:ext cx="609851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e 66"/>
          <p:cNvGrpSpPr>
            <a:grpSpLocks/>
          </p:cNvGrpSpPr>
          <p:nvPr/>
        </p:nvGrpSpPr>
        <p:grpSpPr bwMode="auto">
          <a:xfrm>
            <a:off x="4488544" y="5132451"/>
            <a:ext cx="477894" cy="260495"/>
            <a:chOff x="955088" y="3296484"/>
            <a:chExt cx="792000" cy="432000"/>
          </a:xfrm>
        </p:grpSpPr>
        <p:sp>
          <p:nvSpPr>
            <p:cNvPr id="30" name="Rounded Rectangle 13"/>
            <p:cNvSpPr/>
            <p:nvPr/>
          </p:nvSpPr>
          <p:spPr>
            <a:xfrm>
              <a:off x="955088" y="3296484"/>
              <a:ext cx="7920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9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825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31" name="Picture 3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7400" y="3323697"/>
              <a:ext cx="72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oupe 5"/>
          <p:cNvGrpSpPr>
            <a:grpSpLocks/>
          </p:cNvGrpSpPr>
          <p:nvPr/>
        </p:nvGrpSpPr>
        <p:grpSpPr bwMode="auto">
          <a:xfrm>
            <a:off x="6077854" y="4367487"/>
            <a:ext cx="415822" cy="260495"/>
            <a:chOff x="7737806" y="3683697"/>
            <a:chExt cx="720000" cy="432000"/>
          </a:xfrm>
        </p:grpSpPr>
        <p:sp>
          <p:nvSpPr>
            <p:cNvPr id="33" name="Rounded Rectangle 13"/>
            <p:cNvSpPr/>
            <p:nvPr/>
          </p:nvSpPr>
          <p:spPr>
            <a:xfrm>
              <a:off x="7737806" y="3683697"/>
              <a:ext cx="7200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9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72806" y="3719697"/>
              <a:ext cx="65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Groupe 4"/>
          <p:cNvGrpSpPr>
            <a:grpSpLocks/>
          </p:cNvGrpSpPr>
          <p:nvPr/>
        </p:nvGrpSpPr>
        <p:grpSpPr bwMode="auto">
          <a:xfrm>
            <a:off x="6954765" y="5147465"/>
            <a:ext cx="434798" cy="261453"/>
            <a:chOff x="7883605" y="3235816"/>
            <a:chExt cx="720000" cy="432000"/>
          </a:xfrm>
        </p:grpSpPr>
        <p:sp>
          <p:nvSpPr>
            <p:cNvPr id="36" name="Rounded Rectangle 13"/>
            <p:cNvSpPr/>
            <p:nvPr/>
          </p:nvSpPr>
          <p:spPr>
            <a:xfrm>
              <a:off x="7883605" y="3235816"/>
              <a:ext cx="7200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9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825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934501" y="3271816"/>
              <a:ext cx="618207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Groupe 2"/>
          <p:cNvGrpSpPr>
            <a:grpSpLocks/>
          </p:cNvGrpSpPr>
          <p:nvPr/>
        </p:nvGrpSpPr>
        <p:grpSpPr bwMode="auto">
          <a:xfrm>
            <a:off x="6597346" y="4479525"/>
            <a:ext cx="453951" cy="261453"/>
            <a:chOff x="479713" y="5004453"/>
            <a:chExt cx="752400" cy="433387"/>
          </a:xfrm>
        </p:grpSpPr>
        <p:sp>
          <p:nvSpPr>
            <p:cNvPr id="39" name="Rounded Rectangle 13"/>
            <p:cNvSpPr/>
            <p:nvPr/>
          </p:nvSpPr>
          <p:spPr bwMode="auto">
            <a:xfrm>
              <a:off x="479713" y="5004453"/>
              <a:ext cx="752400" cy="43338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9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5913" y="5041146"/>
              <a:ext cx="68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Groupe 16"/>
          <p:cNvGrpSpPr>
            <a:grpSpLocks/>
          </p:cNvGrpSpPr>
          <p:nvPr/>
        </p:nvGrpSpPr>
        <p:grpSpPr bwMode="auto">
          <a:xfrm>
            <a:off x="7490365" y="4603815"/>
            <a:ext cx="502681" cy="260495"/>
            <a:chOff x="2809425" y="5029200"/>
            <a:chExt cx="1090800" cy="432000"/>
          </a:xfrm>
        </p:grpSpPr>
        <p:sp>
          <p:nvSpPr>
            <p:cNvPr id="42" name="Rounded Rectangle 14"/>
            <p:cNvSpPr/>
            <p:nvPr/>
          </p:nvSpPr>
          <p:spPr>
            <a:xfrm>
              <a:off x="2809425" y="5029200"/>
              <a:ext cx="10908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6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43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845792" y="5065200"/>
              <a:ext cx="1018065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Groupe 23"/>
          <p:cNvGrpSpPr>
            <a:grpSpLocks/>
          </p:cNvGrpSpPr>
          <p:nvPr/>
        </p:nvGrpSpPr>
        <p:grpSpPr bwMode="auto">
          <a:xfrm>
            <a:off x="6542419" y="4030425"/>
            <a:ext cx="467360" cy="260495"/>
            <a:chOff x="5958458" y="5638800"/>
            <a:chExt cx="774000" cy="432000"/>
          </a:xfrm>
        </p:grpSpPr>
        <p:sp>
          <p:nvSpPr>
            <p:cNvPr id="45" name="Rounded Rectangle 14"/>
            <p:cNvSpPr/>
            <p:nvPr/>
          </p:nvSpPr>
          <p:spPr>
            <a:xfrm>
              <a:off x="5958458" y="5638800"/>
              <a:ext cx="7740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6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46" name="Picture 1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994931" y="5674800"/>
              <a:ext cx="701053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Groupe 24"/>
          <p:cNvGrpSpPr>
            <a:grpSpLocks/>
          </p:cNvGrpSpPr>
          <p:nvPr/>
        </p:nvGrpSpPr>
        <p:grpSpPr bwMode="auto">
          <a:xfrm>
            <a:off x="7221740" y="4204849"/>
            <a:ext cx="386912" cy="260495"/>
            <a:chOff x="7033993" y="5232679"/>
            <a:chExt cx="640800" cy="432000"/>
          </a:xfrm>
        </p:grpSpPr>
        <p:sp>
          <p:nvSpPr>
            <p:cNvPr id="48" name="Rounded Rectangle 14"/>
            <p:cNvSpPr/>
            <p:nvPr/>
          </p:nvSpPr>
          <p:spPr>
            <a:xfrm>
              <a:off x="7033993" y="5232679"/>
              <a:ext cx="6408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6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49" name="Picture 2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070028" y="5268679"/>
              <a:ext cx="57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Groupe 48"/>
          <p:cNvGrpSpPr>
            <a:grpSpLocks/>
          </p:cNvGrpSpPr>
          <p:nvPr/>
        </p:nvGrpSpPr>
        <p:grpSpPr bwMode="auto">
          <a:xfrm>
            <a:off x="3977121" y="4389195"/>
            <a:ext cx="677998" cy="260495"/>
            <a:chOff x="1435800" y="5638800"/>
            <a:chExt cx="1418400" cy="432000"/>
          </a:xfrm>
        </p:grpSpPr>
        <p:sp>
          <p:nvSpPr>
            <p:cNvPr id="51" name="Rounded Rectangle 14"/>
            <p:cNvSpPr/>
            <p:nvPr/>
          </p:nvSpPr>
          <p:spPr>
            <a:xfrm>
              <a:off x="1435800" y="5638800"/>
              <a:ext cx="1418400" cy="4320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6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472103" y="5674800"/>
              <a:ext cx="1345794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3" name="Groupe 1"/>
          <p:cNvGrpSpPr>
            <a:grpSpLocks/>
          </p:cNvGrpSpPr>
          <p:nvPr/>
        </p:nvGrpSpPr>
        <p:grpSpPr bwMode="auto">
          <a:xfrm>
            <a:off x="6115868" y="3962297"/>
            <a:ext cx="260495" cy="260495"/>
            <a:chOff x="8051452" y="5832474"/>
            <a:chExt cx="432000" cy="431800"/>
          </a:xfrm>
        </p:grpSpPr>
        <p:sp>
          <p:nvSpPr>
            <p:cNvPr id="54" name="Rounded Rectangle 14"/>
            <p:cNvSpPr/>
            <p:nvPr/>
          </p:nvSpPr>
          <p:spPr bwMode="auto">
            <a:xfrm>
              <a:off x="8051452" y="5832474"/>
              <a:ext cx="432000" cy="4318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6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55" name="Picture 5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087452" y="5868291"/>
              <a:ext cx="360000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" name="组合 364"/>
          <p:cNvGrpSpPr/>
          <p:nvPr/>
        </p:nvGrpSpPr>
        <p:grpSpPr>
          <a:xfrm>
            <a:off x="4811668" y="4094720"/>
            <a:ext cx="309543" cy="260495"/>
            <a:chOff x="3296898" y="5130800"/>
            <a:chExt cx="513102" cy="431800"/>
          </a:xfrm>
        </p:grpSpPr>
        <p:sp>
          <p:nvSpPr>
            <p:cNvPr id="57" name="Rounded Rectangle 14"/>
            <p:cNvSpPr/>
            <p:nvPr/>
          </p:nvSpPr>
          <p:spPr bwMode="auto">
            <a:xfrm>
              <a:off x="3296898" y="5130800"/>
              <a:ext cx="513102" cy="4318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6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58" name="图片 366"/>
            <p:cNvPicPr>
              <a:picLocks noChangeAspect="1"/>
            </p:cNvPicPr>
            <p:nvPr/>
          </p:nvPicPr>
          <p:blipFill rotWithShape="1">
            <a:blip r:embed="rId16"/>
            <a:srcRect l="25953" t="10249" r="27929" b="12891"/>
            <a:stretch/>
          </p:blipFill>
          <p:spPr>
            <a:xfrm>
              <a:off x="3324849" y="5156200"/>
              <a:ext cx="457200" cy="381000"/>
            </a:xfrm>
            <a:prstGeom prst="rect">
              <a:avLst/>
            </a:prstGeom>
          </p:spPr>
        </p:pic>
      </p:grpSp>
      <p:grpSp>
        <p:nvGrpSpPr>
          <p:cNvPr id="59" name="组合 367"/>
          <p:cNvGrpSpPr/>
          <p:nvPr/>
        </p:nvGrpSpPr>
        <p:grpSpPr>
          <a:xfrm>
            <a:off x="5336567" y="3968356"/>
            <a:ext cx="517487" cy="260495"/>
            <a:chOff x="3308137" y="5283199"/>
            <a:chExt cx="857793" cy="431800"/>
          </a:xfrm>
        </p:grpSpPr>
        <p:sp>
          <p:nvSpPr>
            <p:cNvPr id="60" name="Rounded Rectangle 14"/>
            <p:cNvSpPr/>
            <p:nvPr/>
          </p:nvSpPr>
          <p:spPr bwMode="auto">
            <a:xfrm>
              <a:off x="3308137" y="5283199"/>
              <a:ext cx="857793" cy="43180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CC6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61" name="图片 369"/>
            <p:cNvPicPr>
              <a:picLocks noChangeAspect="1"/>
            </p:cNvPicPr>
            <p:nvPr/>
          </p:nvPicPr>
          <p:blipFill rotWithShape="1">
            <a:blip r:embed="rId17"/>
            <a:srcRect l="2894" t="11593" r="2384" b="12629"/>
            <a:stretch/>
          </p:blipFill>
          <p:spPr>
            <a:xfrm>
              <a:off x="3356032" y="5345905"/>
              <a:ext cx="781948" cy="312780"/>
            </a:xfrm>
            <a:prstGeom prst="rect">
              <a:avLst/>
            </a:prstGeom>
          </p:spPr>
        </p:pic>
      </p:grpSp>
      <p:grpSp>
        <p:nvGrpSpPr>
          <p:cNvPr id="62" name="组合 370"/>
          <p:cNvGrpSpPr/>
          <p:nvPr/>
        </p:nvGrpSpPr>
        <p:grpSpPr>
          <a:xfrm>
            <a:off x="3102211" y="4350580"/>
            <a:ext cx="643428" cy="503940"/>
            <a:chOff x="3048000" y="3529779"/>
            <a:chExt cx="1050263" cy="822578"/>
          </a:xfrm>
        </p:grpSpPr>
        <p:sp>
          <p:nvSpPr>
            <p:cNvPr id="63" name="Rectangle à coins arrondis 36"/>
            <p:cNvSpPr/>
            <p:nvPr/>
          </p:nvSpPr>
          <p:spPr>
            <a:xfrm>
              <a:off x="3048000" y="3529779"/>
              <a:ext cx="1050263" cy="426136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64" name="Groupe 6"/>
            <p:cNvGrpSpPr/>
            <p:nvPr/>
          </p:nvGrpSpPr>
          <p:grpSpPr>
            <a:xfrm>
              <a:off x="3166969" y="3596463"/>
              <a:ext cx="836940" cy="755894"/>
              <a:chOff x="477911" y="2731366"/>
              <a:chExt cx="1778650" cy="1475293"/>
            </a:xfrm>
          </p:grpSpPr>
          <p:pic>
            <p:nvPicPr>
              <p:cNvPr id="65" name="Picture 8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911" y="2731366"/>
                <a:ext cx="1778650" cy="463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6" name="ZoneTexte 20"/>
              <p:cNvSpPr txBox="1"/>
              <p:nvPr/>
            </p:nvSpPr>
            <p:spPr>
              <a:xfrm>
                <a:off x="477911" y="3471279"/>
                <a:ext cx="1650706" cy="735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900" b="1" kern="0" dirty="0">
                    <a:solidFill>
                      <a:srgbClr val="000000"/>
                    </a:solidFill>
                    <a:ea typeface="宋体" pitchFamily="2" charset="-122"/>
                  </a:rPr>
                  <a:t>MQTT</a:t>
                </a:r>
              </a:p>
            </p:txBody>
          </p:sp>
        </p:grpSp>
      </p:grpSp>
      <p:grpSp>
        <p:nvGrpSpPr>
          <p:cNvPr id="67" name="组合 375"/>
          <p:cNvGrpSpPr/>
          <p:nvPr/>
        </p:nvGrpSpPr>
        <p:grpSpPr>
          <a:xfrm>
            <a:off x="3328857" y="3694497"/>
            <a:ext cx="1023179" cy="631161"/>
            <a:chOff x="6222685" y="3505200"/>
            <a:chExt cx="1670126" cy="1030240"/>
          </a:xfrm>
        </p:grpSpPr>
        <p:sp>
          <p:nvSpPr>
            <p:cNvPr id="68" name="Rectangle à coins arrondis 37"/>
            <p:cNvSpPr/>
            <p:nvPr/>
          </p:nvSpPr>
          <p:spPr>
            <a:xfrm>
              <a:off x="6604316" y="3505200"/>
              <a:ext cx="1001022" cy="427384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FFCC66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69" name="Groupe 11"/>
            <p:cNvGrpSpPr/>
            <p:nvPr/>
          </p:nvGrpSpPr>
          <p:grpSpPr>
            <a:xfrm>
              <a:off x="6222685" y="3541800"/>
              <a:ext cx="1670126" cy="993640"/>
              <a:chOff x="692956" y="3712912"/>
              <a:chExt cx="3723916" cy="2215547"/>
            </a:xfrm>
          </p:grpSpPr>
          <p:pic>
            <p:nvPicPr>
              <p:cNvPr id="70" name="Picture 11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4318" y="3712912"/>
                <a:ext cx="1951937" cy="6900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1" name="ZoneTexte 32"/>
              <p:cNvSpPr txBox="1"/>
              <p:nvPr/>
            </p:nvSpPr>
            <p:spPr>
              <a:xfrm>
                <a:off x="692956" y="4584250"/>
                <a:ext cx="3723916" cy="1344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900" b="1" kern="0" dirty="0">
                    <a:solidFill>
                      <a:srgbClr val="000000"/>
                    </a:solidFill>
                    <a:ea typeface="宋体" pitchFamily="2" charset="-122"/>
                  </a:rPr>
                  <a:t>OMA DM/ LWM2M</a:t>
                </a:r>
              </a:p>
            </p:txBody>
          </p:sp>
        </p:grpSp>
      </p:grpSp>
      <p:grpSp>
        <p:nvGrpSpPr>
          <p:cNvPr id="72" name="组合 380"/>
          <p:cNvGrpSpPr/>
          <p:nvPr/>
        </p:nvGrpSpPr>
        <p:grpSpPr>
          <a:xfrm>
            <a:off x="7608508" y="4029937"/>
            <a:ext cx="1749895" cy="773663"/>
            <a:chOff x="3635706" y="3522837"/>
            <a:chExt cx="2856344" cy="1262845"/>
          </a:xfrm>
        </p:grpSpPr>
        <p:sp>
          <p:nvSpPr>
            <p:cNvPr id="73" name="Rectangle à coins arrondis 38"/>
            <p:cNvSpPr/>
            <p:nvPr/>
          </p:nvSpPr>
          <p:spPr>
            <a:xfrm>
              <a:off x="4559576" y="3522837"/>
              <a:ext cx="1001022" cy="425611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>
                <a:defRPr/>
              </a:pPr>
              <a:endParaRPr lang="fr-FR" sz="14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74" name="Groupe 13"/>
            <p:cNvGrpSpPr/>
            <p:nvPr/>
          </p:nvGrpSpPr>
          <p:grpSpPr>
            <a:xfrm>
              <a:off x="3635706" y="3591312"/>
              <a:ext cx="2856344" cy="1194370"/>
              <a:chOff x="-1209026" y="4857526"/>
              <a:chExt cx="6368850" cy="2990577"/>
            </a:xfrm>
          </p:grpSpPr>
          <p:pic>
            <p:nvPicPr>
              <p:cNvPr id="75" name="Picture 4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488" y="4857526"/>
                <a:ext cx="1395302" cy="738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6" name="ZoneTexte 33"/>
              <p:cNvSpPr txBox="1"/>
              <p:nvPr/>
            </p:nvSpPr>
            <p:spPr>
              <a:xfrm>
                <a:off x="-1209026" y="5772549"/>
                <a:ext cx="6368850" cy="207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900" b="1" kern="0" dirty="0">
                    <a:solidFill>
                      <a:srgbClr val="000000"/>
                    </a:solidFill>
                    <a:ea typeface="宋体" pitchFamily="2" charset="-122"/>
                  </a:rPr>
                  <a:t>HTTP/ </a:t>
                </a:r>
                <a:r>
                  <a:rPr lang="en-US" sz="900" b="1" kern="0" dirty="0" err="1">
                    <a:solidFill>
                      <a:srgbClr val="000000"/>
                    </a:solidFill>
                    <a:ea typeface="宋体" pitchFamily="2" charset="-122"/>
                  </a:rPr>
                  <a:t>CoAP</a:t>
                </a:r>
                <a:r>
                  <a:rPr lang="en-US" sz="900" b="1" kern="0" dirty="0">
                    <a:solidFill>
                      <a:srgbClr val="000000"/>
                    </a:solidFill>
                    <a:ea typeface="宋体" pitchFamily="2" charset="-122"/>
                  </a:rPr>
                  <a:t>/</a:t>
                </a:r>
              </a:p>
              <a:p>
                <a:pPr algn="ctr">
                  <a:defRPr/>
                </a:pPr>
                <a:r>
                  <a:rPr lang="en-US" sz="900" b="1" kern="0" dirty="0">
                    <a:solidFill>
                      <a:srgbClr val="000000"/>
                    </a:solidFill>
                    <a:ea typeface="宋体" pitchFamily="2" charset="-122"/>
                  </a:rPr>
                  <a:t> </a:t>
                </a:r>
                <a:r>
                  <a:rPr lang="en-US" sz="900" b="1" kern="0" dirty="0">
                    <a:solidFill>
                      <a:srgbClr val="000000"/>
                    </a:solidFill>
                    <a:ea typeface="宋体" pitchFamily="2" charset="-122"/>
                  </a:rPr>
                  <a:t>(D)TLS/ </a:t>
                </a:r>
                <a:endParaRPr lang="en-US" sz="900" b="1" kern="0" dirty="0">
                  <a:solidFill>
                    <a:srgbClr val="000000"/>
                  </a:solidFill>
                  <a:ea typeface="宋体" pitchFamily="2" charset="-122"/>
                </a:endParaRPr>
              </a:p>
              <a:p>
                <a:pPr algn="ctr">
                  <a:defRPr/>
                </a:pPr>
                <a:r>
                  <a:rPr lang="en-US" sz="900" b="1" kern="0" dirty="0" err="1">
                    <a:solidFill>
                      <a:srgbClr val="000000"/>
                    </a:solidFill>
                    <a:ea typeface="宋体" pitchFamily="2" charset="-122"/>
                  </a:rPr>
                  <a:t>WebSocket</a:t>
                </a:r>
                <a:endParaRPr lang="en-US" sz="900" b="1" kern="0" dirty="0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</p:grpSp>
      </p:grpSp>
      <p:grpSp>
        <p:nvGrpSpPr>
          <p:cNvPr id="77" name="组合 385"/>
          <p:cNvGrpSpPr/>
          <p:nvPr/>
        </p:nvGrpSpPr>
        <p:grpSpPr>
          <a:xfrm>
            <a:off x="4223515" y="3404420"/>
            <a:ext cx="999580" cy="481327"/>
            <a:chOff x="5238797" y="3510412"/>
            <a:chExt cx="1631607" cy="785666"/>
          </a:xfrm>
        </p:grpSpPr>
        <p:sp>
          <p:nvSpPr>
            <p:cNvPr id="78" name="Rectangle à coins arrondis 37"/>
            <p:cNvSpPr/>
            <p:nvPr/>
          </p:nvSpPr>
          <p:spPr>
            <a:xfrm>
              <a:off x="5364026" y="3510412"/>
              <a:ext cx="1131561" cy="438165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FFCC66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79" name="ZoneTexte 32"/>
            <p:cNvSpPr txBox="1"/>
            <p:nvPr/>
          </p:nvSpPr>
          <p:spPr>
            <a:xfrm>
              <a:off x="5238797" y="3919293"/>
              <a:ext cx="1631607" cy="376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000000"/>
                  </a:solidFill>
                  <a:ea typeface="宋体" pitchFamily="2" charset="-122"/>
                </a:rPr>
                <a:t>TR-069/ TR-181</a:t>
              </a:r>
            </a:p>
          </p:txBody>
        </p:sp>
        <p:pic>
          <p:nvPicPr>
            <p:cNvPr id="80" name="图片 38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96" y="3581400"/>
              <a:ext cx="1038201" cy="269872"/>
            </a:xfrm>
            <a:prstGeom prst="rect">
              <a:avLst/>
            </a:prstGeom>
          </p:spPr>
        </p:pic>
      </p:grpSp>
      <p:grpSp>
        <p:nvGrpSpPr>
          <p:cNvPr id="81" name="组合 389"/>
          <p:cNvGrpSpPr/>
          <p:nvPr/>
        </p:nvGrpSpPr>
        <p:grpSpPr>
          <a:xfrm>
            <a:off x="7327767" y="3524752"/>
            <a:ext cx="570084" cy="506622"/>
            <a:chOff x="5256214" y="3300952"/>
            <a:chExt cx="930543" cy="826956"/>
          </a:xfrm>
        </p:grpSpPr>
        <p:sp>
          <p:nvSpPr>
            <p:cNvPr id="82" name="Rounded Rectangle 14"/>
            <p:cNvSpPr/>
            <p:nvPr/>
          </p:nvSpPr>
          <p:spPr bwMode="auto">
            <a:xfrm>
              <a:off x="5256214" y="3300952"/>
              <a:ext cx="930543" cy="446505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>
                <a:defRPr/>
              </a:pPr>
              <a:endParaRPr lang="fr-FR" altLang="fr-FR" sz="1000" kern="0">
                <a:solidFill>
                  <a:srgbClr val="262626"/>
                </a:solidFill>
                <a:ea typeface="微软雅黑"/>
              </a:endParaRPr>
            </a:p>
          </p:txBody>
        </p:sp>
        <p:pic>
          <p:nvPicPr>
            <p:cNvPr id="83" name="图片 39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375174" y="3371012"/>
              <a:ext cx="710036" cy="314675"/>
            </a:xfrm>
            <a:prstGeom prst="rect">
              <a:avLst/>
            </a:prstGeom>
          </p:spPr>
        </p:pic>
        <p:sp>
          <p:nvSpPr>
            <p:cNvPr id="84" name="ZoneTexte 32"/>
            <p:cNvSpPr txBox="1"/>
            <p:nvPr/>
          </p:nvSpPr>
          <p:spPr>
            <a:xfrm>
              <a:off x="5428380" y="3751122"/>
              <a:ext cx="721975" cy="37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000000"/>
                  </a:solidFill>
                  <a:ea typeface="宋体" pitchFamily="2" charset="-122"/>
                </a:rPr>
                <a:t>DDS</a:t>
              </a:r>
            </a:p>
          </p:txBody>
        </p:sp>
      </p:grpSp>
      <p:grpSp>
        <p:nvGrpSpPr>
          <p:cNvPr id="85" name="组合 411"/>
          <p:cNvGrpSpPr/>
          <p:nvPr/>
        </p:nvGrpSpPr>
        <p:grpSpPr>
          <a:xfrm>
            <a:off x="4323764" y="1904323"/>
            <a:ext cx="665911" cy="544289"/>
            <a:chOff x="4705436" y="1562539"/>
            <a:chExt cx="887881" cy="725718"/>
          </a:xfrm>
        </p:grpSpPr>
        <p:sp>
          <p:nvSpPr>
            <p:cNvPr id="86" name="Rectangle à coins arrondis 34"/>
            <p:cNvSpPr/>
            <p:nvPr/>
          </p:nvSpPr>
          <p:spPr>
            <a:xfrm>
              <a:off x="4705436" y="1562539"/>
              <a:ext cx="887881" cy="439171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87" name="组合 413"/>
            <p:cNvGrpSpPr/>
            <p:nvPr/>
          </p:nvGrpSpPr>
          <p:grpSpPr>
            <a:xfrm>
              <a:off x="4724397" y="1643164"/>
              <a:ext cx="818725" cy="645093"/>
              <a:chOff x="4568313" y="1205502"/>
              <a:chExt cx="924363" cy="728325"/>
            </a:xfrm>
          </p:grpSpPr>
          <p:pic>
            <p:nvPicPr>
              <p:cNvPr id="88" name="Picture 2" descr="http://www.ieee.org/documents/ieee_mb_blue.jpg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8313" y="1205502"/>
                <a:ext cx="924363" cy="2680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9" name="ZoneTexte 20"/>
              <p:cNvSpPr txBox="1"/>
              <p:nvPr/>
            </p:nvSpPr>
            <p:spPr>
              <a:xfrm>
                <a:off x="4568313" y="1586341"/>
                <a:ext cx="824586" cy="347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900" b="1" kern="0" dirty="0">
                    <a:solidFill>
                      <a:srgbClr val="000000"/>
                    </a:solidFill>
                    <a:ea typeface="宋体" pitchFamily="2" charset="-122"/>
                  </a:rPr>
                  <a:t>P2413</a:t>
                </a:r>
              </a:p>
            </p:txBody>
          </p:sp>
        </p:grpSp>
      </p:grpSp>
      <p:grpSp>
        <p:nvGrpSpPr>
          <p:cNvPr id="90" name="组合 416"/>
          <p:cNvGrpSpPr/>
          <p:nvPr/>
        </p:nvGrpSpPr>
        <p:grpSpPr>
          <a:xfrm>
            <a:off x="2571175" y="2496374"/>
            <a:ext cx="741942" cy="572267"/>
            <a:chOff x="3999647" y="771939"/>
            <a:chExt cx="741942" cy="572267"/>
          </a:xfrm>
        </p:grpSpPr>
        <p:sp>
          <p:nvSpPr>
            <p:cNvPr id="91" name="Rectangle à coins arrondis 34"/>
            <p:cNvSpPr/>
            <p:nvPr/>
          </p:nvSpPr>
          <p:spPr>
            <a:xfrm>
              <a:off x="4127946" y="771939"/>
              <a:ext cx="559498" cy="332211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92" name="组合 418"/>
            <p:cNvGrpSpPr/>
            <p:nvPr/>
          </p:nvGrpSpPr>
          <p:grpSpPr>
            <a:xfrm>
              <a:off x="3999647" y="790878"/>
              <a:ext cx="741942" cy="553328"/>
              <a:chOff x="2847065" y="1111633"/>
              <a:chExt cx="1212983" cy="832962"/>
            </a:xfrm>
          </p:grpSpPr>
          <p:pic>
            <p:nvPicPr>
              <p:cNvPr id="93" name="图片 419"/>
              <p:cNvPicPr>
                <a:picLocks noChangeAspect="1"/>
              </p:cNvPicPr>
              <p:nvPr/>
            </p:nvPicPr>
            <p:blipFill rotWithShape="1">
              <a:blip r:embed="rId24"/>
              <a:srcRect r="45304"/>
              <a:stretch/>
            </p:blipFill>
            <p:spPr>
              <a:xfrm>
                <a:off x="3073882" y="1111633"/>
                <a:ext cx="897647" cy="450518"/>
              </a:xfrm>
              <a:prstGeom prst="rect">
                <a:avLst/>
              </a:prstGeom>
            </p:spPr>
          </p:pic>
          <p:sp>
            <p:nvSpPr>
              <p:cNvPr id="94" name="ZoneTexte 20"/>
              <p:cNvSpPr txBox="1"/>
              <p:nvPr/>
            </p:nvSpPr>
            <p:spPr>
              <a:xfrm>
                <a:off x="2847065" y="1597108"/>
                <a:ext cx="1212983" cy="347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900" b="1" kern="0" dirty="0">
                    <a:solidFill>
                      <a:srgbClr val="000000"/>
                    </a:solidFill>
                    <a:ea typeface="宋体" pitchFamily="2" charset="-122"/>
                  </a:rPr>
                  <a:t>JTC1 WG10</a:t>
                </a:r>
              </a:p>
            </p:txBody>
          </p:sp>
        </p:grpSp>
      </p:grpSp>
      <p:grpSp>
        <p:nvGrpSpPr>
          <p:cNvPr id="95" name="组合 421"/>
          <p:cNvGrpSpPr/>
          <p:nvPr/>
        </p:nvGrpSpPr>
        <p:grpSpPr>
          <a:xfrm>
            <a:off x="2112927" y="2952992"/>
            <a:ext cx="481435" cy="571760"/>
            <a:chOff x="2967747" y="1713248"/>
            <a:chExt cx="641913" cy="762346"/>
          </a:xfrm>
        </p:grpSpPr>
        <p:sp>
          <p:nvSpPr>
            <p:cNvPr id="96" name="Rectangle à coins arrondis 34"/>
            <p:cNvSpPr/>
            <p:nvPr/>
          </p:nvSpPr>
          <p:spPr>
            <a:xfrm>
              <a:off x="3065875" y="1713248"/>
              <a:ext cx="518954" cy="459625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97" name="组合 423"/>
            <p:cNvGrpSpPr/>
            <p:nvPr/>
          </p:nvGrpSpPr>
          <p:grpSpPr>
            <a:xfrm>
              <a:off x="2967747" y="1727278"/>
              <a:ext cx="641913" cy="748316"/>
              <a:chOff x="1787846" y="1010588"/>
              <a:chExt cx="972292" cy="1137875"/>
            </a:xfrm>
          </p:grpSpPr>
          <p:pic>
            <p:nvPicPr>
              <p:cNvPr id="98" name="Picture 3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8994" y="1010588"/>
                <a:ext cx="635666" cy="5960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9" name="ZoneTexte 20"/>
              <p:cNvSpPr txBox="1"/>
              <p:nvPr/>
            </p:nvSpPr>
            <p:spPr>
              <a:xfrm>
                <a:off x="1787846" y="1680465"/>
                <a:ext cx="972292" cy="467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900" b="1" kern="0" dirty="0">
                    <a:solidFill>
                      <a:srgbClr val="000000"/>
                    </a:solidFill>
                    <a:ea typeface="宋体" pitchFamily="2" charset="-122"/>
                  </a:rPr>
                  <a:t>SG20</a:t>
                </a:r>
              </a:p>
            </p:txBody>
          </p:sp>
        </p:grpSp>
      </p:grpSp>
      <p:grpSp>
        <p:nvGrpSpPr>
          <p:cNvPr id="100" name="组合 426"/>
          <p:cNvGrpSpPr/>
          <p:nvPr/>
        </p:nvGrpSpPr>
        <p:grpSpPr>
          <a:xfrm>
            <a:off x="6784194" y="1937168"/>
            <a:ext cx="1089190" cy="560637"/>
            <a:chOff x="7494391" y="1825086"/>
            <a:chExt cx="1452253" cy="747516"/>
          </a:xfrm>
        </p:grpSpPr>
        <p:sp>
          <p:nvSpPr>
            <p:cNvPr id="101" name="Rectangle à coins arrondis 34"/>
            <p:cNvSpPr/>
            <p:nvPr/>
          </p:nvSpPr>
          <p:spPr>
            <a:xfrm>
              <a:off x="7801691" y="1825086"/>
              <a:ext cx="754386" cy="423525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pic>
          <p:nvPicPr>
            <p:cNvPr id="102" name="Picture 2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0065" y="1825086"/>
              <a:ext cx="629741" cy="388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" name="ZoneTexte 20"/>
            <p:cNvSpPr txBox="1"/>
            <p:nvPr/>
          </p:nvSpPr>
          <p:spPr>
            <a:xfrm>
              <a:off x="7494391" y="2264826"/>
              <a:ext cx="145225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900" b="1" kern="0" dirty="0" err="1">
                  <a:solidFill>
                    <a:srgbClr val="000000"/>
                  </a:solidFill>
                </a:rPr>
                <a:t>MIoT</a:t>
              </a:r>
              <a:endParaRPr lang="en-US" sz="900" b="1" kern="0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grpSp>
        <p:nvGrpSpPr>
          <p:cNvPr id="104" name="组合 430"/>
          <p:cNvGrpSpPr/>
          <p:nvPr/>
        </p:nvGrpSpPr>
        <p:grpSpPr>
          <a:xfrm>
            <a:off x="8428293" y="2453593"/>
            <a:ext cx="956667" cy="562459"/>
            <a:chOff x="7251289" y="1096270"/>
            <a:chExt cx="956667" cy="562459"/>
          </a:xfrm>
        </p:grpSpPr>
        <p:sp>
          <p:nvSpPr>
            <p:cNvPr id="105" name="Rectangle à coins arrondis 34"/>
            <p:cNvSpPr/>
            <p:nvPr/>
          </p:nvSpPr>
          <p:spPr>
            <a:xfrm>
              <a:off x="7380825" y="1096270"/>
              <a:ext cx="629881" cy="32884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106" name="ZoneTexte 32"/>
            <p:cNvSpPr txBox="1"/>
            <p:nvPr/>
          </p:nvSpPr>
          <p:spPr>
            <a:xfrm>
              <a:off x="7251289" y="1427897"/>
              <a:ext cx="9566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900" b="1" kern="0" dirty="0">
                  <a:solidFill>
                    <a:srgbClr val="000000"/>
                  </a:solidFill>
                </a:rPr>
                <a:t>SCP, SmartM2M</a:t>
              </a:r>
              <a:endParaRPr lang="en-US" sz="900" b="1" kern="0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pic>
          <p:nvPicPr>
            <p:cNvPr id="107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99736" y="1131948"/>
              <a:ext cx="593023" cy="259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8" name="组合 434"/>
          <p:cNvGrpSpPr/>
          <p:nvPr/>
        </p:nvGrpSpPr>
        <p:grpSpPr>
          <a:xfrm>
            <a:off x="7675883" y="2140606"/>
            <a:ext cx="812361" cy="555984"/>
            <a:chOff x="7005071" y="979150"/>
            <a:chExt cx="812361" cy="555984"/>
          </a:xfrm>
        </p:grpSpPr>
        <p:sp>
          <p:nvSpPr>
            <p:cNvPr id="109" name="Rectangle à coins arrondis 34"/>
            <p:cNvSpPr/>
            <p:nvPr/>
          </p:nvSpPr>
          <p:spPr>
            <a:xfrm>
              <a:off x="7047815" y="979150"/>
              <a:ext cx="672478" cy="31902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110" name="ZoneTexte 20"/>
            <p:cNvSpPr txBox="1"/>
            <p:nvPr/>
          </p:nvSpPr>
          <p:spPr>
            <a:xfrm>
              <a:off x="7005071" y="1304302"/>
              <a:ext cx="81236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900" b="1" kern="0" dirty="0">
                  <a:solidFill>
                    <a:srgbClr val="000000"/>
                  </a:solidFill>
                </a:rPr>
                <a:t>Certification</a:t>
              </a:r>
              <a:endParaRPr lang="en-US" sz="900" b="1" kern="0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pic>
          <p:nvPicPr>
            <p:cNvPr id="111" name="图片 437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7085742" y="1020098"/>
              <a:ext cx="591815" cy="223229"/>
            </a:xfrm>
            <a:prstGeom prst="rect">
              <a:avLst/>
            </a:prstGeom>
          </p:spPr>
        </p:pic>
      </p:grpSp>
      <p:grpSp>
        <p:nvGrpSpPr>
          <p:cNvPr id="112" name="组合 438"/>
          <p:cNvGrpSpPr/>
          <p:nvPr/>
        </p:nvGrpSpPr>
        <p:grpSpPr>
          <a:xfrm>
            <a:off x="3366596" y="2145360"/>
            <a:ext cx="948110" cy="546675"/>
            <a:chOff x="5669245" y="1540335"/>
            <a:chExt cx="948110" cy="546675"/>
          </a:xfrm>
        </p:grpSpPr>
        <p:sp>
          <p:nvSpPr>
            <p:cNvPr id="113" name="Rectangle à coins arrondis 34"/>
            <p:cNvSpPr/>
            <p:nvPr/>
          </p:nvSpPr>
          <p:spPr>
            <a:xfrm>
              <a:off x="5807294" y="1540335"/>
              <a:ext cx="680525" cy="32884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pic>
          <p:nvPicPr>
            <p:cNvPr id="114" name="图片 440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5854244" y="1569306"/>
              <a:ext cx="602095" cy="246112"/>
            </a:xfrm>
            <a:prstGeom prst="rect">
              <a:avLst/>
            </a:prstGeom>
          </p:spPr>
        </p:pic>
        <p:sp>
          <p:nvSpPr>
            <p:cNvPr id="115" name="ZoneTexte 32"/>
            <p:cNvSpPr txBox="1"/>
            <p:nvPr/>
          </p:nvSpPr>
          <p:spPr>
            <a:xfrm>
              <a:off x="5669245" y="1856178"/>
              <a:ext cx="9481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900" b="1" kern="0" dirty="0">
                  <a:solidFill>
                    <a:srgbClr val="000000"/>
                  </a:solidFill>
                </a:rPr>
                <a:t>ref. arch, OHTP</a:t>
              </a:r>
              <a:endParaRPr lang="en-US" sz="900" b="1" kern="0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grpSp>
        <p:nvGrpSpPr>
          <p:cNvPr id="116" name="组合 442"/>
          <p:cNvGrpSpPr/>
          <p:nvPr/>
        </p:nvGrpSpPr>
        <p:grpSpPr>
          <a:xfrm>
            <a:off x="9271404" y="3027159"/>
            <a:ext cx="629881" cy="563143"/>
            <a:chOff x="8190591" y="1095586"/>
            <a:chExt cx="629881" cy="563143"/>
          </a:xfrm>
        </p:grpSpPr>
        <p:sp>
          <p:nvSpPr>
            <p:cNvPr id="117" name="Rectangle à coins arrondis 34"/>
            <p:cNvSpPr/>
            <p:nvPr/>
          </p:nvSpPr>
          <p:spPr>
            <a:xfrm>
              <a:off x="8190591" y="1095586"/>
              <a:ext cx="629881" cy="32884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118" name="ZoneTexte 32"/>
            <p:cNvSpPr txBox="1"/>
            <p:nvPr/>
          </p:nvSpPr>
          <p:spPr>
            <a:xfrm>
              <a:off x="8326126" y="1427897"/>
              <a:ext cx="4223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000000"/>
                  </a:solidFill>
                  <a:ea typeface="宋体" pitchFamily="2" charset="-122"/>
                </a:rPr>
                <a:t>WG3</a:t>
              </a:r>
            </a:p>
          </p:txBody>
        </p:sp>
        <p:pic>
          <p:nvPicPr>
            <p:cNvPr id="119" name="图片 445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8239838" y="1134842"/>
              <a:ext cx="555689" cy="237357"/>
            </a:xfrm>
            <a:prstGeom prst="rect">
              <a:avLst/>
            </a:prstGeom>
          </p:spPr>
        </p:pic>
      </p:grpSp>
      <p:grpSp>
        <p:nvGrpSpPr>
          <p:cNvPr id="120" name="Group 119"/>
          <p:cNvGrpSpPr/>
          <p:nvPr/>
        </p:nvGrpSpPr>
        <p:grpSpPr>
          <a:xfrm>
            <a:off x="8844127" y="3632674"/>
            <a:ext cx="658635" cy="517282"/>
            <a:chOff x="7320126" y="3632674"/>
            <a:chExt cx="658635" cy="517282"/>
          </a:xfrm>
        </p:grpSpPr>
        <p:grpSp>
          <p:nvGrpSpPr>
            <p:cNvPr id="121" name="组合 408"/>
            <p:cNvGrpSpPr/>
            <p:nvPr/>
          </p:nvGrpSpPr>
          <p:grpSpPr>
            <a:xfrm>
              <a:off x="7337382" y="3632674"/>
              <a:ext cx="581000" cy="305667"/>
              <a:chOff x="6589202" y="1904997"/>
              <a:chExt cx="841497" cy="328847"/>
            </a:xfrm>
          </p:grpSpPr>
          <p:sp>
            <p:nvSpPr>
              <p:cNvPr id="123" name="Rectangle à coins arrondis 34"/>
              <p:cNvSpPr/>
              <p:nvPr/>
            </p:nvSpPr>
            <p:spPr>
              <a:xfrm>
                <a:off x="6589202" y="1904997"/>
                <a:ext cx="841497" cy="328847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330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defRPr/>
                </a:pPr>
                <a:endParaRPr lang="fr-FR" sz="900" kern="0" dirty="0" err="1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pic>
            <p:nvPicPr>
              <p:cNvPr id="124" name="图片 410"/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660691" y="1928895"/>
                <a:ext cx="693732" cy="253313"/>
              </a:xfrm>
              <a:prstGeom prst="rect">
                <a:avLst/>
              </a:prstGeom>
            </p:spPr>
          </p:pic>
        </p:grpSp>
        <p:sp>
          <p:nvSpPr>
            <p:cNvPr id="122" name="ZoneTexte 32"/>
            <p:cNvSpPr txBox="1"/>
            <p:nvPr/>
          </p:nvSpPr>
          <p:spPr>
            <a:xfrm>
              <a:off x="7320126" y="3919124"/>
              <a:ext cx="6586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000000"/>
                  </a:solidFill>
                  <a:ea typeface="宋体" pitchFamily="2" charset="-122"/>
                </a:rPr>
                <a:t>OPC-UA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8265356" y="3207409"/>
            <a:ext cx="584945" cy="509832"/>
            <a:chOff x="6349255" y="3037651"/>
            <a:chExt cx="584945" cy="509832"/>
          </a:xfrm>
        </p:grpSpPr>
        <p:grpSp>
          <p:nvGrpSpPr>
            <p:cNvPr id="126" name="组合 396"/>
            <p:cNvGrpSpPr/>
            <p:nvPr/>
          </p:nvGrpSpPr>
          <p:grpSpPr>
            <a:xfrm>
              <a:off x="6349255" y="3037651"/>
              <a:ext cx="525834" cy="280648"/>
              <a:chOff x="6713320" y="1899283"/>
              <a:chExt cx="754281" cy="448007"/>
            </a:xfrm>
          </p:grpSpPr>
          <p:sp>
            <p:nvSpPr>
              <p:cNvPr id="128" name="Rectangle à coins arrondis 34"/>
              <p:cNvSpPr/>
              <p:nvPr/>
            </p:nvSpPr>
            <p:spPr>
              <a:xfrm>
                <a:off x="6713320" y="1899283"/>
                <a:ext cx="754281" cy="448007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330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defRPr/>
                </a:pPr>
                <a:endParaRPr lang="fr-FR" sz="900" kern="0" dirty="0" err="1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pic>
            <p:nvPicPr>
              <p:cNvPr id="129" name="Picture 2"/>
              <p:cNvPicPr>
                <a:picLocks noChangeAspect="1" noChangeArrowheads="1"/>
              </p:cNvPicPr>
              <p:nvPr/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6770737" y="1967223"/>
                <a:ext cx="696864" cy="332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7" name="ZoneTexte 32"/>
            <p:cNvSpPr txBox="1"/>
            <p:nvPr/>
          </p:nvSpPr>
          <p:spPr>
            <a:xfrm>
              <a:off x="6407877" y="3316651"/>
              <a:ext cx="5263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000000"/>
                  </a:solidFill>
                  <a:ea typeface="宋体" pitchFamily="2" charset="-122"/>
                </a:rPr>
                <a:t>WoT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7394084" y="2889821"/>
            <a:ext cx="775589" cy="533400"/>
            <a:chOff x="5029200" y="2644247"/>
            <a:chExt cx="775589" cy="533400"/>
          </a:xfrm>
        </p:grpSpPr>
        <p:grpSp>
          <p:nvGrpSpPr>
            <p:cNvPr id="131" name="组合 393"/>
            <p:cNvGrpSpPr/>
            <p:nvPr/>
          </p:nvGrpSpPr>
          <p:grpSpPr>
            <a:xfrm>
              <a:off x="5157650" y="2644247"/>
              <a:ext cx="552242" cy="305667"/>
              <a:chOff x="7391400" y="5189828"/>
              <a:chExt cx="1262744" cy="657765"/>
            </a:xfrm>
          </p:grpSpPr>
          <p:sp>
            <p:nvSpPr>
              <p:cNvPr id="133" name="Rectangle à coins arrondis 34"/>
              <p:cNvSpPr/>
              <p:nvPr/>
            </p:nvSpPr>
            <p:spPr>
              <a:xfrm>
                <a:off x="7391400" y="5189828"/>
                <a:ext cx="1262744" cy="657765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330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defRPr/>
                </a:pPr>
                <a:endParaRPr lang="fr-FR" sz="900" kern="0" dirty="0" err="1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pic>
            <p:nvPicPr>
              <p:cNvPr id="134" name="图片 39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45202" y="5239054"/>
                <a:ext cx="957000" cy="556623"/>
              </a:xfrm>
              <a:prstGeom prst="rect">
                <a:avLst/>
              </a:prstGeom>
            </p:spPr>
          </p:pic>
        </p:grpSp>
        <p:sp>
          <p:nvSpPr>
            <p:cNvPr id="132" name="ZoneTexte 32"/>
            <p:cNvSpPr txBox="1"/>
            <p:nvPr/>
          </p:nvSpPr>
          <p:spPr>
            <a:xfrm>
              <a:off x="5029200" y="2946815"/>
              <a:ext cx="7755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000000"/>
                  </a:solidFill>
                  <a:ea typeface="宋体" pitchFamily="2" charset="-122"/>
                </a:rPr>
                <a:t>SCEF/</a:t>
              </a:r>
              <a:r>
                <a:rPr lang="en-US" sz="900" b="1" kern="0" dirty="0" err="1">
                  <a:solidFill>
                    <a:srgbClr val="000000"/>
                  </a:solidFill>
                  <a:ea typeface="宋体" pitchFamily="2" charset="-122"/>
                </a:rPr>
                <a:t>CIoT</a:t>
              </a:r>
              <a:endParaRPr lang="en-US" sz="900" b="1" kern="0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468918" y="3571643"/>
            <a:ext cx="775589" cy="548234"/>
            <a:chOff x="1038999" y="3465361"/>
            <a:chExt cx="775589" cy="548234"/>
          </a:xfrm>
        </p:grpSpPr>
        <p:grpSp>
          <p:nvGrpSpPr>
            <p:cNvPr id="136" name="组合 399"/>
            <p:cNvGrpSpPr/>
            <p:nvPr/>
          </p:nvGrpSpPr>
          <p:grpSpPr>
            <a:xfrm>
              <a:off x="1120331" y="3465361"/>
              <a:ext cx="583437" cy="302452"/>
              <a:chOff x="5418258" y="5237076"/>
              <a:chExt cx="2232000" cy="831697"/>
            </a:xfrm>
          </p:grpSpPr>
          <p:sp>
            <p:nvSpPr>
              <p:cNvPr id="138" name="Rectangle à coins arrondis 34"/>
              <p:cNvSpPr/>
              <p:nvPr/>
            </p:nvSpPr>
            <p:spPr>
              <a:xfrm>
                <a:off x="5418258" y="5237076"/>
                <a:ext cx="2232000" cy="831697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330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defRPr/>
                </a:pPr>
                <a:endParaRPr lang="fr-FR" sz="900" kern="0" dirty="0" err="1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pic>
            <p:nvPicPr>
              <p:cNvPr id="139" name="Picture 4" descr="http://www.automatedhome.co.uk/wp-content/uploads/2013/12/allseen-alliance-logo.png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9184" y="5393591"/>
                <a:ext cx="1981322" cy="503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7" name="ZoneTexte 32"/>
            <p:cNvSpPr txBox="1"/>
            <p:nvPr/>
          </p:nvSpPr>
          <p:spPr>
            <a:xfrm>
              <a:off x="1038999" y="3782763"/>
              <a:ext cx="7755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000000"/>
                  </a:solidFill>
                  <a:ea typeface="宋体" pitchFamily="2" charset="-122"/>
                </a:rPr>
                <a:t>A</a:t>
              </a:r>
              <a:r>
                <a:rPr lang="en-US" altLang="zh-CN" sz="900" b="1" kern="0" dirty="0">
                  <a:solidFill>
                    <a:srgbClr val="000000"/>
                  </a:solidFill>
                  <a:ea typeface="宋体" pitchFamily="2" charset="-122"/>
                </a:rPr>
                <a:t>llJoyn</a:t>
              </a:r>
              <a:endParaRPr lang="en-US" sz="900" b="1" kern="0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4256874" y="2775259"/>
            <a:ext cx="695155" cy="476112"/>
            <a:chOff x="3792064" y="2627567"/>
            <a:chExt cx="695155" cy="476112"/>
          </a:xfrm>
        </p:grpSpPr>
        <p:sp>
          <p:nvSpPr>
            <p:cNvPr id="141" name="Rectangle à coins arrondis 35"/>
            <p:cNvSpPr/>
            <p:nvPr/>
          </p:nvSpPr>
          <p:spPr>
            <a:xfrm>
              <a:off x="3792064" y="2627567"/>
              <a:ext cx="695155" cy="302453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3300"/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defRPr/>
              </a:pPr>
              <a:endParaRPr lang="fr-FR" sz="900" kern="0" dirty="0" err="1">
                <a:solidFill>
                  <a:srgbClr val="000000"/>
                </a:solidFill>
                <a:latin typeface="Arial"/>
                <a:ea typeface="微软雅黑"/>
              </a:endParaRPr>
            </a:p>
          </p:txBody>
        </p:sp>
        <p:sp>
          <p:nvSpPr>
            <p:cNvPr id="142" name="ZoneTexte 32"/>
            <p:cNvSpPr txBox="1"/>
            <p:nvPr/>
          </p:nvSpPr>
          <p:spPr>
            <a:xfrm>
              <a:off x="3810000" y="2872847"/>
              <a:ext cx="64045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000000"/>
                  </a:solidFill>
                  <a:ea typeface="宋体" pitchFamily="2" charset="-122"/>
                </a:rPr>
                <a:t>OCF</a:t>
              </a:r>
            </a:p>
          </p:txBody>
        </p:sp>
        <p:pic>
          <p:nvPicPr>
            <p:cNvPr id="143" name="图片 13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3812567" y="2660446"/>
              <a:ext cx="674652" cy="246048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3400277" y="3013316"/>
            <a:ext cx="659105" cy="487637"/>
            <a:chOff x="2307680" y="2907401"/>
            <a:chExt cx="659105" cy="487637"/>
          </a:xfrm>
        </p:grpSpPr>
        <p:grpSp>
          <p:nvGrpSpPr>
            <p:cNvPr id="145" name="组合 405"/>
            <p:cNvGrpSpPr/>
            <p:nvPr/>
          </p:nvGrpSpPr>
          <p:grpSpPr>
            <a:xfrm>
              <a:off x="2312545" y="2907401"/>
              <a:ext cx="630817" cy="296707"/>
              <a:chOff x="1727471" y="2639268"/>
              <a:chExt cx="1001022" cy="425610"/>
            </a:xfrm>
          </p:grpSpPr>
          <p:sp>
            <p:nvSpPr>
              <p:cNvPr id="147" name="Rectangle à coins arrondis 38"/>
              <p:cNvSpPr/>
              <p:nvPr/>
            </p:nvSpPr>
            <p:spPr>
              <a:xfrm>
                <a:off x="1727471" y="2639268"/>
                <a:ext cx="1001022" cy="425610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330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>
                  <a:defRPr/>
                </a:pPr>
                <a:endParaRPr lang="fr-FR" sz="900" kern="0" dirty="0" err="1">
                  <a:solidFill>
                    <a:srgbClr val="000000"/>
                  </a:solidFill>
                  <a:latin typeface="Arial"/>
                  <a:ea typeface="微软雅黑"/>
                </a:endParaRPr>
              </a:p>
            </p:txBody>
          </p:sp>
          <p:pic>
            <p:nvPicPr>
              <p:cNvPr id="148" name="图片 407"/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70705" y="2667000"/>
                <a:ext cx="903653" cy="353758"/>
              </a:xfrm>
              <a:prstGeom prst="rect">
                <a:avLst/>
              </a:prstGeom>
            </p:spPr>
          </p:pic>
        </p:grpSp>
        <p:sp>
          <p:nvSpPr>
            <p:cNvPr id="146" name="ZoneTexte 32"/>
            <p:cNvSpPr txBox="1"/>
            <p:nvPr/>
          </p:nvSpPr>
          <p:spPr>
            <a:xfrm>
              <a:off x="2307680" y="3164206"/>
              <a:ext cx="6591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000000"/>
                  </a:solidFill>
                  <a:ea typeface="宋体" pitchFamily="2" charset="-122"/>
                </a:rPr>
                <a:t>OSG</a:t>
              </a:r>
              <a:r>
                <a:rPr lang="en-US" altLang="zh-CN" sz="900" b="1" kern="0" dirty="0">
                  <a:solidFill>
                    <a:srgbClr val="000000"/>
                  </a:solidFill>
                  <a:ea typeface="宋体" pitchFamily="2" charset="-122"/>
                </a:rPr>
                <a:t>i/DAL</a:t>
              </a:r>
              <a:endParaRPr lang="en-US" sz="900" b="1" kern="0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sp>
        <p:nvSpPr>
          <p:cNvPr id="149" name="TextBox 13"/>
          <p:cNvSpPr txBox="1"/>
          <p:nvPr/>
        </p:nvSpPr>
        <p:spPr>
          <a:xfrm>
            <a:off x="1643246" y="1053120"/>
            <a:ext cx="8945244" cy="63284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anchor="ctr"/>
          <a:lstStyle/>
          <a:p>
            <a:pPr marL="171450" lvl="1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Collaboration is important to reach common understanding, avoid overlap and build </a:t>
            </a:r>
            <a:r>
              <a:rPr lang="en-US" altLang="zh-CN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interoperable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IoT ecosystems globally. 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73762" y="6167646"/>
            <a:ext cx="1318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Source: </a:t>
            </a:r>
            <a:r>
              <a:rPr lang="fr-FR" sz="1400" dirty="0" err="1"/>
              <a:t>Huawei</a:t>
            </a:r>
            <a:endParaRPr lang="fr-FR" sz="1400" dirty="0"/>
          </a:p>
        </p:txBody>
      </p:sp>
      <p:sp>
        <p:nvSpPr>
          <p:cNvPr id="151" name="TextBox 150"/>
          <p:cNvSpPr txBox="1"/>
          <p:nvPr/>
        </p:nvSpPr>
        <p:spPr>
          <a:xfrm>
            <a:off x="4988965" y="1837764"/>
            <a:ext cx="2053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kern="0" dirty="0">
                <a:solidFill>
                  <a:srgbClr val="C9152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Sharing</a:t>
            </a:r>
            <a:r>
              <a:rPr lang="en-US" altLang="zh-CN" sz="1600" b="1" kern="0" dirty="0">
                <a:solidFill>
                  <a:srgbClr val="C9152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/Reference</a:t>
            </a:r>
            <a:r>
              <a:rPr lang="zh-CN" altLang="en-US" sz="1600" b="1" kern="0" dirty="0">
                <a:solidFill>
                  <a:srgbClr val="C9152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endParaRPr lang="en-US" altLang="zh-CN" sz="1600" b="1" kern="0" dirty="0">
              <a:solidFill>
                <a:srgbClr val="C9152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algn="ctr"/>
            <a:r>
              <a:rPr lang="zh-CN" altLang="en-US" sz="1200" b="1" kern="0" dirty="0">
                <a:solidFill>
                  <a:srgbClr val="C9152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(</a:t>
            </a:r>
            <a:r>
              <a:rPr lang="zh-CN" altLang="en-US" sz="1200" b="1" kern="0" dirty="0">
                <a:solidFill>
                  <a:srgbClr val="C9152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Liaison, workshop, …)</a:t>
            </a:r>
          </a:p>
          <a:p>
            <a:pPr algn="ctr"/>
            <a:endParaRPr lang="en-US" sz="1200" b="1" dirty="0">
              <a:solidFill>
                <a:srgbClr val="C915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259277" y="2659189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kern="0" dirty="0">
                <a:solidFill>
                  <a:srgbClr val="C9152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Interworking</a:t>
            </a:r>
          </a:p>
          <a:p>
            <a:pPr algn="ctr"/>
            <a:endParaRPr lang="en-US" sz="1600" b="1" dirty="0">
              <a:solidFill>
                <a:srgbClr val="C915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206765" y="3162668"/>
            <a:ext cx="1552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kern="0" dirty="0">
                <a:solidFill>
                  <a:srgbClr val="C9152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Endorsement </a:t>
            </a:r>
            <a:endParaRPr lang="en-US" altLang="zh-CN" sz="1600" b="1" kern="0" dirty="0">
              <a:solidFill>
                <a:srgbClr val="C9152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algn="ctr"/>
            <a:r>
              <a:rPr lang="en-US" altLang="zh-CN" sz="1600" b="1" kern="0" dirty="0">
                <a:solidFill>
                  <a:srgbClr val="C9152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(</a:t>
            </a:r>
            <a:r>
              <a:rPr lang="en-US" altLang="zh-CN" sz="1600" b="1" kern="0" dirty="0">
                <a:solidFill>
                  <a:srgbClr val="C9152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adoption)</a:t>
            </a:r>
          </a:p>
          <a:p>
            <a:pPr algn="ctr"/>
            <a:endParaRPr lang="en-US" sz="1600" b="1" dirty="0">
              <a:solidFill>
                <a:srgbClr val="C915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334379" y="4761232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kern="0" dirty="0">
                <a:solidFill>
                  <a:srgbClr val="C9152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Partnership</a:t>
            </a:r>
            <a:endParaRPr lang="en-US" altLang="zh-CN" sz="1600" b="1" kern="0" dirty="0">
              <a:solidFill>
                <a:srgbClr val="C9152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algn="ctr"/>
            <a:endParaRPr lang="en-US" sz="1600" b="1" dirty="0">
              <a:solidFill>
                <a:srgbClr val="C915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5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Benefits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1285143"/>
            <a:ext cx="9144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Lower Costs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4950" y="4166876"/>
            <a:ext cx="9144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Simplifies the development of applications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4000" y="1877762"/>
            <a:ext cx="9144000" cy="1791495"/>
            <a:chOff x="152400" y="1695052"/>
            <a:chExt cx="9048750" cy="1791495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152400" y="1695052"/>
              <a:ext cx="4572000" cy="1791495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000"/>
                </a:lnSpc>
                <a:buNone/>
              </a:pPr>
              <a:r>
                <a:rPr lang="en-US" sz="2000" b="1" dirty="0"/>
                <a:t>CAPEX </a:t>
              </a:r>
              <a:r>
                <a:rPr lang="en-US" sz="2000" dirty="0"/>
                <a:t>	</a:t>
              </a:r>
            </a:p>
            <a:p>
              <a:pPr lvl="1">
                <a:lnSpc>
                  <a:spcPts val="2000"/>
                </a:lnSpc>
              </a:pPr>
              <a:r>
                <a:rPr lang="en-US" sz="1800" dirty="0"/>
                <a:t>Lower cost of deployment (library of functions) </a:t>
              </a:r>
            </a:p>
            <a:p>
              <a:pPr lvl="1">
                <a:lnSpc>
                  <a:spcPts val="2000"/>
                </a:lnSpc>
              </a:pPr>
              <a:r>
                <a:rPr lang="en-US" sz="1800" dirty="0"/>
                <a:t>Programmers can focus on applications (not on underlying communications) </a:t>
              </a:r>
            </a:p>
            <a:p>
              <a:pPr lvl="1">
                <a:lnSpc>
                  <a:spcPts val="2000"/>
                </a:lnSpc>
              </a:pPr>
              <a:r>
                <a:rPr lang="en-US" sz="1800" dirty="0"/>
                <a:t>Scale economies of horizontal service layer (common functions for diverse use-cases) 	</a:t>
              </a: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4629150" y="1695052"/>
              <a:ext cx="4572000" cy="1791495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000"/>
                </a:lnSpc>
                <a:buNone/>
              </a:pPr>
              <a:r>
                <a:rPr lang="en-US" sz="2000" b="1" dirty="0"/>
                <a:t>OPEX </a:t>
              </a:r>
              <a:r>
                <a:rPr lang="en-US" sz="2000" dirty="0"/>
                <a:t>	</a:t>
              </a:r>
            </a:p>
            <a:p>
              <a:pPr lvl="1"/>
              <a:r>
                <a:rPr lang="en-US" sz="1800" dirty="0"/>
                <a:t>Efficient communications (policy-driven and event triggered) </a:t>
              </a:r>
            </a:p>
            <a:p>
              <a:pPr lvl="1"/>
              <a:r>
                <a:rPr lang="en-US" sz="1800" dirty="0"/>
                <a:t>Sensor data sharing (produce once, consume many times) </a:t>
              </a:r>
            </a:p>
            <a:p>
              <a:pPr lvl="1"/>
              <a:r>
                <a:rPr lang="en-US" sz="1800" dirty="0"/>
                <a:t>Transport economics (use best transport network for business needs) 		</a:t>
              </a: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1041400" y="4373450"/>
            <a:ext cx="9607550" cy="17914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r>
              <a:rPr lang="en-US" sz="2000" dirty="0"/>
              <a:t>	</a:t>
            </a:r>
          </a:p>
          <a:p>
            <a:pPr lvl="1"/>
            <a:r>
              <a:rPr lang="en-US" sz="1800" dirty="0"/>
              <a:t>Common services layer for different verticals and segments eliminates the need for application-specific platforms 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4950" y="5936345"/>
            <a:ext cx="9144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Accelerates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adoption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04950" y="5384292"/>
            <a:ext cx="9144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Creates mass-market economies of scale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220766" y="1524000"/>
            <a:ext cx="1219200" cy="3137747"/>
          </a:xfrm>
          <a:prstGeom prst="roundRect">
            <a:avLst/>
          </a:prstGeom>
          <a:solidFill>
            <a:srgbClr val="F7EAE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048000" y="1514475"/>
            <a:ext cx="1143000" cy="3137747"/>
          </a:xfrm>
          <a:prstGeom prst="roundRect">
            <a:avLst/>
          </a:prstGeom>
          <a:solidFill>
            <a:srgbClr val="F7EAE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828800" y="1508125"/>
            <a:ext cx="1219200" cy="3137747"/>
          </a:xfrm>
          <a:prstGeom prst="roundRect">
            <a:avLst/>
          </a:prstGeom>
          <a:solidFill>
            <a:srgbClr val="F7EAE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275772" y="220660"/>
            <a:ext cx="9586384" cy="762001"/>
          </a:xfrm>
        </p:spPr>
        <p:txBody>
          <a:bodyPr>
            <a:normAutofit fontScale="90000"/>
          </a:bodyPr>
          <a:lstStyle/>
          <a:p>
            <a:r>
              <a:rPr lang="fr-FR" altLang="fr-FR" dirty="0" err="1" smtClean="0"/>
              <a:t>Ultimate</a:t>
            </a:r>
            <a:r>
              <a:rPr lang="fr-FR" altLang="fr-FR" dirty="0" smtClean="0"/>
              <a:t> Goal:</a:t>
            </a:r>
            <a:br>
              <a:rPr lang="fr-FR" altLang="fr-FR" dirty="0" smtClean="0"/>
            </a:br>
            <a:r>
              <a:rPr lang="fr-FR" altLang="fr-FR" dirty="0" err="1" smtClean="0"/>
              <a:t>IoT</a:t>
            </a:r>
            <a:r>
              <a:rPr lang="fr-FR" altLang="fr-FR" dirty="0" smtClean="0"/>
              <a:t> cross-</a:t>
            </a:r>
            <a:r>
              <a:rPr lang="fr-FR" altLang="fr-FR" dirty="0" err="1" smtClean="0"/>
              <a:t>domain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interoperability</a:t>
            </a:r>
            <a:endParaRPr lang="fr-FR" altLang="fr-FR" dirty="0"/>
          </a:p>
        </p:txBody>
      </p:sp>
      <p:sp>
        <p:nvSpPr>
          <p:cNvPr id="10246" name="Espace réservé du contenu 2"/>
          <p:cNvSpPr>
            <a:spLocks noGrp="1"/>
          </p:cNvSpPr>
          <p:nvPr>
            <p:ph idx="1"/>
          </p:nvPr>
        </p:nvSpPr>
        <p:spPr>
          <a:xfrm>
            <a:off x="275772" y="5306000"/>
            <a:ext cx="6048828" cy="1615169"/>
          </a:xfrm>
        </p:spPr>
        <p:txBody>
          <a:bodyPr>
            <a:normAutofit/>
          </a:bodyPr>
          <a:lstStyle/>
          <a:p>
            <a:r>
              <a:rPr lang="en-US" altLang="fr-FR" sz="1600" dirty="0" smtClean="0"/>
              <a:t>Highly fragmented market with limited vendor-specific applications</a:t>
            </a:r>
          </a:p>
          <a:p>
            <a:r>
              <a:rPr lang="en-US" altLang="fr-FR" sz="1600" dirty="0" smtClean="0"/>
              <a:t>Reinventing the wheel: Same services developed again and again</a:t>
            </a:r>
          </a:p>
          <a:p>
            <a:r>
              <a:rPr lang="en-US" altLang="fr-FR" sz="1600" dirty="0" smtClean="0"/>
              <a:t>Each silo contains its own technologies without interop</a:t>
            </a:r>
            <a:endParaRPr lang="en-US" altLang="fr-FR" sz="1600" dirty="0"/>
          </a:p>
        </p:txBody>
      </p:sp>
      <p:pic>
        <p:nvPicPr>
          <p:cNvPr id="10244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84325"/>
            <a:ext cx="838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necteur droit 15"/>
          <p:cNvCxnSpPr/>
          <p:nvPr/>
        </p:nvCxnSpPr>
        <p:spPr>
          <a:xfrm>
            <a:off x="6143172" y="4708525"/>
            <a:ext cx="0" cy="1692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6324600" y="5306000"/>
            <a:ext cx="6048828" cy="1615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r-FR" sz="1600" dirty="0"/>
              <a:t>End-to-end platform: common service capabilities layer</a:t>
            </a:r>
          </a:p>
          <a:p>
            <a:r>
              <a:rPr lang="en-US" altLang="fr-FR" sz="1600" dirty="0"/>
              <a:t>Interoperability at the level of communications and data</a:t>
            </a:r>
          </a:p>
          <a:p>
            <a:r>
              <a:rPr lang="en-US" altLang="fr-FR" sz="1600" dirty="0"/>
              <a:t>Seamless interaction between heterogeneous  applications and devices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80285" y="4906006"/>
            <a:ext cx="5639515" cy="33734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yriad Pro" panose="020B0503030403020204" pitchFamily="34" charset="0"/>
              </a:rPr>
              <a:t>Without oneM2M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276713" y="4906006"/>
            <a:ext cx="5639515" cy="33734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Myriad Pro" panose="020B0503030403020204" pitchFamily="34" charset="0"/>
              </a:rPr>
              <a:t>With </a:t>
            </a:r>
            <a:r>
              <a:rPr lang="en-US" sz="1600" dirty="0">
                <a:latin typeface="Myriad Pro" panose="020B0503030403020204" pitchFamily="34" charset="0"/>
              </a:rPr>
              <a:t>oneM2M</a:t>
            </a:r>
          </a:p>
        </p:txBody>
      </p:sp>
    </p:spTree>
    <p:extLst>
      <p:ext uri="{BB962C8B-B14F-4D97-AF65-F5344CB8AC3E}">
        <p14:creationId xmlns:p14="http://schemas.microsoft.com/office/powerpoint/2010/main" val="5752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Technical/Product Backup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FDF21-FADD-47C3-984E-E0D681A96497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9</a:t>
            </a:fld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939</Words>
  <Application>Microsoft Office PowerPoint</Application>
  <PresentationFormat>Widescreen</PresentationFormat>
  <Paragraphs>339</Paragraphs>
  <Slides>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Microsoft YaHei</vt:lpstr>
      <vt:lpstr>MS PGothic</vt:lpstr>
      <vt:lpstr>SimSun</vt:lpstr>
      <vt:lpstr>Arial</vt:lpstr>
      <vt:lpstr>Calibri</vt:lpstr>
      <vt:lpstr>Myriad pro</vt:lpstr>
      <vt:lpstr>Myriad Pro Light</vt:lpstr>
      <vt:lpstr>Tahoma</vt:lpstr>
      <vt:lpstr>Office Theme</vt:lpstr>
      <vt:lpstr>Overview</vt:lpstr>
      <vt:lpstr>What is oneM2M?</vt:lpstr>
      <vt:lpstr>Why Now?</vt:lpstr>
      <vt:lpstr>Overview</vt:lpstr>
      <vt:lpstr>Growing Implementation Base</vt:lpstr>
      <vt:lpstr>Ongoing Collaborations</vt:lpstr>
      <vt:lpstr>Benefits</vt:lpstr>
      <vt:lpstr>Ultimate Goal: IoT cross-domain interoperability</vt:lpstr>
      <vt:lpstr>Technical/Product Backup</vt:lpstr>
      <vt:lpstr>IoT Service Layer</vt:lpstr>
      <vt:lpstr>Common oneM2M</vt:lpstr>
      <vt:lpstr>Release 1 Specifications</vt:lpstr>
      <vt:lpstr>oneM2M Release 2</vt:lpstr>
      <vt:lpstr>Conceptual Architecture  View</vt:lpstr>
      <vt:lpstr>Alternate Slides</vt:lpstr>
      <vt:lpstr>Partnership Project</vt:lpstr>
      <vt:lpstr>Membership</vt:lpstr>
      <vt:lpstr>PowerPoint Presentation</vt:lpstr>
      <vt:lpstr>Sample Slides</vt:lpstr>
      <vt:lpstr>Sample Title</vt:lpstr>
      <vt:lpstr>Sample Title</vt:lpstr>
      <vt:lpstr>PowerPoint Presentation</vt:lpstr>
      <vt:lpstr>Title of Presentation</vt:lpstr>
      <vt:lpstr>Section Header</vt:lpstr>
      <vt:lpstr>Sample Title</vt:lpstr>
      <vt:lpstr>Sample Title</vt:lpstr>
      <vt:lpstr>Sample Title</vt:lpstr>
      <vt:lpstr>Sample Title</vt:lpstr>
      <vt:lpstr>Sample Title</vt:lpstr>
      <vt:lpstr>Sample Title</vt:lpstr>
      <vt:lpstr>Sample Title</vt:lpstr>
      <vt:lpstr>PowerPoint Presentation</vt:lpstr>
      <vt:lpstr>PowerPoint Presentation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Oddy, Sharon</cp:lastModifiedBy>
  <cp:revision>21</cp:revision>
  <dcterms:created xsi:type="dcterms:W3CDTF">2017-09-21T15:46:31Z</dcterms:created>
  <dcterms:modified xsi:type="dcterms:W3CDTF">2017-09-29T15:00:33Z</dcterms:modified>
</cp:coreProperties>
</file>