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ppt/tags/tag1.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13" r:id="rId2"/>
    <p:sldId id="328" r:id="rId3"/>
    <p:sldId id="329" r:id="rId4"/>
    <p:sldId id="332" r:id="rId5"/>
    <p:sldId id="327" r:id="rId6"/>
    <p:sldId id="318" r:id="rId7"/>
    <p:sldId id="319" r:id="rId8"/>
    <p:sldId id="320" r:id="rId9"/>
    <p:sldId id="321" r:id="rId10"/>
    <p:sldId id="322" r:id="rId11"/>
    <p:sldId id="323" r:id="rId12"/>
    <p:sldId id="324" r:id="rId13"/>
    <p:sldId id="325" r:id="rId14"/>
    <p:sldId id="335" r:id="rId15"/>
    <p:sldId id="32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yne Garfitt" initials="JG" lastIdx="5" clrIdx="0">
    <p:extLst>
      <p:ext uri="{19B8F6BF-5375-455C-9EA6-DF929625EA0E}">
        <p15:presenceInfo xmlns:p15="http://schemas.microsoft.com/office/powerpoint/2012/main" userId="1cbd19617fdeafa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8C98"/>
    <a:srgbClr val="C631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8" autoAdjust="0"/>
    <p:restoredTop sz="94660"/>
  </p:normalViewPr>
  <p:slideViewPr>
    <p:cSldViewPr snapToGrid="0">
      <p:cViewPr>
        <p:scale>
          <a:sx n="60" d="100"/>
          <a:sy n="60" d="100"/>
        </p:scale>
        <p:origin x="212" y="-188"/>
      </p:cViewPr>
      <p:guideLst/>
    </p:cSldViewPr>
  </p:slideViewPr>
  <p:notesTextViewPr>
    <p:cViewPr>
      <p:scale>
        <a:sx n="1" d="1"/>
        <a:sy n="1" d="1"/>
      </p:scale>
      <p:origin x="0" y="0"/>
    </p:cViewPr>
  </p:notesTextViewPr>
  <p:sorterViewPr>
    <p:cViewPr>
      <p:scale>
        <a:sx n="100" d="100"/>
        <a:sy n="100" d="100"/>
      </p:scale>
      <p:origin x="0" y="-973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10-26T16:57:34.313" idx="3">
    <p:pos x="6472" y="1087"/>
    <p:text>Could we maybe say on average here, as some months are busier than others for events ?</p:text>
    <p:extLst>
      <p:ext uri="{C676402C-5697-4E1C-873F-D02D1690AC5C}">
        <p15:threadingInfo xmlns:p15="http://schemas.microsoft.com/office/powerpoint/2012/main" timeZoneBias="-60"/>
      </p:ext>
    </p:extLst>
  </p:cm>
  <p:cm authorId="1" dt="2017-10-26T16:59:13.610" idx="4">
    <p:pos x="2207" y="1536"/>
    <p:text>Just for info, we've already issued 24 PRs this year so this might need increasing.</p:text>
    <p:extLst>
      <p:ext uri="{C676402C-5697-4E1C-873F-D02D1690AC5C}">
        <p15:threadingInfo xmlns:p15="http://schemas.microsoft.com/office/powerpoint/2012/main" timeZoneBias="-60"/>
      </p:ext>
    </p:extLst>
  </p:cm>
  <p:cm authorId="1" dt="2017-10-26T17:02:53.503" idx="5">
    <p:pos x="5344" y="2625"/>
    <p:text>This also appears in events but only 3 per year</p:text>
    <p:extLst>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F551F4-7F07-400E-A03E-ADA4CCC86208}" type="datetimeFigureOut">
              <a:rPr lang="en-US" smtClean="0"/>
              <a:t>10/27/2017</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F79383-E4C0-4FC2-A15A-FDB41178610A}" type="slidenum">
              <a:rPr lang="en-US" smtClean="0"/>
              <a:t>‹#›</a:t>
            </a:fld>
            <a:endParaRPr lang="en-US" dirty="0"/>
          </a:p>
        </p:txBody>
      </p:sp>
    </p:spTree>
    <p:extLst>
      <p:ext uri="{BB962C8B-B14F-4D97-AF65-F5344CB8AC3E}">
        <p14:creationId xmlns:p14="http://schemas.microsoft.com/office/powerpoint/2010/main" val="1385205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3C3676-268C-43E7-9C5A-45E44A388936}" type="slidenum">
              <a:rPr lang="en-US" smtClean="0"/>
              <a:t>1</a:t>
            </a:fld>
            <a:endParaRPr lang="en-US" dirty="0"/>
          </a:p>
        </p:txBody>
      </p:sp>
    </p:spTree>
    <p:extLst>
      <p:ext uri="{BB962C8B-B14F-4D97-AF65-F5344CB8AC3E}">
        <p14:creationId xmlns:p14="http://schemas.microsoft.com/office/powerpoint/2010/main" val="3315181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325DA6-4CDD-4C50-9592-EBBE853CC41E}" type="slidenum">
              <a:rPr lang="en-US" smtClean="0"/>
              <a:t>2</a:t>
            </a:fld>
            <a:endParaRPr lang="en-US" dirty="0"/>
          </a:p>
        </p:txBody>
      </p:sp>
    </p:spTree>
    <p:extLst>
      <p:ext uri="{BB962C8B-B14F-4D97-AF65-F5344CB8AC3E}">
        <p14:creationId xmlns:p14="http://schemas.microsoft.com/office/powerpoint/2010/main" val="3065192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325DA6-4CDD-4C50-9592-EBBE853CC41E}" type="slidenum">
              <a:rPr lang="en-US" smtClean="0"/>
              <a:t>3</a:t>
            </a:fld>
            <a:endParaRPr lang="en-US" dirty="0"/>
          </a:p>
        </p:txBody>
      </p:sp>
    </p:spTree>
    <p:extLst>
      <p:ext uri="{BB962C8B-B14F-4D97-AF65-F5344CB8AC3E}">
        <p14:creationId xmlns:p14="http://schemas.microsoft.com/office/powerpoint/2010/main" val="225887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325DA6-4CDD-4C50-9592-EBBE853CC41E}" type="slidenum">
              <a:rPr lang="en-US" smtClean="0"/>
              <a:t>4</a:t>
            </a:fld>
            <a:endParaRPr lang="en-US" dirty="0"/>
          </a:p>
        </p:txBody>
      </p:sp>
    </p:spTree>
    <p:extLst>
      <p:ext uri="{BB962C8B-B14F-4D97-AF65-F5344CB8AC3E}">
        <p14:creationId xmlns:p14="http://schemas.microsoft.com/office/powerpoint/2010/main" val="7332895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3C3676-268C-43E7-9C5A-45E44A388936}" type="slidenum">
              <a:rPr lang="en-US" smtClean="0"/>
              <a:t>14</a:t>
            </a:fld>
            <a:endParaRPr lang="en-US"/>
          </a:p>
        </p:txBody>
      </p:sp>
    </p:spTree>
    <p:extLst>
      <p:ext uri="{BB962C8B-B14F-4D97-AF65-F5344CB8AC3E}">
        <p14:creationId xmlns:p14="http://schemas.microsoft.com/office/powerpoint/2010/main" val="34906660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p:cNvSpPr/>
          <p:nvPr userDrawn="1"/>
        </p:nvSpPr>
        <p:spPr>
          <a:xfrm>
            <a:off x="0" y="0"/>
            <a:ext cx="12192000" cy="2174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0" y="4285397"/>
            <a:ext cx="12192000" cy="2572603"/>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01444" y="1122363"/>
            <a:ext cx="11296184" cy="2387600"/>
          </a:xfrm>
        </p:spPr>
        <p:txBody>
          <a:bodyPr anchor="b"/>
          <a:lstStyle>
            <a:lvl1pPr algn="ctr">
              <a:defRPr sz="6000"/>
            </a:lvl1pPr>
          </a:lstStyle>
          <a:p>
            <a:r>
              <a:rPr lang="en-US"/>
              <a:t>Click to edit Master title style</a:t>
            </a:r>
          </a:p>
        </p:txBody>
      </p:sp>
      <p:sp>
        <p:nvSpPr>
          <p:cNvPr id="6" name="Slide Number Placeholder 5"/>
          <p:cNvSpPr>
            <a:spLocks noGrp="1"/>
          </p:cNvSpPr>
          <p:nvPr>
            <p:ph type="sldNum" sz="quarter" idx="12"/>
          </p:nvPr>
        </p:nvSpPr>
        <p:spPr/>
        <p:txBody>
          <a:bodyPr/>
          <a:lstStyle/>
          <a:p>
            <a:fld id="{163F5A94-8458-4F17-AD3C-1A083E20221D}" type="slidenum">
              <a:rPr lang="en-US" smtClean="0"/>
              <a:t>‹#›</a:t>
            </a:fld>
            <a:endParaRPr lang="en-US" dirty="0"/>
          </a:p>
        </p:txBody>
      </p:sp>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25860" y="194184"/>
            <a:ext cx="2722432" cy="1856358"/>
          </a:xfrm>
          <a:prstGeom prst="rect">
            <a:avLst/>
          </a:prstGeom>
        </p:spPr>
      </p:pic>
      <p:sp>
        <p:nvSpPr>
          <p:cNvPr id="3" name="Subtitle 2"/>
          <p:cNvSpPr>
            <a:spLocks noGrp="1"/>
          </p:cNvSpPr>
          <p:nvPr>
            <p:ph type="subTitle" idx="1"/>
          </p:nvPr>
        </p:nvSpPr>
        <p:spPr>
          <a:xfrm>
            <a:off x="1524000" y="5019675"/>
            <a:ext cx="9144000" cy="1655762"/>
          </a:xfrm>
        </p:spPr>
        <p:txBody>
          <a:bodyPr/>
          <a:lstStyle>
            <a:lvl1pPr marL="0" indent="0" algn="ctr">
              <a:buNone/>
              <a:defRPr sz="2400">
                <a:solidFill>
                  <a:schemeClr val="bg1"/>
                </a:solidFill>
                <a:latin typeface="Myriad Pro"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148782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9312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9" name="Rectangle 8"/>
          <p:cNvSpPr/>
          <p:nvPr userDrawn="1"/>
        </p:nvSpPr>
        <p:spPr>
          <a:xfrm>
            <a:off x="0" y="0"/>
            <a:ext cx="12192000" cy="2174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0" y="5341434"/>
            <a:ext cx="12192000" cy="1516566"/>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01444" y="1122363"/>
            <a:ext cx="11296184" cy="2387600"/>
          </a:xfrm>
        </p:spPr>
        <p:txBody>
          <a:bodyPr anchor="b"/>
          <a:lstStyle>
            <a:lvl1pPr algn="ctr">
              <a:defRPr sz="6000"/>
            </a:lvl1pPr>
          </a:lstStyle>
          <a:p>
            <a:r>
              <a:rPr lang="en-US"/>
              <a:t>Click to edit Master title style</a:t>
            </a:r>
          </a:p>
        </p:txBody>
      </p:sp>
      <p:sp>
        <p:nvSpPr>
          <p:cNvPr id="6" name="Slide Number Placeholder 5"/>
          <p:cNvSpPr>
            <a:spLocks noGrp="1"/>
          </p:cNvSpPr>
          <p:nvPr>
            <p:ph type="sldNum" sz="quarter" idx="12"/>
          </p:nvPr>
        </p:nvSpPr>
        <p:spPr/>
        <p:txBody>
          <a:bodyPr/>
          <a:lstStyle/>
          <a:p>
            <a:fld id="{163F5A94-8458-4F17-AD3C-1A083E20221D}" type="slidenum">
              <a:rPr lang="en-US" smtClean="0"/>
              <a:t>‹#›</a:t>
            </a:fld>
            <a:endParaRPr lang="en-US" dirty="0"/>
          </a:p>
        </p:txBody>
      </p:sp>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25860" y="194184"/>
            <a:ext cx="2722432" cy="1856358"/>
          </a:xfrm>
          <a:prstGeom prst="rect">
            <a:avLst/>
          </a:prstGeom>
        </p:spPr>
      </p:pic>
      <p:sp>
        <p:nvSpPr>
          <p:cNvPr id="3" name="Subtitle 2"/>
          <p:cNvSpPr>
            <a:spLocks noGrp="1"/>
          </p:cNvSpPr>
          <p:nvPr>
            <p:ph type="subTitle" idx="1"/>
          </p:nvPr>
        </p:nvSpPr>
        <p:spPr>
          <a:xfrm>
            <a:off x="1524000" y="5847556"/>
            <a:ext cx="9144000" cy="1655762"/>
          </a:xfrm>
        </p:spPr>
        <p:txBody>
          <a:bodyPr/>
          <a:lstStyle>
            <a:lvl1pPr marL="0" indent="0" algn="ctr">
              <a:buNone/>
              <a:defRPr sz="2400">
                <a:solidFill>
                  <a:schemeClr val="bg1"/>
                </a:solidFill>
                <a:latin typeface="Myriad Pro"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4094554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9" name="Rectangle 8"/>
          <p:cNvSpPr/>
          <p:nvPr userDrawn="1"/>
        </p:nvSpPr>
        <p:spPr>
          <a:xfrm>
            <a:off x="0" y="0"/>
            <a:ext cx="12192000" cy="21744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59780" y="1233866"/>
            <a:ext cx="11296184" cy="2387600"/>
          </a:xfrm>
        </p:spPr>
        <p:txBody>
          <a:bodyPr anchor="b">
            <a:normAutofit/>
          </a:bodyPr>
          <a:lstStyle>
            <a:lvl1pPr algn="l">
              <a:defRPr sz="4800">
                <a:solidFill>
                  <a:schemeClr val="tx1"/>
                </a:solidFill>
              </a:defRPr>
            </a:lvl1pPr>
          </a:lstStyle>
          <a:p>
            <a:r>
              <a:rPr lang="en-US" dirty="0"/>
              <a:t>Click to edit Master title style</a:t>
            </a:r>
          </a:p>
        </p:txBody>
      </p:sp>
      <p:sp>
        <p:nvSpPr>
          <p:cNvPr id="6" name="Slide Number Placeholder 5"/>
          <p:cNvSpPr>
            <a:spLocks noGrp="1"/>
          </p:cNvSpPr>
          <p:nvPr>
            <p:ph type="sldNum" sz="quarter" idx="12"/>
          </p:nvPr>
        </p:nvSpPr>
        <p:spPr/>
        <p:txBody>
          <a:bodyPr/>
          <a:lstStyle/>
          <a:p>
            <a:fld id="{163F5A94-8458-4F17-AD3C-1A083E20221D}" type="slidenum">
              <a:rPr lang="en-US" smtClean="0"/>
              <a:t>‹#›</a:t>
            </a:fld>
            <a:endParaRPr lang="en-US" dirty="0"/>
          </a:p>
        </p:txBody>
      </p:sp>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1444" y="305687"/>
            <a:ext cx="2722432" cy="1856358"/>
          </a:xfrm>
          <a:prstGeom prst="rect">
            <a:avLst/>
          </a:prstGeom>
        </p:spPr>
      </p:pic>
      <p:sp>
        <p:nvSpPr>
          <p:cNvPr id="3" name="Subtitle 2"/>
          <p:cNvSpPr>
            <a:spLocks noGrp="1"/>
          </p:cNvSpPr>
          <p:nvPr>
            <p:ph type="subTitle" idx="1"/>
          </p:nvPr>
        </p:nvSpPr>
        <p:spPr>
          <a:xfrm>
            <a:off x="659780" y="3837899"/>
            <a:ext cx="9144000" cy="1655762"/>
          </a:xfrm>
        </p:spPr>
        <p:txBody>
          <a:bodyPr/>
          <a:lstStyle>
            <a:lvl1pPr marL="0" indent="0" algn="l">
              <a:buNone/>
              <a:defRPr sz="2400">
                <a:solidFill>
                  <a:schemeClr val="tx1">
                    <a:lumMod val="50000"/>
                    <a:lumOff val="50000"/>
                  </a:schemeClr>
                </a:solidFill>
                <a:latin typeface="Myriad Pro"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07940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a:latin typeface="Myriad Pro" panose="020B0503030403020204" pitchFamily="34" charset="0"/>
              </a:defRPr>
            </a:lvl1pPr>
            <a:lvl2pPr>
              <a:defRPr>
                <a:latin typeface="Myriad Pro" panose="020B0503030403020204" pitchFamily="34" charset="0"/>
              </a:defRPr>
            </a:lvl2pPr>
            <a:lvl3pPr>
              <a:defRPr>
                <a:latin typeface="Myriad Pro" panose="020B0503030403020204" pitchFamily="34" charset="0"/>
              </a:defRPr>
            </a:lvl3pPr>
            <a:lvl4pPr>
              <a:defRPr>
                <a:latin typeface="Myriad Pro" panose="020B0503030403020204" pitchFamily="34" charset="0"/>
              </a:defRPr>
            </a:lvl4pPr>
            <a:lvl5pPr>
              <a:defRPr>
                <a:latin typeface="Myriad Pro" panose="020B05030304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163F5A94-8458-4F17-AD3C-1A083E20221D}" type="slidenum">
              <a:rPr lang="en-US" smtClean="0"/>
              <a:t>‹#›</a:t>
            </a:fld>
            <a:endParaRPr lang="en-US" dirty="0"/>
          </a:p>
        </p:txBody>
      </p:sp>
    </p:spTree>
    <p:extLst>
      <p:ext uri="{BB962C8B-B14F-4D97-AF65-F5344CB8AC3E}">
        <p14:creationId xmlns:p14="http://schemas.microsoft.com/office/powerpoint/2010/main" val="2102761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163F5A94-8458-4F17-AD3C-1A083E20221D}" type="slidenum">
              <a:rPr lang="en-US" smtClean="0"/>
              <a:t>‹#›</a:t>
            </a:fld>
            <a:endParaRPr lang="en-US" dirty="0"/>
          </a:p>
        </p:txBody>
      </p:sp>
    </p:spTree>
    <p:extLst>
      <p:ext uri="{BB962C8B-B14F-4D97-AF65-F5344CB8AC3E}">
        <p14:creationId xmlns:p14="http://schemas.microsoft.com/office/powerpoint/2010/main" val="1601451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163F5A94-8458-4F17-AD3C-1A083E20221D}" type="slidenum">
              <a:rPr lang="en-US" smtClean="0"/>
              <a:t>‹#›</a:t>
            </a:fld>
            <a:endParaRPr lang="en-US" dirty="0"/>
          </a:p>
        </p:txBody>
      </p:sp>
    </p:spTree>
    <p:extLst>
      <p:ext uri="{BB962C8B-B14F-4D97-AF65-F5344CB8AC3E}">
        <p14:creationId xmlns:p14="http://schemas.microsoft.com/office/powerpoint/2010/main" val="3893867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163F5A94-8458-4F17-AD3C-1A083E20221D}" type="slidenum">
              <a:rPr lang="en-US" smtClean="0"/>
              <a:t>‹#›</a:t>
            </a:fld>
            <a:endParaRPr lang="en-US" dirty="0"/>
          </a:p>
        </p:txBody>
      </p:sp>
    </p:spTree>
    <p:extLst>
      <p:ext uri="{BB962C8B-B14F-4D97-AF65-F5344CB8AC3E}">
        <p14:creationId xmlns:p14="http://schemas.microsoft.com/office/powerpoint/2010/main" val="2961219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endParaRPr lang="en-US" dirty="0"/>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163F5A94-8458-4F17-AD3C-1A083E20221D}" type="slidenum">
              <a:rPr lang="en-US" smtClean="0"/>
              <a:t>‹#›</a:t>
            </a:fld>
            <a:endParaRPr lang="en-US" dirty="0"/>
          </a:p>
        </p:txBody>
      </p:sp>
    </p:spTree>
    <p:extLst>
      <p:ext uri="{BB962C8B-B14F-4D97-AF65-F5344CB8AC3E}">
        <p14:creationId xmlns:p14="http://schemas.microsoft.com/office/powerpoint/2010/main" val="3001594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63F5A94-8458-4F17-AD3C-1A083E20221D}" type="slidenum">
              <a:rPr lang="en-US" smtClean="0"/>
              <a:t>‹#›</a:t>
            </a:fld>
            <a:endParaRPr lang="en-US" dirty="0"/>
          </a:p>
        </p:txBody>
      </p:sp>
    </p:spTree>
    <p:extLst>
      <p:ext uri="{BB962C8B-B14F-4D97-AF65-F5344CB8AC3E}">
        <p14:creationId xmlns:p14="http://schemas.microsoft.com/office/powerpoint/2010/main" val="4071596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4696" y="0"/>
            <a:ext cx="7850299" cy="117357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34696" y="1493919"/>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697628" y="6492875"/>
            <a:ext cx="49437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3F5A94-8458-4F17-AD3C-1A083E20221D}" type="slidenum">
              <a:rPr lang="en-US" smtClean="0"/>
              <a:t>‹#›</a:t>
            </a:fld>
            <a:endParaRPr lang="en-US" dirty="0"/>
          </a:p>
        </p:txBody>
      </p:sp>
      <p:sp>
        <p:nvSpPr>
          <p:cNvPr id="7" name="Rectangle 6"/>
          <p:cNvSpPr/>
          <p:nvPr userDrawn="1"/>
        </p:nvSpPr>
        <p:spPr>
          <a:xfrm>
            <a:off x="0" y="1155282"/>
            <a:ext cx="12192000" cy="18288"/>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12" cstate="screen">
            <a:extLst>
              <a:ext uri="{28A0092B-C50C-407E-A947-70E740481C1C}">
                <a14:useLocalDpi xmlns:a14="http://schemas.microsoft.com/office/drawing/2010/main"/>
              </a:ext>
            </a:extLst>
          </a:blip>
          <a:stretch>
            <a:fillRect/>
          </a:stretch>
        </p:blipFill>
        <p:spPr>
          <a:xfrm>
            <a:off x="10748241" y="105845"/>
            <a:ext cx="1325890" cy="904091"/>
          </a:xfrm>
          <a:prstGeom prst="rect">
            <a:avLst/>
          </a:prstGeom>
        </p:spPr>
      </p:pic>
      <p:sp>
        <p:nvSpPr>
          <p:cNvPr id="9" name="Rectangle 8"/>
          <p:cNvSpPr/>
          <p:nvPr userDrawn="1"/>
        </p:nvSpPr>
        <p:spPr>
          <a:xfrm>
            <a:off x="0" y="6497638"/>
            <a:ext cx="12192000" cy="18288"/>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userDrawn="1"/>
        </p:nvSpPr>
        <p:spPr>
          <a:xfrm>
            <a:off x="5592496" y="6592129"/>
            <a:ext cx="1007007" cy="369332"/>
          </a:xfrm>
          <a:prstGeom prst="rect">
            <a:avLst/>
          </a:prstGeom>
          <a:noFill/>
        </p:spPr>
        <p:txBody>
          <a:bodyPr wrap="none" rtlCol="0">
            <a:spAutoFit/>
          </a:bodyPr>
          <a:lstStyle/>
          <a:p>
            <a:r>
              <a:rPr lang="en-US" sz="900" dirty="0">
                <a:solidFill>
                  <a:schemeClr val="bg1">
                    <a:lumMod val="75000"/>
                  </a:schemeClr>
                </a:solidFill>
                <a:latin typeface="Myriad Pro Light" panose="020B0603030403020204" pitchFamily="34" charset="0"/>
              </a:rPr>
              <a:t>© 2017 oneM2M</a:t>
            </a:r>
          </a:p>
          <a:p>
            <a:endParaRPr lang="en-US" sz="900" dirty="0">
              <a:solidFill>
                <a:schemeClr val="bg1">
                  <a:lumMod val="50000"/>
                </a:schemeClr>
              </a:solidFill>
              <a:latin typeface="Myriad Pro Light" panose="020B0603030403020204" pitchFamily="34" charset="0"/>
            </a:endParaRPr>
          </a:p>
        </p:txBody>
      </p:sp>
    </p:spTree>
    <p:extLst>
      <p:ext uri="{BB962C8B-B14F-4D97-AF65-F5344CB8AC3E}">
        <p14:creationId xmlns:p14="http://schemas.microsoft.com/office/powerpoint/2010/main" val="431894514"/>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51" r:id="rId5"/>
    <p:sldLayoutId id="2147483652" r:id="rId6"/>
    <p:sldLayoutId id="2147483653" r:id="rId7"/>
    <p:sldLayoutId id="2147483654" r:id="rId8"/>
    <p:sldLayoutId id="2147483655" r:id="rId9"/>
    <p:sldLayoutId id="2147483662" r:id="rId10"/>
  </p:sldLayoutIdLst>
  <p:hf hdr="0" ftr="0" dt="0"/>
  <p:txStyles>
    <p:titleStyle>
      <a:lvl1pPr algn="l" defTabSz="914400" rtl="0" eaLnBrk="1" latinLnBrk="0" hangingPunct="1">
        <a:lnSpc>
          <a:spcPct val="90000"/>
        </a:lnSpc>
        <a:spcBef>
          <a:spcPct val="0"/>
        </a:spcBef>
        <a:buNone/>
        <a:defRPr sz="4400" b="1" kern="1200">
          <a:solidFill>
            <a:srgbClr val="C63133"/>
          </a:solidFill>
          <a:latin typeface="Myriad Pro" panose="020B0503030403020204" pitchFamily="34" charset="0"/>
          <a:ea typeface="+mj-ea"/>
          <a:cs typeface="+mj-cs"/>
        </a:defRPr>
      </a:lvl1pPr>
    </p:titleStyle>
    <p:body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8.xml"/><Relationship Id="rId1" Type="http://schemas.openxmlformats.org/officeDocument/2006/relationships/tags" Target="../tags/tag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de-DE" dirty="0"/>
              <a:t>2018 marketing plan</a:t>
            </a:r>
          </a:p>
        </p:txBody>
      </p:sp>
      <p:sp>
        <p:nvSpPr>
          <p:cNvPr id="3" name="Subtitle 2"/>
          <p:cNvSpPr>
            <a:spLocks noGrp="1"/>
          </p:cNvSpPr>
          <p:nvPr>
            <p:ph type="subTitle" idx="1"/>
          </p:nvPr>
        </p:nvSpPr>
        <p:spPr/>
        <p:txBody>
          <a:bodyPr/>
          <a:lstStyle/>
          <a:p>
            <a:endParaRPr lang="de-DE"/>
          </a:p>
          <a:p>
            <a:r>
              <a:rPr lang="de-DE"/>
              <a:t>october 2018</a:t>
            </a:r>
            <a:endParaRPr lang="de-DE" dirty="0"/>
          </a:p>
        </p:txBody>
      </p:sp>
    </p:spTree>
    <p:extLst>
      <p:ext uri="{BB962C8B-B14F-4D97-AF65-F5344CB8AC3E}">
        <p14:creationId xmlns:p14="http://schemas.microsoft.com/office/powerpoint/2010/main" val="1814000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Market Risks</a:t>
            </a:r>
          </a:p>
        </p:txBody>
      </p:sp>
      <p:sp>
        <p:nvSpPr>
          <p:cNvPr id="4" name="Content Placeholder 3"/>
          <p:cNvSpPr>
            <a:spLocks noGrp="1"/>
          </p:cNvSpPr>
          <p:nvPr>
            <p:ph idx="1"/>
          </p:nvPr>
        </p:nvSpPr>
        <p:spPr/>
        <p:txBody>
          <a:bodyPr>
            <a:normAutofit fontScale="92500"/>
          </a:bodyPr>
          <a:lstStyle/>
          <a:p>
            <a:r>
              <a:rPr lang="en-US" dirty="0"/>
              <a:t>Competing standards gain favor among key constituents</a:t>
            </a:r>
          </a:p>
          <a:p>
            <a:r>
              <a:rPr lang="en-US" dirty="0"/>
              <a:t>Competing standards create confusion in the market and either splinter the market or create paralysis through which larger service providers are hesitant to act until a clear defacto standard emerges</a:t>
            </a:r>
          </a:p>
          <a:p>
            <a:r>
              <a:rPr lang="en-US" dirty="0"/>
              <a:t>Service providers develop their own requirements that are not standards-based, causing confusion in the market and among developers and suppliers</a:t>
            </a:r>
          </a:p>
          <a:p>
            <a:r>
              <a:rPr lang="en-US" dirty="0"/>
              <a:t>Regulatory changes impact requirements or specifications</a:t>
            </a:r>
          </a:p>
          <a:p>
            <a:r>
              <a:rPr lang="en-US" dirty="0"/>
              <a:t>Standard organizations like ITU do not adopt oneM2M specifications</a:t>
            </a:r>
          </a:p>
          <a:p>
            <a:endParaRPr lang="en-US" dirty="0"/>
          </a:p>
        </p:txBody>
      </p:sp>
      <p:sp>
        <p:nvSpPr>
          <p:cNvPr id="3" name="Slide Number Placeholder 2"/>
          <p:cNvSpPr>
            <a:spLocks noGrp="1"/>
          </p:cNvSpPr>
          <p:nvPr>
            <p:ph type="sldNum" sz="quarter" idx="12"/>
          </p:nvPr>
        </p:nvSpPr>
        <p:spPr>
          <a:xfrm>
            <a:off x="11698288" y="6492875"/>
            <a:ext cx="493712" cy="365125"/>
          </a:xfrm>
        </p:spPr>
        <p:txBody>
          <a:bodyPr/>
          <a:lstStyle/>
          <a:p>
            <a:fld id="{23331C8C-FA04-451E-8E18-09B309337E5D}" type="slidenum">
              <a:rPr lang="en-US" smtClean="0"/>
              <a:pPr/>
              <a:t>10</a:t>
            </a:fld>
            <a:endParaRPr lang="en-US" dirty="0"/>
          </a:p>
        </p:txBody>
      </p:sp>
    </p:spTree>
    <p:extLst>
      <p:ext uri="{BB962C8B-B14F-4D97-AF65-F5344CB8AC3E}">
        <p14:creationId xmlns:p14="http://schemas.microsoft.com/office/powerpoint/2010/main" val="3843712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Competitor Overview</a:t>
            </a:r>
          </a:p>
        </p:txBody>
      </p:sp>
      <p:sp>
        <p:nvSpPr>
          <p:cNvPr id="5" name="Content Placeholder 4"/>
          <p:cNvSpPr>
            <a:spLocks noGrp="1"/>
          </p:cNvSpPr>
          <p:nvPr>
            <p:ph idx="1"/>
          </p:nvPr>
        </p:nvSpPr>
        <p:spPr/>
        <p:txBody>
          <a:bodyPr/>
          <a:lstStyle/>
          <a:p>
            <a:r>
              <a:rPr lang="en-US" dirty="0">
                <a:solidFill>
                  <a:srgbClr val="C00000"/>
                </a:solidFill>
              </a:rPr>
              <a:t>Need to include info on competing standards that are emerging</a:t>
            </a:r>
          </a:p>
        </p:txBody>
      </p:sp>
      <p:sp>
        <p:nvSpPr>
          <p:cNvPr id="3" name="Slide Number Placeholder 2"/>
          <p:cNvSpPr>
            <a:spLocks noGrp="1"/>
          </p:cNvSpPr>
          <p:nvPr>
            <p:ph type="sldNum" sz="quarter" idx="12"/>
          </p:nvPr>
        </p:nvSpPr>
        <p:spPr>
          <a:xfrm>
            <a:off x="11698288" y="6492875"/>
            <a:ext cx="493712" cy="365125"/>
          </a:xfrm>
        </p:spPr>
        <p:txBody>
          <a:bodyPr/>
          <a:lstStyle/>
          <a:p>
            <a:fld id="{23331C8C-FA04-451E-8E18-09B309337E5D}" type="slidenum">
              <a:rPr lang="en-US" smtClean="0"/>
              <a:pPr/>
              <a:t>11</a:t>
            </a:fld>
            <a:endParaRPr lang="en-US" dirty="0"/>
          </a:p>
        </p:txBody>
      </p:sp>
    </p:spTree>
    <p:extLst>
      <p:ext uri="{BB962C8B-B14F-4D97-AF65-F5344CB8AC3E}">
        <p14:creationId xmlns:p14="http://schemas.microsoft.com/office/powerpoint/2010/main" val="62431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Tactics</a:t>
            </a:r>
          </a:p>
        </p:txBody>
      </p:sp>
      <p:sp>
        <p:nvSpPr>
          <p:cNvPr id="3" name="Slide Number Placeholder 2"/>
          <p:cNvSpPr>
            <a:spLocks noGrp="1"/>
          </p:cNvSpPr>
          <p:nvPr>
            <p:ph type="sldNum" sz="quarter" idx="12"/>
          </p:nvPr>
        </p:nvSpPr>
        <p:spPr>
          <a:xfrm>
            <a:off x="11698288" y="6492875"/>
            <a:ext cx="493712" cy="365125"/>
          </a:xfrm>
        </p:spPr>
        <p:txBody>
          <a:bodyPr/>
          <a:lstStyle/>
          <a:p>
            <a:fld id="{23331C8C-FA04-451E-8E18-09B309337E5D}" type="slidenum">
              <a:rPr lang="en-US" smtClean="0"/>
              <a:pPr/>
              <a:t>12</a:t>
            </a:fld>
            <a:endParaRPr lang="en-US" dirty="0"/>
          </a:p>
        </p:txBody>
      </p:sp>
      <p:grpSp>
        <p:nvGrpSpPr>
          <p:cNvPr id="21" name="Group 20"/>
          <p:cNvGrpSpPr/>
          <p:nvPr/>
        </p:nvGrpSpPr>
        <p:grpSpPr>
          <a:xfrm>
            <a:off x="6258394" y="2372956"/>
            <a:ext cx="5051686" cy="1309086"/>
            <a:chOff x="6000206" y="1109133"/>
            <a:chExt cx="5838568" cy="1159184"/>
          </a:xfrm>
        </p:grpSpPr>
        <p:grpSp>
          <p:nvGrpSpPr>
            <p:cNvPr id="22" name="Group 21"/>
            <p:cNvGrpSpPr/>
            <p:nvPr/>
          </p:nvGrpSpPr>
          <p:grpSpPr>
            <a:xfrm>
              <a:off x="6000206" y="1109133"/>
              <a:ext cx="5838568" cy="1159184"/>
              <a:chOff x="6000206" y="1109133"/>
              <a:chExt cx="5838568" cy="1159184"/>
            </a:xfrm>
          </p:grpSpPr>
          <p:sp>
            <p:nvSpPr>
              <p:cNvPr id="24" name="Rectangle 23"/>
              <p:cNvSpPr/>
              <p:nvPr/>
            </p:nvSpPr>
            <p:spPr>
              <a:xfrm>
                <a:off x="6000206" y="1109133"/>
                <a:ext cx="5838568" cy="115918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fontAlgn="auto" hangingPunct="1">
                  <a:lnSpc>
                    <a:spcPct val="100000"/>
                  </a:lnSpc>
                  <a:spcBef>
                    <a:spcPts val="0"/>
                  </a:spcBef>
                  <a:spcAft>
                    <a:spcPts val="0"/>
                  </a:spcAft>
                </a:pPr>
                <a:endParaRPr lang="en-US" sz="1800" b="0" i="0" u="none" baseline="0" dirty="0">
                  <a:solidFill>
                    <a:srgbClr val="FFFFFF"/>
                  </a:solidFill>
                  <a:latin typeface="Calibri" panose="020F0502020204030204" pitchFamily="34" charset="0"/>
                </a:endParaRPr>
              </a:p>
            </p:txBody>
          </p:sp>
          <p:sp>
            <p:nvSpPr>
              <p:cNvPr id="25" name="Rectangle 24"/>
              <p:cNvSpPr/>
              <p:nvPr/>
            </p:nvSpPr>
            <p:spPr>
              <a:xfrm>
                <a:off x="6000206" y="1109133"/>
                <a:ext cx="5838568" cy="362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ct val="100000"/>
                  </a:lnSpc>
                  <a:spcBef>
                    <a:spcPts val="0"/>
                  </a:spcBef>
                  <a:spcAft>
                    <a:spcPts val="0"/>
                  </a:spcAft>
                </a:pPr>
                <a:r>
                  <a:rPr lang="en-US" b="1" dirty="0"/>
                  <a:t>Social</a:t>
                </a:r>
              </a:p>
            </p:txBody>
          </p:sp>
        </p:grpSp>
        <p:sp>
          <p:nvSpPr>
            <p:cNvPr id="23" name="Rectangle 22"/>
            <p:cNvSpPr/>
            <p:nvPr/>
          </p:nvSpPr>
          <p:spPr>
            <a:xfrm>
              <a:off x="6110976" y="1483445"/>
              <a:ext cx="5617028" cy="654080"/>
            </a:xfrm>
            <a:prstGeom prst="rect">
              <a:avLst/>
            </a:prstGeom>
          </p:spPr>
          <p:txBody>
            <a:bodyPr wrap="square">
              <a:spAutoFit/>
            </a:bodyPr>
            <a:lstStyle/>
            <a:p>
              <a:pPr lvl="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Twitter</a:t>
              </a:r>
            </a:p>
            <a:p>
              <a:pPr lvl="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LinkedIN (posts, blogs)</a:t>
              </a:r>
            </a:p>
            <a:p>
              <a:pPr lvl="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YouTube</a:t>
              </a:r>
            </a:p>
          </p:txBody>
        </p:sp>
      </p:grpSp>
      <p:grpSp>
        <p:nvGrpSpPr>
          <p:cNvPr id="30" name="Group 29"/>
          <p:cNvGrpSpPr/>
          <p:nvPr/>
        </p:nvGrpSpPr>
        <p:grpSpPr>
          <a:xfrm>
            <a:off x="389563" y="1260992"/>
            <a:ext cx="5658968" cy="2723179"/>
            <a:chOff x="6000206" y="2423518"/>
            <a:chExt cx="5838568" cy="2931973"/>
          </a:xfrm>
        </p:grpSpPr>
        <p:grpSp>
          <p:nvGrpSpPr>
            <p:cNvPr id="31" name="Group 30"/>
            <p:cNvGrpSpPr/>
            <p:nvPr/>
          </p:nvGrpSpPr>
          <p:grpSpPr>
            <a:xfrm>
              <a:off x="6000206" y="2423518"/>
              <a:ext cx="5838568" cy="2931973"/>
              <a:chOff x="6000206" y="1109133"/>
              <a:chExt cx="5838568" cy="2931973"/>
            </a:xfrm>
          </p:grpSpPr>
          <p:grpSp>
            <p:nvGrpSpPr>
              <p:cNvPr id="33" name="Group 32"/>
              <p:cNvGrpSpPr/>
              <p:nvPr/>
            </p:nvGrpSpPr>
            <p:grpSpPr>
              <a:xfrm>
                <a:off x="6000206" y="1109133"/>
                <a:ext cx="5838568" cy="2931973"/>
                <a:chOff x="6000206" y="1109133"/>
                <a:chExt cx="5838568" cy="2931973"/>
              </a:xfrm>
            </p:grpSpPr>
            <p:sp>
              <p:nvSpPr>
                <p:cNvPr id="35" name="Rectangle 34"/>
                <p:cNvSpPr/>
                <p:nvPr/>
              </p:nvSpPr>
              <p:spPr>
                <a:xfrm>
                  <a:off x="6000206" y="1133848"/>
                  <a:ext cx="5838568" cy="290725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fontAlgn="auto" hangingPunct="1">
                    <a:lnSpc>
                      <a:spcPct val="100000"/>
                    </a:lnSpc>
                    <a:spcBef>
                      <a:spcPts val="0"/>
                    </a:spcBef>
                    <a:spcAft>
                      <a:spcPts val="0"/>
                    </a:spcAft>
                  </a:pPr>
                  <a:endParaRPr lang="en-US" sz="1800" b="0" i="0" u="none" baseline="0" dirty="0">
                    <a:solidFill>
                      <a:srgbClr val="FFFFFF"/>
                    </a:solidFill>
                    <a:latin typeface="Calibri" panose="020F0502020204030204" pitchFamily="34" charset="0"/>
                  </a:endParaRPr>
                </a:p>
              </p:txBody>
            </p:sp>
            <p:sp>
              <p:nvSpPr>
                <p:cNvPr id="36" name="Rectangle 35"/>
                <p:cNvSpPr/>
                <p:nvPr/>
              </p:nvSpPr>
              <p:spPr>
                <a:xfrm>
                  <a:off x="6000206" y="1109133"/>
                  <a:ext cx="5838568" cy="362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FFFF"/>
                      </a:solidFill>
                      <a:latin typeface="Arial" panose="020B0604020202020204" pitchFamily="34" charset="0"/>
                      <a:cs typeface="Arial" panose="020B0604020202020204" pitchFamily="34" charset="0"/>
                    </a:rPr>
                    <a:t>Member Onboarding</a:t>
                  </a:r>
                </a:p>
              </p:txBody>
            </p:sp>
          </p:grpSp>
          <p:sp>
            <p:nvSpPr>
              <p:cNvPr id="34" name="Rectangle 33"/>
              <p:cNvSpPr/>
              <p:nvPr/>
            </p:nvSpPr>
            <p:spPr>
              <a:xfrm>
                <a:off x="6110976" y="1545732"/>
                <a:ext cx="5617028" cy="1756286"/>
              </a:xfrm>
              <a:prstGeom prst="rect">
                <a:avLst/>
              </a:prstGeom>
            </p:spPr>
            <p:txBody>
              <a:bodyPr wrap="square">
                <a:spAutoFit/>
              </a:bodyPr>
              <a:lstStyle/>
              <a:p>
                <a:pPr lvl="0"/>
                <a:r>
                  <a:rPr lang="en-US" sz="1600" dirty="0">
                    <a:latin typeface="Arial" panose="020B0604020202020204" pitchFamily="34" charset="0"/>
                    <a:cs typeface="Arial" panose="020B0604020202020204" pitchFamily="34" charset="0"/>
                  </a:rPr>
                  <a:t>Welcome Kit</a:t>
                </a:r>
              </a:p>
              <a:p>
                <a:pPr marL="231775" lvl="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Overview deck</a:t>
                </a:r>
              </a:p>
              <a:p>
                <a:pPr marL="231775" lvl="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Collateral</a:t>
                </a:r>
              </a:p>
              <a:p>
                <a:pPr marL="231775" lvl="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Digital Signage</a:t>
                </a:r>
              </a:p>
              <a:p>
                <a:pPr marL="231775" lvl="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Press release</a:t>
                </a:r>
              </a:p>
              <a:p>
                <a:pPr marL="231775" lvl="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Member lists</a:t>
                </a:r>
              </a:p>
              <a:p>
                <a:pPr marL="231775" lvl="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Committee lists/options</a:t>
                </a:r>
              </a:p>
            </p:txBody>
          </p:sp>
        </p:grpSp>
        <p:sp>
          <p:nvSpPr>
            <p:cNvPr id="32" name="Rectangle 31"/>
            <p:cNvSpPr/>
            <p:nvPr/>
          </p:nvSpPr>
          <p:spPr>
            <a:xfrm>
              <a:off x="8974875" y="2796682"/>
              <a:ext cx="2753129" cy="2485310"/>
            </a:xfrm>
            <a:prstGeom prst="rect">
              <a:avLst/>
            </a:prstGeom>
          </p:spPr>
          <p:txBody>
            <a:bodyPr wrap="square">
              <a:spAutoFit/>
            </a:bodyPr>
            <a:lstStyle/>
            <a:p>
              <a:pPr lvl="0"/>
              <a:r>
                <a:rPr lang="en-US" sz="1600" dirty="0">
                  <a:latin typeface="Arial" panose="020B0604020202020204" pitchFamily="34" charset="0"/>
                  <a:cs typeface="Arial" panose="020B0604020202020204" pitchFamily="34" charset="0"/>
                </a:rPr>
                <a:t>Ongoing</a:t>
              </a:r>
            </a:p>
            <a:p>
              <a:pPr marL="173038" indent="-173038">
                <a:buFont typeface="Arial" panose="020B0604020202020204" pitchFamily="34" charset="0"/>
                <a:buChar char="•"/>
                <a:tabLst>
                  <a:tab pos="396875" algn="l"/>
                </a:tabLst>
              </a:pPr>
              <a:r>
                <a:rPr lang="en-US" sz="1400" dirty="0">
                  <a:latin typeface="Arial" panose="020B0604020202020204" pitchFamily="34" charset="0"/>
                  <a:cs typeface="Arial" panose="020B0604020202020204" pitchFamily="34" charset="0"/>
                </a:rPr>
                <a:t>Member emails</a:t>
              </a:r>
            </a:p>
            <a:p>
              <a:pPr marL="173038" indent="-173038">
                <a:buFont typeface="Arial" panose="020B0604020202020204" pitchFamily="34" charset="0"/>
                <a:buChar char="•"/>
                <a:tabLst>
                  <a:tab pos="396875" algn="l"/>
                </a:tabLst>
              </a:pPr>
              <a:r>
                <a:rPr lang="en-US" sz="1400" dirty="0">
                  <a:latin typeface="Arial" panose="020B0604020202020204" pitchFamily="34" charset="0"/>
                  <a:cs typeface="Arial" panose="020B0604020202020204" pitchFamily="34" charset="0"/>
                </a:rPr>
                <a:t>Events</a:t>
              </a:r>
            </a:p>
            <a:p>
              <a:pPr marL="173038" indent="-173038">
                <a:buFont typeface="Arial" panose="020B0604020202020204" pitchFamily="34" charset="0"/>
                <a:buChar char="•"/>
                <a:tabLst>
                  <a:tab pos="396875" algn="l"/>
                </a:tabLst>
              </a:pPr>
              <a:r>
                <a:rPr lang="en-US" sz="1400" dirty="0">
                  <a:latin typeface="Arial" panose="020B0604020202020204" pitchFamily="34" charset="0"/>
                  <a:cs typeface="Arial" panose="020B0604020202020204" pitchFamily="34" charset="0"/>
                </a:rPr>
                <a:t>Speaking</a:t>
              </a:r>
            </a:p>
            <a:p>
              <a:pPr marL="173038" indent="-173038">
                <a:buFont typeface="Arial" panose="020B0604020202020204" pitchFamily="34" charset="0"/>
                <a:buChar char="•"/>
                <a:tabLst>
                  <a:tab pos="396875" algn="l"/>
                </a:tabLst>
              </a:pPr>
              <a:r>
                <a:rPr lang="en-US" sz="1400" dirty="0">
                  <a:latin typeface="Arial" panose="020B0604020202020204" pitchFamily="34" charset="0"/>
                  <a:cs typeface="Arial" panose="020B0604020202020204" pitchFamily="34" charset="0"/>
                </a:rPr>
                <a:t>Webinars</a:t>
              </a:r>
            </a:p>
            <a:p>
              <a:pPr marL="173038" indent="-173038">
                <a:buFont typeface="Arial" panose="020B0604020202020204" pitchFamily="34" charset="0"/>
                <a:buChar char="•"/>
                <a:tabLst>
                  <a:tab pos="396875" algn="l"/>
                </a:tabLst>
              </a:pPr>
              <a:r>
                <a:rPr lang="en-US" sz="1400" dirty="0">
                  <a:latin typeface="Arial" panose="020B0604020202020204" pitchFamily="34" charset="0"/>
                  <a:cs typeface="Arial" panose="020B0604020202020204" pitchFamily="34" charset="0"/>
                </a:rPr>
                <a:t>Solicit info/participation</a:t>
              </a:r>
            </a:p>
            <a:p>
              <a:pPr marL="173038" indent="-173038">
                <a:buFont typeface="Arial" panose="020B0604020202020204" pitchFamily="34" charset="0"/>
                <a:buChar char="•"/>
                <a:tabLst>
                  <a:tab pos="396875" algn="l"/>
                </a:tabLst>
              </a:pPr>
              <a:r>
                <a:rPr lang="en-US" sz="1400" dirty="0">
                  <a:latin typeface="Arial" panose="020B0604020202020204" pitchFamily="34" charset="0"/>
                  <a:cs typeface="Arial" panose="020B0604020202020204" pitchFamily="34" charset="0"/>
                </a:rPr>
                <a:t>Social Amplification on oneM2M’s behalf</a:t>
              </a:r>
            </a:p>
            <a:p>
              <a:pPr marL="173038" indent="-173038">
                <a:buFont typeface="Arial" panose="020B0604020202020204" pitchFamily="34" charset="0"/>
                <a:buChar char="•"/>
                <a:tabLst>
                  <a:tab pos="396875" algn="l"/>
                </a:tabLst>
              </a:pPr>
              <a:r>
                <a:rPr lang="en-US" sz="1400" dirty="0">
                  <a:latin typeface="Arial" panose="020B0604020202020204" pitchFamily="34" charset="0"/>
                  <a:cs typeface="Arial" panose="020B0604020202020204" pitchFamily="34" charset="0"/>
                </a:rPr>
                <a:t>Testimonials/Case Studies</a:t>
              </a:r>
            </a:p>
            <a:p>
              <a:pPr lvl="0"/>
              <a:endParaRPr lang="en-US" sz="1600" dirty="0">
                <a:latin typeface="Arial" panose="020B0604020202020204" pitchFamily="34" charset="0"/>
                <a:cs typeface="Arial" panose="020B0604020202020204" pitchFamily="34" charset="0"/>
              </a:endParaRPr>
            </a:p>
          </p:txBody>
        </p:sp>
      </p:grpSp>
      <p:grpSp>
        <p:nvGrpSpPr>
          <p:cNvPr id="38" name="Group 37"/>
          <p:cNvGrpSpPr/>
          <p:nvPr/>
        </p:nvGrpSpPr>
        <p:grpSpPr>
          <a:xfrm>
            <a:off x="6224192" y="1283947"/>
            <a:ext cx="5085888" cy="782074"/>
            <a:chOff x="6000206" y="1109133"/>
            <a:chExt cx="5838568" cy="782074"/>
          </a:xfrm>
        </p:grpSpPr>
        <p:grpSp>
          <p:nvGrpSpPr>
            <p:cNvPr id="39" name="Group 38"/>
            <p:cNvGrpSpPr/>
            <p:nvPr/>
          </p:nvGrpSpPr>
          <p:grpSpPr>
            <a:xfrm>
              <a:off x="6000206" y="1109133"/>
              <a:ext cx="5838568" cy="782074"/>
              <a:chOff x="6000206" y="1109133"/>
              <a:chExt cx="5838568" cy="782074"/>
            </a:xfrm>
          </p:grpSpPr>
          <p:sp>
            <p:nvSpPr>
              <p:cNvPr id="41" name="Rectangle 40"/>
              <p:cNvSpPr/>
              <p:nvPr/>
            </p:nvSpPr>
            <p:spPr>
              <a:xfrm>
                <a:off x="6000206" y="1109133"/>
                <a:ext cx="5838568" cy="78207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fontAlgn="auto" hangingPunct="1">
                  <a:lnSpc>
                    <a:spcPct val="100000"/>
                  </a:lnSpc>
                  <a:spcBef>
                    <a:spcPts val="0"/>
                  </a:spcBef>
                  <a:spcAft>
                    <a:spcPts val="0"/>
                  </a:spcAft>
                </a:pPr>
                <a:endParaRPr lang="en-US" sz="1800" b="0" i="0" u="none" baseline="0" dirty="0">
                  <a:solidFill>
                    <a:srgbClr val="FFFFFF"/>
                  </a:solidFill>
                  <a:latin typeface="Calibri" panose="020F0502020204030204" pitchFamily="34" charset="0"/>
                </a:endParaRPr>
              </a:p>
            </p:txBody>
          </p:sp>
          <p:sp>
            <p:nvSpPr>
              <p:cNvPr id="42" name="Rectangle 41"/>
              <p:cNvSpPr/>
              <p:nvPr/>
            </p:nvSpPr>
            <p:spPr>
              <a:xfrm>
                <a:off x="6000206" y="1109133"/>
                <a:ext cx="5838568" cy="362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fontAlgn="auto" hangingPunct="1">
                  <a:lnSpc>
                    <a:spcPct val="100000"/>
                  </a:lnSpc>
                  <a:spcBef>
                    <a:spcPts val="0"/>
                  </a:spcBef>
                  <a:spcAft>
                    <a:spcPts val="0"/>
                  </a:spcAft>
                </a:pPr>
                <a:r>
                  <a:rPr lang="en-US" b="1" dirty="0">
                    <a:solidFill>
                      <a:srgbClr val="FFFFFF"/>
                    </a:solidFill>
                    <a:latin typeface="Arial" panose="020B0604020202020204" pitchFamily="34" charset="0"/>
                    <a:cs typeface="Arial" panose="020B0604020202020204" pitchFamily="34" charset="0"/>
                  </a:rPr>
                  <a:t>D</a:t>
                </a:r>
                <a:r>
                  <a:rPr lang="en-US" sz="1800" b="1" i="0" u="none" baseline="0" dirty="0">
                    <a:solidFill>
                      <a:srgbClr val="FFFFFF"/>
                    </a:solidFill>
                    <a:latin typeface="Arial" panose="020B0604020202020204" pitchFamily="34" charset="0"/>
                    <a:cs typeface="Arial" panose="020B0604020202020204" pitchFamily="34" charset="0"/>
                  </a:rPr>
                  <a:t>igital &amp; website</a:t>
                </a:r>
              </a:p>
            </p:txBody>
          </p:sp>
        </p:grpSp>
        <p:sp>
          <p:nvSpPr>
            <p:cNvPr id="40" name="Rectangle 39"/>
            <p:cNvSpPr/>
            <p:nvPr/>
          </p:nvSpPr>
          <p:spPr>
            <a:xfrm>
              <a:off x="6110976" y="1483445"/>
              <a:ext cx="5617028" cy="307777"/>
            </a:xfrm>
            <a:prstGeom prst="rect">
              <a:avLst/>
            </a:prstGeom>
          </p:spPr>
          <p:txBody>
            <a:bodyPr wrap="square">
              <a:spAutoFit/>
            </a:bodyPr>
            <a:lstStyle/>
            <a:p>
              <a:pPr marL="171450" lvl="0" indent="-171450">
                <a:buFont typeface="Arial" panose="020B0604020202020204" pitchFamily="34" charset="0"/>
                <a:buChar char="•"/>
              </a:pPr>
              <a:r>
                <a:rPr lang="en-US" sz="1400" u="sng" dirty="0">
                  <a:latin typeface="Arial" panose="020B0604020202020204" pitchFamily="34" charset="0"/>
                  <a:cs typeface="Arial" panose="020B0604020202020204" pitchFamily="34" charset="0"/>
                </a:rPr>
                <a:t>Update website – design, content, CMS</a:t>
              </a:r>
            </a:p>
          </p:txBody>
        </p:sp>
      </p:grpSp>
    </p:spTree>
    <p:extLst>
      <p:ext uri="{BB962C8B-B14F-4D97-AF65-F5344CB8AC3E}">
        <p14:creationId xmlns:p14="http://schemas.microsoft.com/office/powerpoint/2010/main" val="3829837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Tactics</a:t>
            </a:r>
          </a:p>
        </p:txBody>
      </p:sp>
      <p:sp>
        <p:nvSpPr>
          <p:cNvPr id="3" name="Slide Number Placeholder 2"/>
          <p:cNvSpPr>
            <a:spLocks noGrp="1"/>
          </p:cNvSpPr>
          <p:nvPr>
            <p:ph type="sldNum" sz="quarter" idx="12"/>
          </p:nvPr>
        </p:nvSpPr>
        <p:spPr>
          <a:xfrm>
            <a:off x="11698288" y="6492875"/>
            <a:ext cx="493712" cy="365125"/>
          </a:xfrm>
        </p:spPr>
        <p:txBody>
          <a:bodyPr/>
          <a:lstStyle/>
          <a:p>
            <a:fld id="{23331C8C-FA04-451E-8E18-09B309337E5D}" type="slidenum">
              <a:rPr lang="en-US" smtClean="0"/>
              <a:pPr/>
              <a:t>13</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62200705"/>
              </p:ext>
            </p:extLst>
          </p:nvPr>
        </p:nvGraphicFramePr>
        <p:xfrm>
          <a:off x="389563" y="1333983"/>
          <a:ext cx="5471306" cy="1783080"/>
        </p:xfrm>
        <a:graphic>
          <a:graphicData uri="http://schemas.openxmlformats.org/drawingml/2006/table">
            <a:tbl>
              <a:tblPr firstRow="1" bandRow="1">
                <a:tableStyleId>{5C22544A-7EE6-4342-B048-85BDC9FD1C3A}</a:tableStyleId>
              </a:tblPr>
              <a:tblGrid>
                <a:gridCol w="2005294">
                  <a:extLst>
                    <a:ext uri="{9D8B030D-6E8A-4147-A177-3AD203B41FA5}">
                      <a16:colId xmlns:a16="http://schemas.microsoft.com/office/drawing/2014/main" val="20000"/>
                    </a:ext>
                  </a:extLst>
                </a:gridCol>
                <a:gridCol w="3466012">
                  <a:extLst>
                    <a:ext uri="{9D8B030D-6E8A-4147-A177-3AD203B41FA5}">
                      <a16:colId xmlns:a16="http://schemas.microsoft.com/office/drawing/2014/main" val="20001"/>
                    </a:ext>
                  </a:extLst>
                </a:gridCol>
              </a:tblGrid>
              <a:tr h="0">
                <a:tc>
                  <a:txBody>
                    <a:bodyPr/>
                    <a:lstStyle/>
                    <a:p>
                      <a:r>
                        <a:rPr lang="en-US" dirty="0"/>
                        <a:t>Public relations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r>
                        <a:rPr lang="en-US" sz="1400" dirty="0">
                          <a:solidFill>
                            <a:schemeClr val="tx1"/>
                          </a:solidFill>
                          <a:latin typeface="Arial" panose="020B0604020202020204" pitchFamily="34" charset="0"/>
                          <a:cs typeface="Arial" panose="020B0604020202020204" pitchFamily="34" charset="0"/>
                        </a:rPr>
                        <a:t>Media pitching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400" dirty="0">
                          <a:solidFill>
                            <a:schemeClr val="tx1"/>
                          </a:solidFill>
                          <a:latin typeface="Arial" panose="020B0604020202020204" pitchFamily="34" charset="0"/>
                          <a:cs typeface="Arial" panose="020B0604020202020204" pitchFamily="34" charset="0"/>
                        </a:rPr>
                        <a:t>2 per month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370840">
                <a:tc>
                  <a:txBody>
                    <a:bodyPr/>
                    <a:lstStyle/>
                    <a:p>
                      <a:r>
                        <a:rPr lang="en-US" sz="1400" dirty="0">
                          <a:solidFill>
                            <a:schemeClr val="tx1"/>
                          </a:solidFill>
                          <a:latin typeface="Arial" panose="020B0604020202020204" pitchFamily="34" charset="0"/>
                          <a:cs typeface="Arial" panose="020B0604020202020204" pitchFamily="34" charset="0"/>
                        </a:rPr>
                        <a:t>Byline</a:t>
                      </a:r>
                      <a:r>
                        <a:rPr lang="en-US" sz="1400" baseline="0" dirty="0">
                          <a:solidFill>
                            <a:schemeClr val="tx1"/>
                          </a:solidFill>
                          <a:latin typeface="Arial" panose="020B0604020202020204" pitchFamily="34" charset="0"/>
                          <a:cs typeface="Arial" panose="020B0604020202020204" pitchFamily="34" charset="0"/>
                        </a:rPr>
                        <a:t> articles</a:t>
                      </a:r>
                      <a:endParaRPr lang="en-US" sz="140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400" dirty="0">
                          <a:solidFill>
                            <a:schemeClr val="tx1"/>
                          </a:solidFill>
                          <a:latin typeface="Arial" panose="020B0604020202020204" pitchFamily="34" charset="0"/>
                          <a:cs typeface="Arial" panose="020B0604020202020204" pitchFamily="34" charset="0"/>
                        </a:rPr>
                        <a:t>1 per quarter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370840">
                <a:tc>
                  <a:txBody>
                    <a:bodyPr/>
                    <a:lstStyle/>
                    <a:p>
                      <a:r>
                        <a:rPr lang="en-US" sz="1400" dirty="0">
                          <a:solidFill>
                            <a:schemeClr val="tx1"/>
                          </a:solidFill>
                          <a:latin typeface="Arial" panose="020B0604020202020204" pitchFamily="34" charset="0"/>
                          <a:cs typeface="Arial" panose="020B0604020202020204" pitchFamily="34" charset="0"/>
                        </a:rPr>
                        <a:t>Press releases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400" dirty="0">
                          <a:solidFill>
                            <a:schemeClr val="tx1"/>
                          </a:solidFill>
                          <a:latin typeface="Arial" panose="020B0604020202020204" pitchFamily="34" charset="0"/>
                          <a:cs typeface="Arial" panose="020B0604020202020204" pitchFamily="34" charset="0"/>
                        </a:rPr>
                        <a:t>12 a 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r h="370840">
                <a:tc>
                  <a:txBody>
                    <a:bodyPr/>
                    <a:lstStyle/>
                    <a:p>
                      <a:r>
                        <a:rPr lang="en-US" sz="1400" dirty="0">
                          <a:solidFill>
                            <a:schemeClr val="tx1"/>
                          </a:solidFill>
                          <a:latin typeface="Arial" panose="020B0604020202020204" pitchFamily="34" charset="0"/>
                          <a:cs typeface="Arial" panose="020B0604020202020204" pitchFamily="34" charset="0"/>
                        </a:rPr>
                        <a:t>Media advisories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400" dirty="0">
                          <a:solidFill>
                            <a:schemeClr val="tx1"/>
                          </a:solidFill>
                          <a:latin typeface="Arial" panose="020B0604020202020204" pitchFamily="34" charset="0"/>
                          <a:cs typeface="Arial" panose="020B0604020202020204" pitchFamily="34" charset="0"/>
                        </a:rPr>
                        <a:t>as needed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4"/>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584223856"/>
              </p:ext>
            </p:extLst>
          </p:nvPr>
        </p:nvGraphicFramePr>
        <p:xfrm>
          <a:off x="389563" y="3301097"/>
          <a:ext cx="5497431" cy="1041400"/>
        </p:xfrm>
        <a:graphic>
          <a:graphicData uri="http://schemas.openxmlformats.org/drawingml/2006/table">
            <a:tbl>
              <a:tblPr firstRow="1" bandRow="1">
                <a:tableStyleId>{5C22544A-7EE6-4342-B048-85BDC9FD1C3A}</a:tableStyleId>
              </a:tblPr>
              <a:tblGrid>
                <a:gridCol w="2005294">
                  <a:extLst>
                    <a:ext uri="{9D8B030D-6E8A-4147-A177-3AD203B41FA5}">
                      <a16:colId xmlns:a16="http://schemas.microsoft.com/office/drawing/2014/main" val="20000"/>
                    </a:ext>
                  </a:extLst>
                </a:gridCol>
                <a:gridCol w="3492137">
                  <a:extLst>
                    <a:ext uri="{9D8B030D-6E8A-4147-A177-3AD203B41FA5}">
                      <a16:colId xmlns:a16="http://schemas.microsoft.com/office/drawing/2014/main" val="20001"/>
                    </a:ext>
                  </a:extLst>
                </a:gridCol>
              </a:tblGrid>
              <a:tr h="0">
                <a:tc>
                  <a:txBody>
                    <a:bodyPr/>
                    <a:lstStyle/>
                    <a:p>
                      <a:r>
                        <a:rPr lang="en-US" dirty="0"/>
                        <a:t>Analyst</a:t>
                      </a:r>
                      <a:r>
                        <a:rPr lang="en-US" baseline="0" dirty="0"/>
                        <a:t> relations</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r>
                        <a:rPr lang="en-US" sz="1400" dirty="0">
                          <a:solidFill>
                            <a:schemeClr val="tx1"/>
                          </a:solidFill>
                          <a:latin typeface="Arial" panose="020B0604020202020204" pitchFamily="34" charset="0"/>
                          <a:cs typeface="Arial" panose="020B0604020202020204" pitchFamily="34" charset="0"/>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400" dirty="0">
                          <a:solidFill>
                            <a:schemeClr val="tx1"/>
                          </a:solidFill>
                          <a:latin typeface="Arial" panose="020B0604020202020204" pitchFamily="34" charset="0"/>
                          <a:cs typeface="Arial" panose="020B0604020202020204" pitchFamily="34" charset="0"/>
                        </a:rPr>
                        <a:t>6 meetings/briefings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370840">
                <a:tc>
                  <a:txBody>
                    <a:bodyPr/>
                    <a:lstStyle/>
                    <a:p>
                      <a:r>
                        <a:rPr lang="en-US" sz="1400" dirty="0">
                          <a:solidFill>
                            <a:schemeClr val="tx1"/>
                          </a:solidFill>
                          <a:latin typeface="Arial" panose="020B0604020202020204" pitchFamily="34" charset="0"/>
                          <a:cs typeface="Arial" panose="020B0604020202020204" pitchFamily="34" charset="0"/>
                        </a:rPr>
                        <a:t>In-person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400" dirty="0">
                          <a:solidFill>
                            <a:schemeClr val="tx1"/>
                          </a:solidFill>
                          <a:latin typeface="Arial" panose="020B0604020202020204" pitchFamily="34" charset="0"/>
                          <a:cs typeface="Arial" panose="020B0604020202020204" pitchFamily="34" charset="0"/>
                        </a:rPr>
                        <a:t>6 meetings/briefings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623562567"/>
              </p:ext>
            </p:extLst>
          </p:nvPr>
        </p:nvGraphicFramePr>
        <p:xfrm>
          <a:off x="6085826" y="3440623"/>
          <a:ext cx="5524056" cy="2255803"/>
        </p:xfrm>
        <a:graphic>
          <a:graphicData uri="http://schemas.openxmlformats.org/drawingml/2006/table">
            <a:tbl>
              <a:tblPr firstRow="1" bandRow="1">
                <a:tableStyleId>{5C22544A-7EE6-4342-B048-85BDC9FD1C3A}</a:tableStyleId>
              </a:tblPr>
              <a:tblGrid>
                <a:gridCol w="2754612">
                  <a:extLst>
                    <a:ext uri="{9D8B030D-6E8A-4147-A177-3AD203B41FA5}">
                      <a16:colId xmlns:a16="http://schemas.microsoft.com/office/drawing/2014/main" val="20000"/>
                    </a:ext>
                  </a:extLst>
                </a:gridCol>
                <a:gridCol w="2769444">
                  <a:extLst>
                    <a:ext uri="{9D8B030D-6E8A-4147-A177-3AD203B41FA5}">
                      <a16:colId xmlns:a16="http://schemas.microsoft.com/office/drawing/2014/main" val="20001"/>
                    </a:ext>
                  </a:extLst>
                </a:gridCol>
              </a:tblGrid>
              <a:tr h="0">
                <a:tc>
                  <a:txBody>
                    <a:bodyPr/>
                    <a:lstStyle/>
                    <a:p>
                      <a:r>
                        <a:rPr lang="en-US" dirty="0"/>
                        <a:t>thought leadership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r>
                        <a:rPr lang="en-US" sz="1400" dirty="0">
                          <a:solidFill>
                            <a:schemeClr val="tx1"/>
                          </a:solidFill>
                          <a:latin typeface="Arial" panose="020B0604020202020204" pitchFamily="34" charset="0"/>
                          <a:cs typeface="Arial" panose="020B0604020202020204" pitchFamily="34" charset="0"/>
                        </a:rPr>
                        <a:t>White papers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400" kern="1200" baseline="0" dirty="0">
                          <a:solidFill>
                            <a:schemeClr val="tx1"/>
                          </a:solidFill>
                          <a:latin typeface="Arial" panose="020B0604020202020204" pitchFamily="34" charset="0"/>
                          <a:ea typeface="+mn-ea"/>
                          <a:cs typeface="Arial" panose="020B0604020202020204" pitchFamily="34" charset="0"/>
                        </a:rPr>
                        <a:t>2 a 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355883">
                <a:tc>
                  <a:txBody>
                    <a:bodyPr/>
                    <a:lstStyle/>
                    <a:p>
                      <a:r>
                        <a:rPr lang="en-US" sz="1400" dirty="0">
                          <a:solidFill>
                            <a:schemeClr val="tx1"/>
                          </a:solidFill>
                          <a:latin typeface="Arial" panose="020B0604020202020204" pitchFamily="34" charset="0"/>
                          <a:cs typeface="Arial" panose="020B0604020202020204" pitchFamily="34" charset="0"/>
                        </a:rPr>
                        <a:t>Industry days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400" dirty="0">
                          <a:solidFill>
                            <a:schemeClr val="tx1"/>
                          </a:solidFill>
                          <a:latin typeface="Arial" panose="020B0604020202020204" pitchFamily="34" charset="0"/>
                          <a:cs typeface="Arial" panose="020B0604020202020204" pitchFamily="34" charset="0"/>
                        </a:rPr>
                        <a:t>4</a:t>
                      </a:r>
                      <a:r>
                        <a:rPr lang="en-US" sz="1400" baseline="0" dirty="0">
                          <a:solidFill>
                            <a:schemeClr val="tx1"/>
                          </a:solidFill>
                          <a:latin typeface="Arial" panose="020B0604020202020204" pitchFamily="34" charset="0"/>
                          <a:cs typeface="Arial" panose="020B0604020202020204" pitchFamily="34" charset="0"/>
                        </a:rPr>
                        <a:t> a year</a:t>
                      </a:r>
                      <a:endParaRPr lang="en-US" sz="140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370840">
                <a:tc>
                  <a:txBody>
                    <a:bodyPr/>
                    <a:lstStyle/>
                    <a:p>
                      <a:r>
                        <a:rPr lang="en-US" sz="1400" dirty="0">
                          <a:solidFill>
                            <a:schemeClr val="tx1"/>
                          </a:solidFill>
                          <a:latin typeface="Arial" panose="020B0604020202020204" pitchFamily="34" charset="0"/>
                          <a:cs typeface="Arial" panose="020B0604020202020204" pitchFamily="34" charset="0"/>
                        </a:rPr>
                        <a:t>Industry forums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400" dirty="0">
                          <a:solidFill>
                            <a:schemeClr val="tx1"/>
                          </a:solidFill>
                          <a:latin typeface="Arial" panose="020B0604020202020204" pitchFamily="34" charset="0"/>
                          <a:cs typeface="Arial" panose="020B0604020202020204" pitchFamily="34" charset="0"/>
                        </a:rPr>
                        <a:t>2 a 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r h="370840">
                <a:tc>
                  <a:txBody>
                    <a:bodyPr/>
                    <a:lstStyle/>
                    <a:p>
                      <a:r>
                        <a:rPr lang="en-US" sz="1400" dirty="0">
                          <a:solidFill>
                            <a:schemeClr val="tx1"/>
                          </a:solidFill>
                          <a:latin typeface="Arial" panose="020B0604020202020204" pitchFamily="34" charset="0"/>
                          <a:cs typeface="Arial" panose="020B0604020202020204" pitchFamily="34" charset="0"/>
                        </a:rPr>
                        <a:t>Webinars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400" dirty="0">
                          <a:solidFill>
                            <a:schemeClr val="tx1"/>
                          </a:solidFill>
                          <a:latin typeface="Arial" panose="020B0604020202020204" pitchFamily="34" charset="0"/>
                          <a:cs typeface="Arial" panose="020B0604020202020204" pitchFamily="34" charset="0"/>
                        </a:rPr>
                        <a:t>4 a 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78032534"/>
                  </a:ext>
                </a:extLst>
              </a:tr>
              <a:tr h="370840">
                <a:tc>
                  <a:txBody>
                    <a:bodyPr/>
                    <a:lstStyle/>
                    <a:p>
                      <a:r>
                        <a:rPr lang="en-US" sz="1400" dirty="0">
                          <a:solidFill>
                            <a:schemeClr val="tx1"/>
                          </a:solidFill>
                          <a:latin typeface="Arial" panose="020B0604020202020204" pitchFamily="34" charset="0"/>
                          <a:cs typeface="Arial" panose="020B0604020202020204" pitchFamily="34" charset="0"/>
                        </a:rPr>
                        <a:t>Customer Testimonials </a:t>
                      </a:r>
                      <a:r>
                        <a:rPr lang="en-US" sz="1200" dirty="0">
                          <a:solidFill>
                            <a:schemeClr val="tx1"/>
                          </a:solidFill>
                          <a:latin typeface="Arial" panose="020B0604020202020204" pitchFamily="34" charset="0"/>
                          <a:cs typeface="Arial" panose="020B0604020202020204" pitchFamily="34" charset="0"/>
                        </a:rPr>
                        <a:t>(print, video)</a:t>
                      </a:r>
                      <a:endParaRPr lang="en-US" sz="140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400" dirty="0">
                          <a:solidFill>
                            <a:schemeClr val="tx1"/>
                          </a:solidFill>
                          <a:latin typeface="Arial" panose="020B0604020202020204" pitchFamily="34" charset="0"/>
                          <a:cs typeface="Arial" panose="020B0604020202020204" pitchFamily="34" charset="0"/>
                        </a:rPr>
                        <a:t>6 a 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49581293"/>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2795007006"/>
              </p:ext>
            </p:extLst>
          </p:nvPr>
        </p:nvGraphicFramePr>
        <p:xfrm>
          <a:off x="367792" y="4441355"/>
          <a:ext cx="5514848" cy="1930400"/>
        </p:xfrm>
        <a:graphic>
          <a:graphicData uri="http://schemas.openxmlformats.org/drawingml/2006/table">
            <a:tbl>
              <a:tblPr firstRow="1" bandRow="1">
                <a:tableStyleId>{5C22544A-7EE6-4342-B048-85BDC9FD1C3A}</a:tableStyleId>
              </a:tblPr>
              <a:tblGrid>
                <a:gridCol w="2005294">
                  <a:extLst>
                    <a:ext uri="{9D8B030D-6E8A-4147-A177-3AD203B41FA5}">
                      <a16:colId xmlns:a16="http://schemas.microsoft.com/office/drawing/2014/main" val="20000"/>
                    </a:ext>
                  </a:extLst>
                </a:gridCol>
                <a:gridCol w="3509554">
                  <a:extLst>
                    <a:ext uri="{9D8B030D-6E8A-4147-A177-3AD203B41FA5}">
                      <a16:colId xmlns:a16="http://schemas.microsoft.com/office/drawing/2014/main" val="20001"/>
                    </a:ext>
                  </a:extLst>
                </a:gridCol>
              </a:tblGrid>
              <a:tr h="0">
                <a:tc>
                  <a:txBody>
                    <a:bodyPr/>
                    <a:lstStyle/>
                    <a:p>
                      <a:r>
                        <a:rPr lang="en-US" dirty="0"/>
                        <a:t>collateral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r>
                        <a:rPr lang="en-US" sz="1400" kern="1200" dirty="0">
                          <a:solidFill>
                            <a:schemeClr val="tx1"/>
                          </a:solidFill>
                          <a:latin typeface="Arial" panose="020B0604020202020204" pitchFamily="34" charset="0"/>
                          <a:ea typeface="+mn-ea"/>
                          <a:cs typeface="Arial" panose="020B0604020202020204" pitchFamily="34" charset="0"/>
                        </a:rPr>
                        <a:t>Brochure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400" kern="1200" dirty="0">
                          <a:solidFill>
                            <a:schemeClr val="tx1"/>
                          </a:solidFill>
                          <a:latin typeface="Arial" panose="020B0604020202020204" pitchFamily="34" charset="0"/>
                          <a:ea typeface="+mn-ea"/>
                          <a:cs typeface="Arial" panose="020B0604020202020204" pitchFamily="34" charset="0"/>
                        </a:rPr>
                        <a:t>Update annually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370840">
                <a:tc>
                  <a:txBody>
                    <a:bodyPr/>
                    <a:lstStyle/>
                    <a:p>
                      <a:r>
                        <a:rPr lang="en-US" sz="1400" dirty="0">
                          <a:solidFill>
                            <a:schemeClr val="tx1"/>
                          </a:solidFill>
                          <a:latin typeface="Arial" panose="020B0604020202020204" pitchFamily="34" charset="0"/>
                          <a:cs typeface="Arial" panose="020B0604020202020204" pitchFamily="34" charset="0"/>
                        </a:rPr>
                        <a:t>Digital Member Signage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400" dirty="0">
                          <a:solidFill>
                            <a:schemeClr val="tx1"/>
                          </a:solidFill>
                          <a:latin typeface="Arial" panose="020B0604020202020204" pitchFamily="34" charset="0"/>
                          <a:cs typeface="Arial" panose="020B0604020202020204" pitchFamily="34" charset="0"/>
                        </a:rPr>
                        <a:t>Update annually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370840">
                <a:tc>
                  <a:txBody>
                    <a:bodyPr/>
                    <a:lstStyle/>
                    <a:p>
                      <a:r>
                        <a:rPr lang="en-US" sz="1400" dirty="0">
                          <a:solidFill>
                            <a:schemeClr val="tx1"/>
                          </a:solidFill>
                          <a:latin typeface="Arial" panose="020B0604020202020204" pitchFamily="34" charset="0"/>
                          <a:cs typeface="Arial" panose="020B0604020202020204" pitchFamily="34" charset="0"/>
                        </a:rPr>
                        <a:t>Banners/Posters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400" dirty="0">
                          <a:solidFill>
                            <a:schemeClr val="tx1"/>
                          </a:solidFill>
                          <a:latin typeface="Arial" panose="020B0604020202020204" pitchFamily="34" charset="0"/>
                          <a:cs typeface="Arial" panose="020B0604020202020204" pitchFamily="34" charset="0"/>
                        </a:rPr>
                        <a:t>Provide to members</a:t>
                      </a:r>
                      <a:r>
                        <a:rPr lang="en-US" sz="1400" baseline="0" dirty="0">
                          <a:solidFill>
                            <a:schemeClr val="tx1"/>
                          </a:solidFill>
                          <a:latin typeface="Arial" panose="020B0604020202020204" pitchFamily="34" charset="0"/>
                          <a:cs typeface="Arial" panose="020B0604020202020204" pitchFamily="34" charset="0"/>
                        </a:rPr>
                        <a:t>, as needed</a:t>
                      </a:r>
                      <a:endParaRPr lang="en-US" sz="140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r h="370840">
                <a:tc>
                  <a:txBody>
                    <a:bodyPr/>
                    <a:lstStyle/>
                    <a:p>
                      <a:r>
                        <a:rPr lang="en-US" sz="1400" dirty="0">
                          <a:solidFill>
                            <a:schemeClr val="tx1"/>
                          </a:solidFill>
                          <a:latin typeface="Arial" panose="020B0604020202020204" pitchFamily="34" charset="0"/>
                          <a:cs typeface="Arial" panose="020B0604020202020204" pitchFamily="34" charset="0"/>
                        </a:rPr>
                        <a:t>Case</a:t>
                      </a:r>
                      <a:r>
                        <a:rPr lang="en-US" sz="1400" baseline="0" dirty="0">
                          <a:solidFill>
                            <a:schemeClr val="tx1"/>
                          </a:solidFill>
                          <a:latin typeface="Arial" panose="020B0604020202020204" pitchFamily="34" charset="0"/>
                          <a:cs typeface="Arial" panose="020B0604020202020204" pitchFamily="34" charset="0"/>
                        </a:rPr>
                        <a:t> Studies</a:t>
                      </a:r>
                      <a:endParaRPr lang="en-US" sz="140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400" dirty="0">
                          <a:solidFill>
                            <a:schemeClr val="tx1"/>
                          </a:solidFill>
                          <a:latin typeface="Arial" panose="020B0604020202020204" pitchFamily="34" charset="0"/>
                          <a:cs typeface="Arial" panose="020B0604020202020204" pitchFamily="34" charset="0"/>
                        </a:rPr>
                        <a:t>6 a 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78032534"/>
                  </a:ext>
                </a:extLst>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1615271412"/>
              </p:ext>
            </p:extLst>
          </p:nvPr>
        </p:nvGraphicFramePr>
        <p:xfrm>
          <a:off x="6085826" y="1333983"/>
          <a:ext cx="5471306" cy="1783080"/>
        </p:xfrm>
        <a:graphic>
          <a:graphicData uri="http://schemas.openxmlformats.org/drawingml/2006/table">
            <a:tbl>
              <a:tblPr firstRow="1" bandRow="1">
                <a:tableStyleId>{5C22544A-7EE6-4342-B048-85BDC9FD1C3A}</a:tableStyleId>
              </a:tblPr>
              <a:tblGrid>
                <a:gridCol w="2735885">
                  <a:extLst>
                    <a:ext uri="{9D8B030D-6E8A-4147-A177-3AD203B41FA5}">
                      <a16:colId xmlns:a16="http://schemas.microsoft.com/office/drawing/2014/main" val="20000"/>
                    </a:ext>
                  </a:extLst>
                </a:gridCol>
                <a:gridCol w="2735421">
                  <a:extLst>
                    <a:ext uri="{9D8B030D-6E8A-4147-A177-3AD203B41FA5}">
                      <a16:colId xmlns:a16="http://schemas.microsoft.com/office/drawing/2014/main" val="20001"/>
                    </a:ext>
                  </a:extLst>
                </a:gridCol>
              </a:tblGrid>
              <a:tr h="0">
                <a:tc>
                  <a:txBody>
                    <a:bodyPr/>
                    <a:lstStyle/>
                    <a:p>
                      <a:r>
                        <a:rPr lang="en-US" dirty="0"/>
                        <a:t>Events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r>
                        <a:rPr lang="en-US" sz="1400" dirty="0">
                          <a:solidFill>
                            <a:schemeClr val="tx1"/>
                          </a:solidFill>
                          <a:latin typeface="Arial" panose="020B0604020202020204" pitchFamily="34" charset="0"/>
                          <a:cs typeface="Arial" panose="020B0604020202020204" pitchFamily="34" charset="0"/>
                        </a:rPr>
                        <a:t>Speak at industry events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400" dirty="0">
                          <a:solidFill>
                            <a:schemeClr val="tx1"/>
                          </a:solidFill>
                          <a:latin typeface="Arial" panose="020B0604020202020204" pitchFamily="34" charset="0"/>
                          <a:cs typeface="Arial" panose="020B0604020202020204" pitchFamily="34" charset="0"/>
                        </a:rPr>
                        <a:t>1 per month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370840">
                <a:tc>
                  <a:txBody>
                    <a:bodyPr/>
                    <a:lstStyle/>
                    <a:p>
                      <a:r>
                        <a:rPr lang="en-US" sz="1400" dirty="0">
                          <a:solidFill>
                            <a:schemeClr val="tx1"/>
                          </a:solidFill>
                          <a:latin typeface="Arial" panose="020B0604020202020204" pitchFamily="34" charset="0"/>
                          <a:cs typeface="Arial" panose="020B0604020202020204" pitchFamily="34" charset="0"/>
                        </a:rPr>
                        <a:t>Industry Days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400" dirty="0">
                          <a:solidFill>
                            <a:schemeClr val="tx1"/>
                          </a:solidFill>
                          <a:latin typeface="Arial" panose="020B0604020202020204" pitchFamily="34" charset="0"/>
                          <a:cs typeface="Arial" panose="020B0604020202020204" pitchFamily="34" charset="0"/>
                        </a:rPr>
                        <a:t>3 per 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370840">
                <a:tc>
                  <a:txBody>
                    <a:bodyPr/>
                    <a:lstStyle/>
                    <a:p>
                      <a:r>
                        <a:rPr lang="en-US" sz="1400" dirty="0">
                          <a:solidFill>
                            <a:schemeClr val="tx1"/>
                          </a:solidFill>
                          <a:latin typeface="Arial" panose="020B0604020202020204" pitchFamily="34" charset="0"/>
                          <a:cs typeface="Arial" panose="020B0604020202020204" pitchFamily="34" charset="0"/>
                        </a:rPr>
                        <a:t>Hackathon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400" dirty="0">
                          <a:solidFill>
                            <a:schemeClr val="tx1"/>
                          </a:solidFill>
                          <a:latin typeface="Arial" panose="020B0604020202020204" pitchFamily="34" charset="0"/>
                          <a:cs typeface="Arial" panose="020B0604020202020204" pitchFamily="34" charset="0"/>
                        </a:rPr>
                        <a:t>2 per 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r h="370840">
                <a:tc>
                  <a:txBody>
                    <a:bodyPr/>
                    <a:lstStyle/>
                    <a:p>
                      <a:r>
                        <a:rPr lang="en-US" sz="1400" dirty="0">
                          <a:solidFill>
                            <a:schemeClr val="tx1"/>
                          </a:solidFill>
                          <a:latin typeface="Arial" panose="020B0604020202020204" pitchFamily="34" charset="0"/>
                          <a:cs typeface="Arial" panose="020B0604020202020204" pitchFamily="34" charset="0"/>
                        </a:rPr>
                        <a:t>Industry Roundtable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US" sz="1400" dirty="0">
                          <a:solidFill>
                            <a:schemeClr val="tx1"/>
                          </a:solidFill>
                          <a:latin typeface="Arial" panose="020B0604020202020204" pitchFamily="34" charset="0"/>
                          <a:cs typeface="Arial" panose="020B0604020202020204" pitchFamily="34" charset="0"/>
                        </a:rPr>
                        <a:t>as needed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772521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2018 Key Dates</a:t>
            </a:r>
            <a:endParaRPr lang="en-US" dirty="0"/>
          </a:p>
        </p:txBody>
      </p:sp>
      <p:cxnSp>
        <p:nvCxnSpPr>
          <p:cNvPr id="6" name="Straight Connector 5"/>
          <p:cNvCxnSpPr/>
          <p:nvPr/>
        </p:nvCxnSpPr>
        <p:spPr>
          <a:xfrm>
            <a:off x="0" y="2374643"/>
            <a:ext cx="12192000" cy="0"/>
          </a:xfrm>
          <a:prstGeom prst="line">
            <a:avLst/>
          </a:prstGeom>
          <a:ln w="19050">
            <a:solidFill>
              <a:srgbClr val="667175"/>
            </a:solidFill>
          </a:ln>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a:off x="968616" y="2027336"/>
            <a:ext cx="694613" cy="694613"/>
            <a:chOff x="642257" y="1513114"/>
            <a:chExt cx="1382484" cy="1382484"/>
          </a:xfrm>
        </p:grpSpPr>
        <p:sp>
          <p:nvSpPr>
            <p:cNvPr id="11" name="Oval 10"/>
            <p:cNvSpPr/>
            <p:nvPr/>
          </p:nvSpPr>
          <p:spPr>
            <a:xfrm>
              <a:off x="642257" y="1513114"/>
              <a:ext cx="1382484" cy="1382484"/>
            </a:xfrm>
            <a:prstGeom prst="ellipse">
              <a:avLst/>
            </a:prstGeom>
            <a:solidFill>
              <a:schemeClr val="bg1"/>
            </a:solidFill>
            <a:ln w="19050">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Myriad Pro" panose="020B0503030403020204"/>
              </a:endParaRPr>
            </a:p>
          </p:txBody>
        </p:sp>
        <p:sp>
          <p:nvSpPr>
            <p:cNvPr id="12" name="Oval 11"/>
            <p:cNvSpPr/>
            <p:nvPr/>
          </p:nvSpPr>
          <p:spPr>
            <a:xfrm>
              <a:off x="747485" y="1623784"/>
              <a:ext cx="1172028" cy="1172028"/>
            </a:xfrm>
            <a:prstGeom prst="ellipse">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400" b="1" dirty="0" smtClean="0">
                  <a:solidFill>
                    <a:schemeClr val="accent1"/>
                  </a:solidFill>
                  <a:latin typeface="Myriad Pro" panose="020B0503030403020204"/>
                  <a:cs typeface="Arial" panose="020B0604020202020204" pitchFamily="34" charset="0"/>
                </a:rPr>
                <a:t>1Q</a:t>
              </a:r>
              <a:endParaRPr lang="en-US" sz="2400" b="1" dirty="0">
                <a:solidFill>
                  <a:schemeClr val="accent1"/>
                </a:solidFill>
                <a:latin typeface="Myriad Pro" panose="020B0503030403020204"/>
                <a:cs typeface="Arial" panose="020B0604020202020204" pitchFamily="34" charset="0"/>
              </a:endParaRPr>
            </a:p>
          </p:txBody>
        </p:sp>
      </p:grpSp>
      <p:sp>
        <p:nvSpPr>
          <p:cNvPr id="5" name="TextBox 4"/>
          <p:cNvSpPr txBox="1"/>
          <p:nvPr/>
        </p:nvSpPr>
        <p:spPr>
          <a:xfrm>
            <a:off x="103367" y="2785611"/>
            <a:ext cx="2592125" cy="3624069"/>
          </a:xfrm>
          <a:prstGeom prst="rect">
            <a:avLst/>
          </a:prstGeom>
          <a:noFill/>
        </p:spPr>
        <p:txBody>
          <a:bodyPr vert="horz" wrap="square" rtlCol="0">
            <a:spAutoFit/>
          </a:bodyPr>
          <a:lstStyle/>
          <a:p>
            <a:pPr marL="171450" indent="-171450">
              <a:buFont typeface="Arial" panose="020B0604020202020204" pitchFamily="34" charset="0"/>
              <a:buChar char="•"/>
            </a:pPr>
            <a:r>
              <a:rPr lang="en-GB" sz="1200" dirty="0" smtClean="0">
                <a:latin typeface="Myriad Pro" panose="020B0503030403020204"/>
              </a:rPr>
              <a:t>Kick off Website Refresh (Discovery, design/content)</a:t>
            </a:r>
          </a:p>
          <a:p>
            <a:pPr marL="171450" indent="-171450">
              <a:buFont typeface="Arial" panose="020B0604020202020204" pitchFamily="34" charset="0"/>
              <a:buChar char="•"/>
            </a:pPr>
            <a:r>
              <a:rPr lang="en-GB" sz="1200" dirty="0" smtClean="0">
                <a:latin typeface="Myriad Pro" panose="020B0503030403020204"/>
              </a:rPr>
              <a:t>Initiate search for </a:t>
            </a:r>
            <a:r>
              <a:rPr lang="en-GB" sz="1200" dirty="0" err="1" smtClean="0">
                <a:latin typeface="Myriad Pro" panose="020B0503030403020204"/>
              </a:rPr>
              <a:t>Marcom</a:t>
            </a:r>
            <a:r>
              <a:rPr lang="en-GB" sz="1200" dirty="0" smtClean="0">
                <a:latin typeface="Myriad Pro" panose="020B0503030403020204"/>
              </a:rPr>
              <a:t> hire</a:t>
            </a:r>
          </a:p>
          <a:p>
            <a:pPr marL="171450" indent="-171450">
              <a:buFont typeface="Arial" panose="020B0604020202020204" pitchFamily="34" charset="0"/>
              <a:buChar char="•"/>
            </a:pPr>
            <a:r>
              <a:rPr lang="en-GB" sz="1200" dirty="0" smtClean="0">
                <a:latin typeface="Myriad Pro" panose="020B0503030403020204"/>
              </a:rPr>
              <a:t>Member </a:t>
            </a:r>
            <a:r>
              <a:rPr lang="en-GB" sz="1200" dirty="0" err="1" smtClean="0">
                <a:latin typeface="Myriad Pro" panose="020B0503030403020204"/>
              </a:rPr>
              <a:t>Onboarding</a:t>
            </a:r>
            <a:r>
              <a:rPr lang="en-GB" sz="1200" dirty="0" smtClean="0">
                <a:latin typeface="Myriad Pro" panose="020B0503030403020204"/>
              </a:rPr>
              <a:t> Kit</a:t>
            </a:r>
          </a:p>
          <a:p>
            <a:pPr marL="171450" indent="-171450">
              <a:buFont typeface="Arial" panose="020B0604020202020204" pitchFamily="34" charset="0"/>
              <a:buChar char="•"/>
            </a:pPr>
            <a:r>
              <a:rPr lang="en-GB" sz="1200" dirty="0" smtClean="0">
                <a:latin typeface="Myriad Pro" panose="020B0503030403020204"/>
              </a:rPr>
              <a:t>Press releases (1 per month)</a:t>
            </a:r>
          </a:p>
          <a:p>
            <a:pPr marL="171450" indent="-171450">
              <a:buFont typeface="Arial" panose="020B0604020202020204" pitchFamily="34" charset="0"/>
              <a:buChar char="•"/>
            </a:pPr>
            <a:r>
              <a:rPr lang="en-GB" sz="1200" dirty="0" smtClean="0">
                <a:latin typeface="Myriad Pro" panose="020B0503030403020204"/>
              </a:rPr>
              <a:t>Analyst outreach (leverage MWC)</a:t>
            </a:r>
          </a:p>
          <a:p>
            <a:pPr marL="171450" indent="-171450">
              <a:buFont typeface="Arial" panose="020B0604020202020204" pitchFamily="34" charset="0"/>
              <a:buChar char="•"/>
            </a:pPr>
            <a:r>
              <a:rPr lang="en-GB" sz="1200" dirty="0" smtClean="0">
                <a:latin typeface="Myriad Pro" panose="020B0503030403020204"/>
              </a:rPr>
              <a:t>Events</a:t>
            </a:r>
            <a:endParaRPr lang="en-GB" sz="1200" dirty="0">
              <a:latin typeface="Myriad Pro" panose="020B0503030403020204"/>
            </a:endParaRPr>
          </a:p>
          <a:p>
            <a:pPr marL="174625"/>
            <a:r>
              <a:rPr lang="en-GB" sz="1050" dirty="0" err="1" smtClean="0">
                <a:latin typeface="Myriad Pro" panose="020B0503030403020204"/>
              </a:rPr>
              <a:t>IoT</a:t>
            </a:r>
            <a:r>
              <a:rPr lang="en-GB" sz="1050" dirty="0" smtClean="0">
                <a:latin typeface="Myriad Pro" panose="020B0503030403020204"/>
              </a:rPr>
              <a:t> </a:t>
            </a:r>
            <a:r>
              <a:rPr lang="en-GB" sz="1050" dirty="0">
                <a:latin typeface="Myriad Pro" panose="020B0503030403020204"/>
              </a:rPr>
              <a:t>Evolution </a:t>
            </a:r>
            <a:r>
              <a:rPr lang="en-GB" sz="1050" dirty="0" err="1" smtClean="0">
                <a:latin typeface="Myriad Pro" panose="020B0503030403020204"/>
              </a:rPr>
              <a:t>Conf</a:t>
            </a:r>
            <a:r>
              <a:rPr lang="en-GB" sz="1050" dirty="0" smtClean="0">
                <a:latin typeface="Myriad Pro" panose="020B0503030403020204"/>
              </a:rPr>
              <a:t> </a:t>
            </a:r>
            <a:r>
              <a:rPr lang="en-GB" sz="1050" dirty="0">
                <a:latin typeface="Myriad Pro" panose="020B0503030403020204"/>
              </a:rPr>
              <a:t>&amp; Expo </a:t>
            </a:r>
            <a:r>
              <a:rPr lang="en-GB" sz="1050" dirty="0" smtClean="0">
                <a:latin typeface="Myriad Pro" panose="020B0503030403020204"/>
              </a:rPr>
              <a:t>East</a:t>
            </a:r>
          </a:p>
          <a:p>
            <a:pPr marL="174625"/>
            <a:r>
              <a:rPr lang="en-GB" sz="1050" dirty="0" smtClean="0">
                <a:latin typeface="Myriad Pro" panose="020B0503030403020204"/>
              </a:rPr>
              <a:t>TMC net</a:t>
            </a:r>
            <a:endParaRPr lang="en-US" sz="1050" dirty="0">
              <a:latin typeface="Myriad Pro" panose="020B0503030403020204"/>
            </a:endParaRPr>
          </a:p>
          <a:p>
            <a:pPr marL="174625"/>
            <a:r>
              <a:rPr lang="en-GB" sz="1050" dirty="0">
                <a:latin typeface="Myriad Pro" panose="020B0503030403020204"/>
              </a:rPr>
              <a:t>January 22-25</a:t>
            </a:r>
            <a:r>
              <a:rPr lang="en-GB" sz="1050" dirty="0" smtClean="0">
                <a:latin typeface="Myriad Pro" panose="020B0503030403020204"/>
              </a:rPr>
              <a:t>, </a:t>
            </a:r>
            <a:r>
              <a:rPr lang="en-GB" sz="1050" dirty="0">
                <a:latin typeface="Myriad Pro" panose="020B0503030403020204"/>
              </a:rPr>
              <a:t>Florida, </a:t>
            </a:r>
            <a:endParaRPr lang="en-US" sz="1050" dirty="0">
              <a:latin typeface="Myriad Pro" panose="020B0503030403020204"/>
            </a:endParaRPr>
          </a:p>
          <a:p>
            <a:pPr marL="174625"/>
            <a:r>
              <a:rPr lang="en-GB" sz="600" dirty="0">
                <a:latin typeface="Myriad Pro" panose="020B0503030403020204"/>
              </a:rPr>
              <a:t> </a:t>
            </a:r>
            <a:endParaRPr lang="en-US" sz="600" dirty="0">
              <a:latin typeface="Myriad Pro" panose="020B0503030403020204"/>
            </a:endParaRPr>
          </a:p>
          <a:p>
            <a:pPr marL="174625"/>
            <a:r>
              <a:rPr lang="en-GB" sz="1050" dirty="0">
                <a:latin typeface="Myriad Pro" panose="020B0503030403020204"/>
              </a:rPr>
              <a:t>Mobile World Congress </a:t>
            </a:r>
            <a:r>
              <a:rPr lang="en-GB" sz="1050" dirty="0" smtClean="0">
                <a:latin typeface="Myriad Pro" panose="020B0503030403020204"/>
              </a:rPr>
              <a:t> -- GSMA</a:t>
            </a:r>
            <a:endParaRPr lang="en-US" sz="1050" dirty="0">
              <a:latin typeface="Myriad Pro" panose="020B0503030403020204"/>
            </a:endParaRPr>
          </a:p>
          <a:p>
            <a:pPr marL="174625"/>
            <a:r>
              <a:rPr lang="en-GB" sz="1050" dirty="0">
                <a:latin typeface="Myriad Pro" panose="020B0503030403020204"/>
              </a:rPr>
              <a:t>February 26 – March 1, </a:t>
            </a:r>
            <a:r>
              <a:rPr lang="en-GB" sz="1050" dirty="0" smtClean="0">
                <a:latin typeface="Myriad Pro" panose="020B0503030403020204"/>
              </a:rPr>
              <a:t>Barcelona </a:t>
            </a:r>
            <a:endParaRPr lang="en-US" sz="1050" dirty="0">
              <a:latin typeface="Myriad Pro" panose="020B0503030403020204"/>
            </a:endParaRPr>
          </a:p>
          <a:p>
            <a:pPr marL="174625"/>
            <a:r>
              <a:rPr lang="en-GB" sz="600" dirty="0">
                <a:latin typeface="Myriad Pro" panose="020B0503030403020204"/>
              </a:rPr>
              <a:t> </a:t>
            </a:r>
            <a:endParaRPr lang="en-US" sz="600" dirty="0">
              <a:latin typeface="Myriad Pro" panose="020B0503030403020204"/>
            </a:endParaRPr>
          </a:p>
          <a:p>
            <a:pPr marL="174625"/>
            <a:r>
              <a:rPr lang="en-GB" sz="1050" dirty="0">
                <a:latin typeface="Myriad Pro" panose="020B0503030403020204"/>
              </a:rPr>
              <a:t>Internet of Things India </a:t>
            </a:r>
            <a:r>
              <a:rPr lang="en-GB" sz="1050" dirty="0" smtClean="0">
                <a:latin typeface="Myriad Pro" panose="020B0503030403020204"/>
              </a:rPr>
              <a:t>Expo</a:t>
            </a:r>
          </a:p>
          <a:p>
            <a:pPr marL="174625"/>
            <a:r>
              <a:rPr lang="en-US" sz="1050" dirty="0">
                <a:latin typeface="Myriad Pro" panose="020B0503030403020204"/>
              </a:rPr>
              <a:t>Exhibitions India Group</a:t>
            </a:r>
            <a:endParaRPr lang="en-US" sz="1050" dirty="0">
              <a:latin typeface="Myriad Pro" panose="020B0503030403020204"/>
            </a:endParaRPr>
          </a:p>
          <a:p>
            <a:pPr marL="174625"/>
            <a:r>
              <a:rPr lang="en-GB" sz="1050" dirty="0">
                <a:latin typeface="Myriad Pro" panose="020B0503030403020204"/>
              </a:rPr>
              <a:t>March 7-9</a:t>
            </a:r>
            <a:r>
              <a:rPr lang="en-GB" sz="1050" dirty="0" smtClean="0">
                <a:latin typeface="Myriad Pro" panose="020B0503030403020204"/>
              </a:rPr>
              <a:t>, </a:t>
            </a:r>
            <a:r>
              <a:rPr lang="en-GB" sz="1050" dirty="0">
                <a:latin typeface="Myriad Pro" panose="020B0503030403020204"/>
              </a:rPr>
              <a:t>New </a:t>
            </a:r>
            <a:r>
              <a:rPr lang="en-GB" sz="1050" dirty="0" smtClean="0">
                <a:latin typeface="Myriad Pro" panose="020B0503030403020204"/>
              </a:rPr>
              <a:t>Delhi</a:t>
            </a:r>
            <a:endParaRPr lang="en-US" sz="1050" dirty="0">
              <a:latin typeface="Myriad Pro" panose="020B0503030403020204"/>
            </a:endParaRPr>
          </a:p>
          <a:p>
            <a:pPr marL="174625"/>
            <a:r>
              <a:rPr lang="en-GB" sz="600" dirty="0">
                <a:latin typeface="Myriad Pro" panose="020B0503030403020204"/>
              </a:rPr>
              <a:t> </a:t>
            </a:r>
            <a:endParaRPr lang="en-US" sz="600" dirty="0">
              <a:latin typeface="Myriad Pro" panose="020B0503030403020204"/>
            </a:endParaRPr>
          </a:p>
          <a:p>
            <a:pPr marL="174625"/>
            <a:r>
              <a:rPr lang="en-GB" sz="1050" dirty="0">
                <a:latin typeface="Myriad Pro" panose="020B0503030403020204"/>
              </a:rPr>
              <a:t>Internet of Things North </a:t>
            </a:r>
            <a:r>
              <a:rPr lang="en-GB" sz="1050" dirty="0" smtClean="0">
                <a:latin typeface="Myriad Pro" panose="020B0503030403020204"/>
              </a:rPr>
              <a:t>America</a:t>
            </a:r>
          </a:p>
          <a:p>
            <a:pPr marL="174625"/>
            <a:r>
              <a:rPr lang="en-US" sz="1050" dirty="0" err="1">
                <a:latin typeface="Myriad Pro" panose="020B0503030403020204"/>
              </a:rPr>
              <a:t>Webcom</a:t>
            </a:r>
            <a:r>
              <a:rPr lang="en-US" sz="1050" dirty="0">
                <a:latin typeface="Myriad Pro" panose="020B0503030403020204"/>
              </a:rPr>
              <a:t> Conferences</a:t>
            </a:r>
            <a:endParaRPr lang="en-US" sz="1050" dirty="0">
              <a:latin typeface="Myriad Pro" panose="020B0503030403020204"/>
            </a:endParaRPr>
          </a:p>
          <a:p>
            <a:pPr marL="174625"/>
            <a:r>
              <a:rPr lang="en-GB" sz="1050" dirty="0">
                <a:latin typeface="Myriad Pro" panose="020B0503030403020204"/>
              </a:rPr>
              <a:t>March 28-29</a:t>
            </a:r>
            <a:r>
              <a:rPr lang="en-GB" sz="1050" dirty="0" smtClean="0">
                <a:latin typeface="Myriad Pro" panose="020B0503030403020204"/>
              </a:rPr>
              <a:t>, Illinois</a:t>
            </a:r>
            <a:endParaRPr lang="en-US" sz="1050" dirty="0">
              <a:latin typeface="Myriad Pro" panose="020B0503030403020204"/>
            </a:endParaRPr>
          </a:p>
        </p:txBody>
      </p:sp>
      <p:grpSp>
        <p:nvGrpSpPr>
          <p:cNvPr id="58" name="Group 57"/>
          <p:cNvGrpSpPr/>
          <p:nvPr/>
        </p:nvGrpSpPr>
        <p:grpSpPr>
          <a:xfrm>
            <a:off x="4009616" y="2027336"/>
            <a:ext cx="694613" cy="694613"/>
            <a:chOff x="642257" y="1513114"/>
            <a:chExt cx="1382484" cy="1382484"/>
          </a:xfrm>
        </p:grpSpPr>
        <p:sp>
          <p:nvSpPr>
            <p:cNvPr id="60" name="Oval 59"/>
            <p:cNvSpPr/>
            <p:nvPr/>
          </p:nvSpPr>
          <p:spPr>
            <a:xfrm>
              <a:off x="642257" y="1513114"/>
              <a:ext cx="1382484" cy="1382484"/>
            </a:xfrm>
            <a:prstGeom prst="ellipse">
              <a:avLst/>
            </a:prstGeom>
            <a:solidFill>
              <a:schemeClr val="bg1"/>
            </a:solidFill>
            <a:ln w="19050">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Myriad Pro" panose="020B0503030403020204"/>
              </a:endParaRPr>
            </a:p>
          </p:txBody>
        </p:sp>
        <p:sp>
          <p:nvSpPr>
            <p:cNvPr id="61" name="Oval 60"/>
            <p:cNvSpPr/>
            <p:nvPr/>
          </p:nvSpPr>
          <p:spPr>
            <a:xfrm>
              <a:off x="747485" y="1623784"/>
              <a:ext cx="1172028" cy="1172028"/>
            </a:xfrm>
            <a:prstGeom prst="ellipse">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400" b="1" dirty="0" smtClean="0">
                  <a:solidFill>
                    <a:schemeClr val="accent1"/>
                  </a:solidFill>
                  <a:latin typeface="Myriad Pro" panose="020B0503030403020204"/>
                  <a:cs typeface="Arial" panose="020B0604020202020204" pitchFamily="34" charset="0"/>
                </a:rPr>
                <a:t>2Q</a:t>
              </a:r>
              <a:endParaRPr lang="en-US" sz="2800" b="1" dirty="0">
                <a:latin typeface="Myriad Pro" panose="020B0503030403020204"/>
                <a:cs typeface="Arial" panose="020B0604020202020204" pitchFamily="34" charset="0"/>
              </a:endParaRPr>
            </a:p>
          </p:txBody>
        </p:sp>
      </p:grpSp>
      <p:grpSp>
        <p:nvGrpSpPr>
          <p:cNvPr id="78" name="Group 77"/>
          <p:cNvGrpSpPr/>
          <p:nvPr/>
        </p:nvGrpSpPr>
        <p:grpSpPr>
          <a:xfrm>
            <a:off x="7050616" y="2027336"/>
            <a:ext cx="694613" cy="694613"/>
            <a:chOff x="642257" y="1513114"/>
            <a:chExt cx="1382484" cy="1382484"/>
          </a:xfrm>
        </p:grpSpPr>
        <p:sp>
          <p:nvSpPr>
            <p:cNvPr id="80" name="Oval 79"/>
            <p:cNvSpPr/>
            <p:nvPr/>
          </p:nvSpPr>
          <p:spPr>
            <a:xfrm>
              <a:off x="642257" y="1513114"/>
              <a:ext cx="1382484" cy="1382484"/>
            </a:xfrm>
            <a:prstGeom prst="ellipse">
              <a:avLst/>
            </a:prstGeom>
            <a:solidFill>
              <a:schemeClr val="bg1"/>
            </a:solidFill>
            <a:ln w="19050">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Myriad Pro" panose="020B0503030403020204"/>
              </a:endParaRPr>
            </a:p>
          </p:txBody>
        </p:sp>
        <p:sp>
          <p:nvSpPr>
            <p:cNvPr id="81" name="Oval 80"/>
            <p:cNvSpPr/>
            <p:nvPr/>
          </p:nvSpPr>
          <p:spPr>
            <a:xfrm>
              <a:off x="747485" y="1623784"/>
              <a:ext cx="1172028" cy="1172028"/>
            </a:xfrm>
            <a:prstGeom prst="ellipse">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400" b="1" dirty="0" smtClean="0">
                  <a:solidFill>
                    <a:schemeClr val="accent1"/>
                  </a:solidFill>
                  <a:latin typeface="Myriad Pro" panose="020B0503030403020204"/>
                  <a:cs typeface="Arial" panose="020B0604020202020204" pitchFamily="34" charset="0"/>
                </a:rPr>
                <a:t>3Q</a:t>
              </a:r>
              <a:endParaRPr lang="en-US" sz="2400" b="1" dirty="0">
                <a:latin typeface="Myriad Pro" panose="020B0503030403020204"/>
                <a:cs typeface="Arial" panose="020B0604020202020204" pitchFamily="34" charset="0"/>
              </a:endParaRPr>
            </a:p>
          </p:txBody>
        </p:sp>
      </p:grpSp>
      <p:grpSp>
        <p:nvGrpSpPr>
          <p:cNvPr id="83" name="Group 82"/>
          <p:cNvGrpSpPr/>
          <p:nvPr/>
        </p:nvGrpSpPr>
        <p:grpSpPr>
          <a:xfrm>
            <a:off x="10091615" y="1977200"/>
            <a:ext cx="694613" cy="694613"/>
            <a:chOff x="642257" y="1513114"/>
            <a:chExt cx="1382484" cy="1382484"/>
          </a:xfrm>
        </p:grpSpPr>
        <p:sp>
          <p:nvSpPr>
            <p:cNvPr id="85" name="Oval 84"/>
            <p:cNvSpPr/>
            <p:nvPr/>
          </p:nvSpPr>
          <p:spPr>
            <a:xfrm>
              <a:off x="642257" y="1513114"/>
              <a:ext cx="1382484" cy="1382484"/>
            </a:xfrm>
            <a:prstGeom prst="ellipse">
              <a:avLst/>
            </a:prstGeom>
            <a:solidFill>
              <a:schemeClr val="bg1"/>
            </a:solidFill>
            <a:ln w="19050">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Myriad Pro" panose="020B0503030403020204"/>
              </a:endParaRPr>
            </a:p>
          </p:txBody>
        </p:sp>
        <p:sp>
          <p:nvSpPr>
            <p:cNvPr id="86" name="Oval 85"/>
            <p:cNvSpPr/>
            <p:nvPr/>
          </p:nvSpPr>
          <p:spPr>
            <a:xfrm>
              <a:off x="747485" y="1623784"/>
              <a:ext cx="1172028" cy="1172028"/>
            </a:xfrm>
            <a:prstGeom prst="ellipse">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400" b="1" dirty="0" smtClean="0">
                  <a:solidFill>
                    <a:schemeClr val="accent1"/>
                  </a:solidFill>
                  <a:latin typeface="Myriad Pro" panose="020B0503030403020204"/>
                  <a:cs typeface="Arial" panose="020B0604020202020204" pitchFamily="34" charset="0"/>
                </a:rPr>
                <a:t>4Q</a:t>
              </a:r>
              <a:endParaRPr lang="en-US" sz="2400" b="1" dirty="0">
                <a:solidFill>
                  <a:schemeClr val="accent1"/>
                </a:solidFill>
                <a:latin typeface="Myriad Pro" panose="020B0503030403020204"/>
                <a:cs typeface="Arial" panose="020B0604020202020204" pitchFamily="34" charset="0"/>
              </a:endParaRPr>
            </a:p>
          </p:txBody>
        </p:sp>
      </p:grpSp>
      <p:sp>
        <p:nvSpPr>
          <p:cNvPr id="3" name="Slide Number Placeholder 2"/>
          <p:cNvSpPr>
            <a:spLocks noGrp="1"/>
          </p:cNvSpPr>
          <p:nvPr>
            <p:ph type="sldNum" sz="quarter" idx="12"/>
          </p:nvPr>
        </p:nvSpPr>
        <p:spPr/>
        <p:txBody>
          <a:bodyPr/>
          <a:lstStyle/>
          <a:p>
            <a:fld id="{163F5A94-8458-4F17-AD3C-1A083E20221D}" type="slidenum">
              <a:rPr lang="en-US" smtClean="0"/>
              <a:t>14</a:t>
            </a:fld>
            <a:endParaRPr lang="en-US" dirty="0"/>
          </a:p>
        </p:txBody>
      </p:sp>
      <p:sp>
        <p:nvSpPr>
          <p:cNvPr id="40" name="TextBox 39"/>
          <p:cNvSpPr txBox="1"/>
          <p:nvPr/>
        </p:nvSpPr>
        <p:spPr>
          <a:xfrm>
            <a:off x="3186474" y="2785611"/>
            <a:ext cx="2592125" cy="3347070"/>
          </a:xfrm>
          <a:prstGeom prst="rect">
            <a:avLst/>
          </a:prstGeom>
          <a:noFill/>
        </p:spPr>
        <p:txBody>
          <a:bodyPr vert="horz" wrap="square" rtlCol="0">
            <a:spAutoFit/>
          </a:bodyPr>
          <a:lstStyle/>
          <a:p>
            <a:pPr marL="171450" indent="-171450">
              <a:buFont typeface="Arial" panose="020B0604020202020204" pitchFamily="34" charset="0"/>
              <a:buChar char="•"/>
            </a:pPr>
            <a:r>
              <a:rPr lang="en-GB" sz="1200" dirty="0" smtClean="0">
                <a:latin typeface="Myriad Pro" panose="020B0503030403020204"/>
              </a:rPr>
              <a:t>Website Refresh Launch (Complete Design/Content))</a:t>
            </a:r>
          </a:p>
          <a:p>
            <a:pPr marL="171450" indent="-171450">
              <a:buFont typeface="Arial" panose="020B0604020202020204" pitchFamily="34" charset="0"/>
              <a:buChar char="•"/>
            </a:pPr>
            <a:r>
              <a:rPr lang="en-GB" sz="1200" dirty="0" smtClean="0">
                <a:latin typeface="Myriad Pro" panose="020B0503030403020204"/>
              </a:rPr>
              <a:t>Hire </a:t>
            </a:r>
            <a:r>
              <a:rPr lang="en-GB" sz="1200" dirty="0" err="1" smtClean="0">
                <a:latin typeface="Myriad Pro" panose="020B0503030403020204"/>
              </a:rPr>
              <a:t>Marcom</a:t>
            </a:r>
            <a:r>
              <a:rPr lang="en-GB" sz="1200" dirty="0" smtClean="0">
                <a:latin typeface="Myriad Pro" panose="020B0503030403020204"/>
              </a:rPr>
              <a:t> Lead</a:t>
            </a:r>
          </a:p>
          <a:p>
            <a:pPr marL="171450" indent="-171450">
              <a:buFont typeface="Arial" panose="020B0604020202020204" pitchFamily="34" charset="0"/>
              <a:buChar char="•"/>
            </a:pPr>
            <a:r>
              <a:rPr lang="en-GB" sz="1200" dirty="0" smtClean="0">
                <a:latin typeface="Myriad Pro" panose="020B0503030403020204"/>
              </a:rPr>
              <a:t>Press releases (1 per month)</a:t>
            </a:r>
          </a:p>
          <a:p>
            <a:pPr marL="171450" indent="-171450">
              <a:buFont typeface="Arial" panose="020B0604020202020204" pitchFamily="34" charset="0"/>
              <a:buChar char="•"/>
            </a:pPr>
            <a:r>
              <a:rPr lang="en-GB" sz="1200" dirty="0" smtClean="0">
                <a:latin typeface="Myriad Pro" panose="020B0503030403020204"/>
              </a:rPr>
              <a:t>Analyst outreach (leverage Release 3.0)</a:t>
            </a:r>
          </a:p>
          <a:p>
            <a:pPr marL="171450" indent="-171450">
              <a:buFont typeface="Arial" panose="020B0604020202020204" pitchFamily="34" charset="0"/>
              <a:buChar char="•"/>
            </a:pPr>
            <a:r>
              <a:rPr lang="en-GB" sz="1200" dirty="0" smtClean="0">
                <a:latin typeface="Myriad Pro" panose="020B0503030403020204"/>
              </a:rPr>
              <a:t>Events</a:t>
            </a:r>
            <a:endParaRPr lang="en-GB" sz="1200" dirty="0">
              <a:latin typeface="Myriad Pro" panose="020B0503030403020204"/>
            </a:endParaRPr>
          </a:p>
          <a:p>
            <a:endParaRPr lang="en-GB" sz="1200" dirty="0" smtClean="0">
              <a:latin typeface="Myriad Pro" panose="020B0503030403020204"/>
            </a:endParaRPr>
          </a:p>
          <a:p>
            <a:pPr marL="174625"/>
            <a:r>
              <a:rPr lang="en-GB" sz="1050" dirty="0" err="1">
                <a:latin typeface="Myriad Pro" panose="020B0503030403020204"/>
              </a:rPr>
              <a:t>IoT</a:t>
            </a:r>
            <a:r>
              <a:rPr lang="en-GB" sz="1050" dirty="0">
                <a:latin typeface="Myriad Pro" panose="020B0503030403020204"/>
              </a:rPr>
              <a:t> Tech Expo Global </a:t>
            </a:r>
            <a:r>
              <a:rPr lang="en-GB" sz="1050" dirty="0" smtClean="0">
                <a:latin typeface="Myriad Pro" panose="020B0503030403020204"/>
              </a:rPr>
              <a:t>2018</a:t>
            </a:r>
          </a:p>
          <a:p>
            <a:pPr marL="174625"/>
            <a:r>
              <a:rPr lang="en-US" sz="1050" dirty="0">
                <a:latin typeface="Myriad Pro" panose="020B0503030403020204"/>
              </a:rPr>
              <a:t>Encore Media Group</a:t>
            </a:r>
            <a:endParaRPr lang="en-US" sz="1050" dirty="0">
              <a:latin typeface="Myriad Pro" panose="020B0503030403020204"/>
            </a:endParaRPr>
          </a:p>
          <a:p>
            <a:pPr marL="174625"/>
            <a:r>
              <a:rPr lang="en-GB" sz="1050" dirty="0">
                <a:latin typeface="Myriad Pro" panose="020B0503030403020204"/>
              </a:rPr>
              <a:t>April 18-19, </a:t>
            </a:r>
            <a:r>
              <a:rPr lang="en-GB" sz="1050" dirty="0" smtClean="0">
                <a:latin typeface="Myriad Pro" panose="020B0503030403020204"/>
              </a:rPr>
              <a:t>London</a:t>
            </a:r>
            <a:endParaRPr lang="en-US" sz="1050" dirty="0">
              <a:latin typeface="Myriad Pro" panose="020B0503030403020204"/>
            </a:endParaRPr>
          </a:p>
          <a:p>
            <a:pPr marL="174625"/>
            <a:r>
              <a:rPr lang="en-GB" sz="1050" dirty="0">
                <a:latin typeface="Myriad Pro" panose="020B0503030403020204"/>
              </a:rPr>
              <a:t> </a:t>
            </a:r>
            <a:endParaRPr lang="en-US" sz="1050" dirty="0">
              <a:latin typeface="Myriad Pro" panose="020B0503030403020204"/>
            </a:endParaRPr>
          </a:p>
          <a:p>
            <a:pPr marL="174625"/>
            <a:r>
              <a:rPr lang="en-GB" sz="1050" dirty="0">
                <a:latin typeface="Myriad Pro" panose="020B0503030403020204"/>
              </a:rPr>
              <a:t>Internet of Things </a:t>
            </a:r>
            <a:r>
              <a:rPr lang="en-GB" sz="1050" dirty="0" smtClean="0">
                <a:latin typeface="Myriad Pro" panose="020B0503030403020204"/>
              </a:rPr>
              <a:t>World</a:t>
            </a:r>
          </a:p>
          <a:p>
            <a:pPr marL="174625"/>
            <a:r>
              <a:rPr lang="en-US" sz="1050" dirty="0" err="1">
                <a:latin typeface="Myriad Pro" panose="020B0503030403020204"/>
              </a:rPr>
              <a:t>Knect</a:t>
            </a:r>
            <a:r>
              <a:rPr lang="en-US" sz="1050" dirty="0">
                <a:latin typeface="Myriad Pro" panose="020B0503030403020204"/>
              </a:rPr>
              <a:t> 365</a:t>
            </a:r>
            <a:endParaRPr lang="en-US" sz="1050" dirty="0">
              <a:latin typeface="Myriad Pro" panose="020B0503030403020204"/>
            </a:endParaRPr>
          </a:p>
          <a:p>
            <a:pPr marL="174625"/>
            <a:r>
              <a:rPr lang="en-GB" sz="1050" dirty="0">
                <a:latin typeface="Myriad Pro" panose="020B0503030403020204"/>
              </a:rPr>
              <a:t>May </a:t>
            </a:r>
            <a:r>
              <a:rPr lang="en-GB" sz="1050" dirty="0" smtClean="0">
                <a:latin typeface="Myriad Pro" panose="020B0503030403020204"/>
              </a:rPr>
              <a:t>14-17, </a:t>
            </a:r>
            <a:r>
              <a:rPr lang="en-GB" sz="1050" dirty="0">
                <a:latin typeface="Myriad Pro" panose="020B0503030403020204"/>
              </a:rPr>
              <a:t>California, </a:t>
            </a:r>
            <a:endParaRPr lang="en-US" sz="1050" dirty="0">
              <a:latin typeface="Myriad Pro" panose="020B0503030403020204"/>
            </a:endParaRPr>
          </a:p>
          <a:p>
            <a:pPr marL="174625"/>
            <a:r>
              <a:rPr lang="en-GB" sz="1050" dirty="0">
                <a:latin typeface="Myriad Pro" panose="020B0503030403020204"/>
              </a:rPr>
              <a:t> </a:t>
            </a:r>
            <a:endParaRPr lang="en-US" sz="1050" dirty="0">
              <a:latin typeface="Myriad Pro" panose="020B0503030403020204"/>
            </a:endParaRPr>
          </a:p>
          <a:p>
            <a:pPr marL="174625"/>
            <a:r>
              <a:rPr lang="en-GB" sz="1050" dirty="0" err="1">
                <a:latin typeface="Myriad Pro" panose="020B0503030403020204"/>
              </a:rPr>
              <a:t>IoT</a:t>
            </a:r>
            <a:r>
              <a:rPr lang="en-GB" sz="1050" dirty="0">
                <a:latin typeface="Myriad Pro" panose="020B0503030403020204"/>
              </a:rPr>
              <a:t> World Europe</a:t>
            </a:r>
            <a:endParaRPr lang="en-US" sz="1050" dirty="0">
              <a:latin typeface="Myriad Pro" panose="020B0503030403020204"/>
            </a:endParaRPr>
          </a:p>
          <a:p>
            <a:pPr marL="174625"/>
            <a:r>
              <a:rPr lang="en-US" sz="1050" dirty="0" err="1">
                <a:latin typeface="Myriad Pro" panose="020B0503030403020204"/>
              </a:rPr>
              <a:t>Knect</a:t>
            </a:r>
            <a:r>
              <a:rPr lang="en-US" sz="1050" dirty="0">
                <a:latin typeface="Myriad Pro" panose="020B0503030403020204"/>
              </a:rPr>
              <a:t> 365</a:t>
            </a:r>
          </a:p>
          <a:p>
            <a:pPr marL="174625"/>
            <a:r>
              <a:rPr lang="en-GB" sz="1050" dirty="0" smtClean="0">
                <a:latin typeface="Myriad Pro" panose="020B0503030403020204"/>
              </a:rPr>
              <a:t>12-14 </a:t>
            </a:r>
            <a:r>
              <a:rPr lang="en-GB" sz="1050" dirty="0">
                <a:latin typeface="Myriad Pro" panose="020B0503030403020204"/>
              </a:rPr>
              <a:t>June, London</a:t>
            </a:r>
            <a:r>
              <a:rPr lang="en-GB" sz="1050" dirty="0" smtClean="0">
                <a:latin typeface="Myriad Pro" panose="020B0503030403020204"/>
              </a:rPr>
              <a:t>,</a:t>
            </a:r>
            <a:endParaRPr lang="en-US" sz="1050" dirty="0">
              <a:latin typeface="Myriad Pro" panose="020B0503030403020204"/>
            </a:endParaRPr>
          </a:p>
        </p:txBody>
      </p:sp>
      <p:sp>
        <p:nvSpPr>
          <p:cNvPr id="41" name="TextBox 40"/>
          <p:cNvSpPr txBox="1"/>
          <p:nvPr/>
        </p:nvSpPr>
        <p:spPr>
          <a:xfrm>
            <a:off x="9352688" y="2785611"/>
            <a:ext cx="2592125" cy="1338828"/>
          </a:xfrm>
          <a:prstGeom prst="rect">
            <a:avLst/>
          </a:prstGeom>
          <a:noFill/>
        </p:spPr>
        <p:txBody>
          <a:bodyPr vert="horz" wrap="square" rtlCol="0">
            <a:spAutoFit/>
          </a:bodyPr>
          <a:lstStyle/>
          <a:p>
            <a:pPr marL="171450" indent="-171450">
              <a:buFont typeface="Arial" panose="020B0604020202020204" pitchFamily="34" charset="0"/>
              <a:buChar char="•"/>
            </a:pPr>
            <a:r>
              <a:rPr lang="en-GB" sz="1200" dirty="0" smtClean="0">
                <a:latin typeface="Myriad Pro" panose="020B0503030403020204"/>
              </a:rPr>
              <a:t>Press releases (1 per month)</a:t>
            </a:r>
          </a:p>
          <a:p>
            <a:pPr marL="171450" indent="-171450">
              <a:buFont typeface="Arial" panose="020B0604020202020204" pitchFamily="34" charset="0"/>
              <a:buChar char="•"/>
            </a:pPr>
            <a:r>
              <a:rPr lang="en-GB" sz="1200" dirty="0" smtClean="0">
                <a:latin typeface="Myriad Pro" panose="020B0503030403020204"/>
              </a:rPr>
              <a:t>Analyst outreach</a:t>
            </a:r>
          </a:p>
          <a:p>
            <a:pPr marL="171450" indent="-171450">
              <a:buFont typeface="Arial" panose="020B0604020202020204" pitchFamily="34" charset="0"/>
              <a:buChar char="•"/>
            </a:pPr>
            <a:r>
              <a:rPr lang="en-GB" sz="1200" dirty="0" smtClean="0">
                <a:latin typeface="Myriad Pro" panose="020B0503030403020204"/>
              </a:rPr>
              <a:t>2019 Planning</a:t>
            </a:r>
          </a:p>
          <a:p>
            <a:pPr marL="171450" indent="-171450">
              <a:buFont typeface="Arial" panose="020B0604020202020204" pitchFamily="34" charset="0"/>
              <a:buChar char="•"/>
            </a:pPr>
            <a:r>
              <a:rPr lang="en-GB" sz="1200" dirty="0" smtClean="0">
                <a:latin typeface="Myriad Pro" panose="020B0503030403020204"/>
              </a:rPr>
              <a:t>Events</a:t>
            </a:r>
            <a:endParaRPr lang="en-GB" sz="1200" dirty="0">
              <a:latin typeface="Myriad Pro" panose="020B0503030403020204"/>
            </a:endParaRPr>
          </a:p>
          <a:p>
            <a:endParaRPr lang="en-GB" sz="1200" dirty="0" smtClean="0">
              <a:latin typeface="Myriad Pro" panose="020B0503030403020204"/>
            </a:endParaRPr>
          </a:p>
          <a:p>
            <a:pPr marL="174625"/>
            <a:r>
              <a:rPr lang="en-GB" sz="1050" dirty="0" err="1">
                <a:latin typeface="Myriad Pro" panose="020B0503030403020204"/>
              </a:rPr>
              <a:t>IoT</a:t>
            </a:r>
            <a:r>
              <a:rPr lang="en-GB" sz="1050" dirty="0">
                <a:latin typeface="Myriad Pro" panose="020B0503030403020204"/>
              </a:rPr>
              <a:t> Tech Expo North America</a:t>
            </a:r>
            <a:endParaRPr lang="en-US" sz="1050" dirty="0">
              <a:latin typeface="Myriad Pro" panose="020B0503030403020204"/>
            </a:endParaRPr>
          </a:p>
          <a:p>
            <a:pPr marL="174625"/>
            <a:r>
              <a:rPr lang="en-GB" sz="1050" dirty="0">
                <a:latin typeface="Myriad Pro" panose="020B0503030403020204"/>
              </a:rPr>
              <a:t>TBC November, </a:t>
            </a:r>
            <a:r>
              <a:rPr lang="en-GB" sz="1050" dirty="0" smtClean="0">
                <a:latin typeface="Myriad Pro" panose="020B0503030403020204"/>
              </a:rPr>
              <a:t>TBC</a:t>
            </a:r>
            <a:endParaRPr lang="en-US" sz="1050" dirty="0">
              <a:latin typeface="Myriad Pro" panose="020B0503030403020204"/>
            </a:endParaRPr>
          </a:p>
        </p:txBody>
      </p:sp>
      <p:sp>
        <p:nvSpPr>
          <p:cNvPr id="42" name="TextBox 41"/>
          <p:cNvSpPr txBox="1"/>
          <p:nvPr/>
        </p:nvSpPr>
        <p:spPr>
          <a:xfrm>
            <a:off x="6269581" y="2785611"/>
            <a:ext cx="2592125" cy="3785652"/>
          </a:xfrm>
          <a:prstGeom prst="rect">
            <a:avLst/>
          </a:prstGeom>
          <a:noFill/>
        </p:spPr>
        <p:txBody>
          <a:bodyPr vert="horz" wrap="square" rtlCol="0">
            <a:spAutoFit/>
          </a:bodyPr>
          <a:lstStyle/>
          <a:p>
            <a:pPr marL="171450" indent="-171450">
              <a:buFont typeface="Arial" panose="020B0604020202020204" pitchFamily="34" charset="0"/>
              <a:buChar char="•"/>
            </a:pPr>
            <a:r>
              <a:rPr lang="en-GB" sz="1200" dirty="0" smtClean="0">
                <a:latin typeface="Myriad Pro" panose="020B0503030403020204"/>
              </a:rPr>
              <a:t>Industry Day Press releases (1 per month)</a:t>
            </a:r>
          </a:p>
          <a:p>
            <a:pPr marL="171450" indent="-171450">
              <a:buFont typeface="Arial" panose="020B0604020202020204" pitchFamily="34" charset="0"/>
              <a:buChar char="•"/>
            </a:pPr>
            <a:r>
              <a:rPr lang="en-GB" sz="1200" dirty="0" smtClean="0">
                <a:latin typeface="Myriad Pro" panose="020B0503030403020204"/>
              </a:rPr>
              <a:t>Analyst outreach</a:t>
            </a:r>
          </a:p>
          <a:p>
            <a:pPr marL="171450" indent="-171450">
              <a:buFont typeface="Arial" panose="020B0604020202020204" pitchFamily="34" charset="0"/>
              <a:buChar char="•"/>
            </a:pPr>
            <a:r>
              <a:rPr lang="en-GB" sz="1200" dirty="0" smtClean="0">
                <a:latin typeface="Myriad Pro" panose="020B0503030403020204"/>
              </a:rPr>
              <a:t>Face to Face </a:t>
            </a:r>
            <a:r>
              <a:rPr lang="en-GB" sz="1200" dirty="0" err="1" smtClean="0">
                <a:latin typeface="Myriad Pro" panose="020B0503030403020204"/>
              </a:rPr>
              <a:t>Marcom</a:t>
            </a:r>
            <a:r>
              <a:rPr lang="en-GB" sz="1200" dirty="0" smtClean="0">
                <a:latin typeface="Myriad Pro" panose="020B0503030403020204"/>
              </a:rPr>
              <a:t> Meeting</a:t>
            </a:r>
          </a:p>
          <a:p>
            <a:pPr marL="171450" indent="-171450">
              <a:buFont typeface="Arial" panose="020B0604020202020204" pitchFamily="34" charset="0"/>
              <a:buChar char="•"/>
            </a:pPr>
            <a:r>
              <a:rPr lang="en-GB" sz="1200" dirty="0" smtClean="0">
                <a:latin typeface="Myriad Pro" panose="020B0503030403020204"/>
              </a:rPr>
              <a:t>Events</a:t>
            </a:r>
            <a:endParaRPr lang="en-GB" sz="1200" dirty="0">
              <a:latin typeface="Myriad Pro" panose="020B0503030403020204"/>
            </a:endParaRPr>
          </a:p>
          <a:p>
            <a:pPr marL="285750"/>
            <a:r>
              <a:rPr lang="en-GB" sz="1050" dirty="0" err="1" smtClean="0">
                <a:latin typeface="Myriad Pro" panose="020B0503030403020204"/>
              </a:rPr>
              <a:t>IoT</a:t>
            </a:r>
            <a:r>
              <a:rPr lang="en-GB" sz="1050" dirty="0" smtClean="0">
                <a:latin typeface="Myriad Pro" panose="020B0503030403020204"/>
              </a:rPr>
              <a:t> </a:t>
            </a:r>
            <a:r>
              <a:rPr lang="en-GB" sz="1050" dirty="0">
                <a:latin typeface="Myriad Pro" panose="020B0503030403020204"/>
              </a:rPr>
              <a:t>Evolution </a:t>
            </a:r>
            <a:r>
              <a:rPr lang="en-GB" sz="1050" dirty="0" err="1" smtClean="0">
                <a:latin typeface="Myriad Pro" panose="020B0503030403020204"/>
              </a:rPr>
              <a:t>Conf</a:t>
            </a:r>
            <a:r>
              <a:rPr lang="en-GB" sz="1050" dirty="0" smtClean="0">
                <a:latin typeface="Myriad Pro" panose="020B0503030403020204"/>
              </a:rPr>
              <a:t> </a:t>
            </a:r>
            <a:r>
              <a:rPr lang="en-GB" sz="1050" dirty="0">
                <a:latin typeface="Myriad Pro" panose="020B0503030403020204"/>
              </a:rPr>
              <a:t>&amp; Expo </a:t>
            </a:r>
            <a:r>
              <a:rPr lang="en-GB" sz="1050" dirty="0" smtClean="0">
                <a:latin typeface="Myriad Pro" panose="020B0503030403020204"/>
              </a:rPr>
              <a:t>West</a:t>
            </a:r>
          </a:p>
          <a:p>
            <a:pPr marL="285750"/>
            <a:r>
              <a:rPr lang="en-GB" sz="1050" dirty="0">
                <a:latin typeface="Myriad Pro" panose="020B0503030403020204"/>
              </a:rPr>
              <a:t>TMC net</a:t>
            </a:r>
            <a:endParaRPr lang="en-US" sz="1050" dirty="0">
              <a:latin typeface="Myriad Pro" panose="020B0503030403020204"/>
            </a:endParaRPr>
          </a:p>
          <a:p>
            <a:pPr marL="285750"/>
            <a:r>
              <a:rPr lang="en-GB" sz="1050" dirty="0" smtClean="0">
                <a:latin typeface="Myriad Pro" panose="020B0503030403020204"/>
              </a:rPr>
              <a:t>TBC </a:t>
            </a:r>
            <a:r>
              <a:rPr lang="en-GB" sz="1050" dirty="0">
                <a:latin typeface="Myriad Pro" panose="020B0503030403020204"/>
              </a:rPr>
              <a:t>August, </a:t>
            </a:r>
            <a:r>
              <a:rPr lang="en-GB" sz="1050" dirty="0" smtClean="0">
                <a:latin typeface="Myriad Pro" panose="020B0503030403020204"/>
              </a:rPr>
              <a:t>California</a:t>
            </a:r>
            <a:r>
              <a:rPr lang="en-GB" sz="1050" dirty="0">
                <a:latin typeface="Myriad Pro" panose="020B0503030403020204"/>
              </a:rPr>
              <a:t>, USA</a:t>
            </a:r>
            <a:endParaRPr lang="en-US" sz="1050" dirty="0">
              <a:latin typeface="Myriad Pro" panose="020B0503030403020204"/>
            </a:endParaRPr>
          </a:p>
          <a:p>
            <a:pPr marL="285750"/>
            <a:r>
              <a:rPr lang="en-GB" sz="600" dirty="0">
                <a:latin typeface="Myriad Pro" panose="020B0503030403020204"/>
              </a:rPr>
              <a:t> </a:t>
            </a:r>
            <a:endParaRPr lang="en-US" sz="600" dirty="0">
              <a:latin typeface="Myriad Pro" panose="020B0503030403020204"/>
            </a:endParaRPr>
          </a:p>
          <a:p>
            <a:pPr marL="285750"/>
            <a:r>
              <a:rPr lang="en-GB" sz="1050" dirty="0" smtClean="0">
                <a:latin typeface="Myriad Pro" panose="020B0503030403020204"/>
              </a:rPr>
              <a:t>MWC Americas  -- GSMA</a:t>
            </a:r>
            <a:endParaRPr lang="en-US" sz="1050" dirty="0">
              <a:latin typeface="Myriad Pro" panose="020B0503030403020204"/>
            </a:endParaRPr>
          </a:p>
          <a:p>
            <a:pPr marL="285750"/>
            <a:r>
              <a:rPr lang="en-GB" sz="1050" dirty="0">
                <a:latin typeface="Myriad Pro" panose="020B0503030403020204"/>
              </a:rPr>
              <a:t>12-14 September, </a:t>
            </a:r>
            <a:r>
              <a:rPr lang="en-GB" sz="1050" dirty="0" smtClean="0">
                <a:latin typeface="Myriad Pro" panose="020B0503030403020204"/>
              </a:rPr>
              <a:t>California</a:t>
            </a:r>
            <a:endParaRPr lang="en-US" sz="1050" dirty="0">
              <a:latin typeface="Myriad Pro" panose="020B0503030403020204"/>
            </a:endParaRPr>
          </a:p>
          <a:p>
            <a:pPr marL="285750"/>
            <a:r>
              <a:rPr lang="en-GB" sz="600" dirty="0">
                <a:latin typeface="Myriad Pro" panose="020B0503030403020204"/>
              </a:rPr>
              <a:t> </a:t>
            </a:r>
            <a:r>
              <a:rPr lang="en-GB" sz="600" dirty="0">
                <a:latin typeface="Myriad Pro" panose="020B0503030403020204"/>
              </a:rPr>
              <a:t> </a:t>
            </a:r>
            <a:endParaRPr lang="en-US" sz="600" dirty="0">
              <a:latin typeface="Myriad Pro" panose="020B0503030403020204"/>
            </a:endParaRPr>
          </a:p>
          <a:p>
            <a:pPr marL="285750"/>
            <a:r>
              <a:rPr lang="en-GB" sz="1050" dirty="0" smtClean="0">
                <a:latin typeface="Myriad Pro" panose="020B0503030403020204"/>
              </a:rPr>
              <a:t>Industry </a:t>
            </a:r>
            <a:r>
              <a:rPr lang="en-GB" sz="1050" dirty="0">
                <a:latin typeface="Myriad Pro" panose="020B0503030403020204"/>
              </a:rPr>
              <a:t>of Things World </a:t>
            </a:r>
            <a:r>
              <a:rPr lang="en-GB" sz="1050" dirty="0" smtClean="0">
                <a:latin typeface="Myriad Pro" panose="020B0503030403020204"/>
              </a:rPr>
              <a:t>2018</a:t>
            </a:r>
          </a:p>
          <a:p>
            <a:pPr marL="285750"/>
            <a:r>
              <a:rPr lang="en-US" sz="1050" dirty="0" err="1">
                <a:latin typeface="Myriad Pro" panose="020B0503030403020204"/>
              </a:rPr>
              <a:t>we.CONECT</a:t>
            </a:r>
            <a:endParaRPr lang="en-US" sz="1050" dirty="0">
              <a:latin typeface="Myriad Pro" panose="020B0503030403020204"/>
            </a:endParaRPr>
          </a:p>
          <a:p>
            <a:pPr marL="285750"/>
            <a:r>
              <a:rPr lang="en-GB" sz="1050" dirty="0">
                <a:latin typeface="Myriad Pro" panose="020B0503030403020204"/>
              </a:rPr>
              <a:t>23-25 September, </a:t>
            </a:r>
            <a:r>
              <a:rPr lang="en-GB" sz="1050" dirty="0" smtClean="0">
                <a:latin typeface="Myriad Pro" panose="020B0503030403020204"/>
              </a:rPr>
              <a:t>Berlin </a:t>
            </a:r>
            <a:endParaRPr lang="en-US" sz="1050" dirty="0">
              <a:latin typeface="Myriad Pro" panose="020B0503030403020204"/>
            </a:endParaRPr>
          </a:p>
          <a:p>
            <a:pPr marL="285750"/>
            <a:r>
              <a:rPr lang="en-GB" sz="600" dirty="0">
                <a:latin typeface="Myriad Pro" panose="020B0503030403020204"/>
              </a:rPr>
              <a:t> </a:t>
            </a:r>
            <a:r>
              <a:rPr lang="en-GB" sz="600" dirty="0">
                <a:latin typeface="Myriad Pro" panose="020B0503030403020204"/>
              </a:rPr>
              <a:t> </a:t>
            </a:r>
            <a:endParaRPr lang="en-US" sz="600" dirty="0">
              <a:latin typeface="Myriad Pro" panose="020B0503030403020204"/>
            </a:endParaRPr>
          </a:p>
          <a:p>
            <a:pPr marL="285750"/>
            <a:r>
              <a:rPr lang="en-GB" sz="1050" dirty="0" err="1" smtClean="0">
                <a:latin typeface="Myriad Pro" panose="020B0503030403020204"/>
              </a:rPr>
              <a:t>IoT</a:t>
            </a:r>
            <a:r>
              <a:rPr lang="en-GB" sz="1050" dirty="0" smtClean="0">
                <a:latin typeface="Myriad Pro" panose="020B0503030403020204"/>
              </a:rPr>
              <a:t> </a:t>
            </a:r>
            <a:r>
              <a:rPr lang="en-GB" sz="1050" dirty="0">
                <a:latin typeface="Myriad Pro" panose="020B0503030403020204"/>
              </a:rPr>
              <a:t>Tech Expo </a:t>
            </a:r>
            <a:r>
              <a:rPr lang="en-GB" sz="1050" dirty="0" smtClean="0">
                <a:latin typeface="Myriad Pro" panose="020B0503030403020204"/>
              </a:rPr>
              <a:t>Europe</a:t>
            </a:r>
          </a:p>
          <a:p>
            <a:pPr marL="285750"/>
            <a:r>
              <a:rPr lang="en-US" sz="1050" dirty="0" err="1">
                <a:latin typeface="Myriad Pro" panose="020B0503030403020204"/>
              </a:rPr>
              <a:t>Fira</a:t>
            </a:r>
            <a:r>
              <a:rPr lang="en-US" sz="1050" dirty="0">
                <a:latin typeface="Myriad Pro" panose="020B0503030403020204"/>
              </a:rPr>
              <a:t> de Barcelona</a:t>
            </a:r>
            <a:endParaRPr lang="en-US" sz="1050" dirty="0">
              <a:latin typeface="Myriad Pro" panose="020B0503030403020204"/>
            </a:endParaRPr>
          </a:p>
          <a:p>
            <a:pPr marL="285750"/>
            <a:r>
              <a:rPr lang="en-GB" sz="1050" dirty="0">
                <a:latin typeface="Myriad Pro" panose="020B0503030403020204"/>
              </a:rPr>
              <a:t>1-2 October, </a:t>
            </a:r>
            <a:r>
              <a:rPr lang="en-GB" sz="1050" dirty="0" smtClean="0">
                <a:latin typeface="Myriad Pro" panose="020B0503030403020204"/>
              </a:rPr>
              <a:t>Amsterdam</a:t>
            </a:r>
            <a:endParaRPr lang="en-US" sz="1050" dirty="0" smtClean="0">
              <a:latin typeface="Myriad Pro" panose="020B0503030403020204"/>
            </a:endParaRPr>
          </a:p>
          <a:p>
            <a:pPr marL="285750"/>
            <a:r>
              <a:rPr lang="en-GB" sz="600" dirty="0">
                <a:latin typeface="Myriad Pro" panose="020B0503030403020204"/>
              </a:rPr>
              <a:t> </a:t>
            </a:r>
            <a:endParaRPr lang="en-US" sz="600" dirty="0">
              <a:latin typeface="Myriad Pro" panose="020B0503030403020204"/>
            </a:endParaRPr>
          </a:p>
          <a:p>
            <a:pPr marL="285750"/>
            <a:r>
              <a:rPr lang="en-GB" sz="1050" dirty="0" err="1">
                <a:latin typeface="Myriad Pro" panose="020B0503030403020204"/>
              </a:rPr>
              <a:t>IoT</a:t>
            </a:r>
            <a:r>
              <a:rPr lang="en-GB" sz="1050" dirty="0">
                <a:latin typeface="Myriad Pro" panose="020B0503030403020204"/>
              </a:rPr>
              <a:t> Solutions World </a:t>
            </a:r>
            <a:r>
              <a:rPr lang="en-GB" sz="1050" dirty="0" smtClean="0">
                <a:latin typeface="Myriad Pro" panose="020B0503030403020204"/>
              </a:rPr>
              <a:t>Congress</a:t>
            </a:r>
          </a:p>
          <a:p>
            <a:pPr marL="285750"/>
            <a:r>
              <a:rPr lang="en-US" sz="1050" dirty="0">
                <a:latin typeface="Myriad Pro" panose="020B0503030403020204"/>
              </a:rPr>
              <a:t>Encore Media Group</a:t>
            </a:r>
            <a:endParaRPr lang="en-US" sz="1050" dirty="0">
              <a:latin typeface="Myriad Pro" panose="020B0503030403020204"/>
            </a:endParaRPr>
          </a:p>
          <a:p>
            <a:pPr marL="285750"/>
            <a:r>
              <a:rPr lang="en-GB" sz="1050" dirty="0">
                <a:latin typeface="Myriad Pro" panose="020B0503030403020204"/>
              </a:rPr>
              <a:t>16-18 October, </a:t>
            </a:r>
            <a:r>
              <a:rPr lang="en-GB" sz="1050" dirty="0" smtClean="0">
                <a:latin typeface="Myriad Pro" panose="020B0503030403020204"/>
              </a:rPr>
              <a:t>Barcelona</a:t>
            </a:r>
            <a:endParaRPr lang="en-US" sz="1050" dirty="0">
              <a:latin typeface="Myriad Pro" panose="020B0503030403020204"/>
            </a:endParaRPr>
          </a:p>
        </p:txBody>
      </p:sp>
    </p:spTree>
    <p:custDataLst>
      <p:tags r:id="rId1"/>
    </p:custDataLst>
    <p:extLst>
      <p:ext uri="{BB962C8B-B14F-4D97-AF65-F5344CB8AC3E}">
        <p14:creationId xmlns:p14="http://schemas.microsoft.com/office/powerpoint/2010/main" val="20022407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Dependencies</a:t>
            </a:r>
          </a:p>
        </p:txBody>
      </p:sp>
      <p:sp>
        <p:nvSpPr>
          <p:cNvPr id="4" name="Content Placeholder 3"/>
          <p:cNvSpPr>
            <a:spLocks noGrp="1"/>
          </p:cNvSpPr>
          <p:nvPr>
            <p:ph idx="1"/>
          </p:nvPr>
        </p:nvSpPr>
        <p:spPr>
          <a:xfrm>
            <a:off x="334696" y="1493919"/>
            <a:ext cx="10515600" cy="4670118"/>
          </a:xfrm>
        </p:spPr>
        <p:txBody>
          <a:bodyPr>
            <a:normAutofit fontScale="85000" lnSpcReduction="20000"/>
          </a:bodyPr>
          <a:lstStyle/>
          <a:p>
            <a:r>
              <a:rPr lang="en-US" dirty="0"/>
              <a:t>Agreement on Marketing Edict</a:t>
            </a:r>
          </a:p>
          <a:p>
            <a:r>
              <a:rPr lang="en-US" dirty="0"/>
              <a:t>Budget to support efforts including </a:t>
            </a:r>
            <a:r>
              <a:rPr lang="en-US" sz="2100" i="1" dirty="0"/>
              <a:t>(all estimates at this time):</a:t>
            </a:r>
          </a:p>
          <a:p>
            <a:r>
              <a:rPr lang="en-US" dirty="0"/>
              <a:t>Annually </a:t>
            </a:r>
            <a:r>
              <a:rPr lang="en-US" dirty="0" smtClean="0"/>
              <a:t>~$155K </a:t>
            </a:r>
            <a:r>
              <a:rPr lang="en-US" sz="2100" i="1" dirty="0"/>
              <a:t>(currently $72K)</a:t>
            </a:r>
          </a:p>
          <a:p>
            <a:pPr lvl="1"/>
            <a:r>
              <a:rPr lang="en-US" dirty="0" smtClean="0"/>
              <a:t>$</a:t>
            </a:r>
            <a:r>
              <a:rPr lang="en-US" dirty="0"/>
              <a:t>15K for two White Papers</a:t>
            </a:r>
          </a:p>
          <a:p>
            <a:pPr lvl="1"/>
            <a:r>
              <a:rPr lang="en-US" dirty="0"/>
              <a:t>$30K for video </a:t>
            </a:r>
          </a:p>
          <a:p>
            <a:pPr lvl="1"/>
            <a:r>
              <a:rPr lang="en-US" dirty="0"/>
              <a:t>$25K for six Case Studies</a:t>
            </a:r>
          </a:p>
          <a:p>
            <a:pPr lvl="1"/>
            <a:r>
              <a:rPr lang="en-US" dirty="0"/>
              <a:t>$10K for Member Onboarding Kit</a:t>
            </a:r>
          </a:p>
          <a:p>
            <a:pPr lvl="1"/>
            <a:r>
              <a:rPr lang="en-US" dirty="0"/>
              <a:t>$5K for collateral (banners, print, signs, etc.)</a:t>
            </a:r>
          </a:p>
          <a:p>
            <a:pPr lvl="1"/>
            <a:r>
              <a:rPr lang="en-US" dirty="0"/>
              <a:t>$5K Misc (web hosting, webinar channel, bank remittance fees, code repository)</a:t>
            </a:r>
          </a:p>
          <a:p>
            <a:pPr lvl="1">
              <a:lnSpc>
                <a:spcPct val="120000"/>
              </a:lnSpc>
              <a:spcBef>
                <a:spcPts val="0"/>
              </a:spcBef>
              <a:spcAft>
                <a:spcPts val="600"/>
              </a:spcAft>
            </a:pPr>
            <a:r>
              <a:rPr lang="en-US" dirty="0"/>
              <a:t>$65K for PR support</a:t>
            </a:r>
          </a:p>
          <a:p>
            <a:r>
              <a:rPr lang="en-US" dirty="0"/>
              <a:t>Full or part time Marketing lead –cost TBD</a:t>
            </a:r>
          </a:p>
          <a:p>
            <a:endParaRPr lang="en-US" sz="1100" dirty="0"/>
          </a:p>
          <a:p>
            <a:r>
              <a:rPr lang="en-US" dirty="0"/>
              <a:t>One-time Expense</a:t>
            </a:r>
          </a:p>
          <a:p>
            <a:pPr lvl="1"/>
            <a:r>
              <a:rPr lang="en-US" dirty="0"/>
              <a:t>$100K-$125K for Web Refresh (content, design and new CMS)</a:t>
            </a:r>
          </a:p>
        </p:txBody>
      </p:sp>
      <p:sp>
        <p:nvSpPr>
          <p:cNvPr id="3" name="Slide Number Placeholder 2"/>
          <p:cNvSpPr>
            <a:spLocks noGrp="1"/>
          </p:cNvSpPr>
          <p:nvPr>
            <p:ph type="sldNum" sz="quarter" idx="12"/>
          </p:nvPr>
        </p:nvSpPr>
        <p:spPr>
          <a:xfrm>
            <a:off x="11698288" y="6492875"/>
            <a:ext cx="493712" cy="365125"/>
          </a:xfrm>
        </p:spPr>
        <p:txBody>
          <a:bodyPr/>
          <a:lstStyle/>
          <a:p>
            <a:fld id="{23331C8C-FA04-451E-8E18-09B309337E5D}" type="slidenum">
              <a:rPr lang="en-US" smtClean="0"/>
              <a:pPr/>
              <a:t>15</a:t>
            </a:fld>
            <a:endParaRPr lang="en-US" dirty="0"/>
          </a:p>
        </p:txBody>
      </p:sp>
    </p:spTree>
    <p:extLst>
      <p:ext uri="{BB962C8B-B14F-4D97-AF65-F5344CB8AC3E}">
        <p14:creationId xmlns:p14="http://schemas.microsoft.com/office/powerpoint/2010/main" val="1813324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p:nvPr/>
        </p:nvGrpSpPr>
        <p:grpSpPr>
          <a:xfrm>
            <a:off x="4053839" y="1867588"/>
            <a:ext cx="8726755" cy="2073905"/>
            <a:chOff x="4053839" y="1867588"/>
            <a:chExt cx="8726755" cy="2073905"/>
          </a:xfrm>
        </p:grpSpPr>
        <p:sp>
          <p:nvSpPr>
            <p:cNvPr id="20" name="Rounded Rectangle 19"/>
            <p:cNvSpPr/>
            <p:nvPr/>
          </p:nvSpPr>
          <p:spPr>
            <a:xfrm>
              <a:off x="4053839" y="1867588"/>
              <a:ext cx="7253219" cy="1930400"/>
            </a:xfrm>
            <a:prstGeom prst="roundRect">
              <a:avLst>
                <a:gd name="adj" fmla="val 10878"/>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7680448" y="2033278"/>
              <a:ext cx="5100146" cy="1908215"/>
            </a:xfrm>
            <a:prstGeom prst="rect">
              <a:avLst/>
            </a:prstGeom>
          </p:spPr>
          <p:txBody>
            <a:bodyPr wrap="square">
              <a:spAutoFit/>
            </a:bodyPr>
            <a:lstStyle/>
            <a:p>
              <a:pPr marL="1028700" lvl="1" indent="-182880">
                <a:buClr>
                  <a:srgbClr val="C00000"/>
                </a:buClr>
                <a:buFont typeface="Arial" panose="020B0604020202020204" pitchFamily="34" charset="0"/>
                <a:buChar char="•"/>
              </a:pPr>
              <a:r>
                <a:rPr lang="en-US" sz="2000" dirty="0"/>
                <a:t>Requirements</a:t>
              </a:r>
            </a:p>
            <a:p>
              <a:pPr marL="1028700" lvl="1" indent="-182880">
                <a:buClr>
                  <a:srgbClr val="C00000"/>
                </a:buClr>
                <a:buFont typeface="Arial" panose="020B0604020202020204" pitchFamily="34" charset="0"/>
                <a:buChar char="•"/>
              </a:pPr>
              <a:r>
                <a:rPr lang="en-US" sz="2000" dirty="0"/>
                <a:t>Architecture</a:t>
              </a:r>
            </a:p>
            <a:p>
              <a:pPr marL="1028700" lvl="1" indent="-182880">
                <a:buClr>
                  <a:srgbClr val="C00000"/>
                </a:buClr>
                <a:buFont typeface="Arial" panose="020B0604020202020204" pitchFamily="34" charset="0"/>
                <a:buChar char="•"/>
              </a:pPr>
              <a:r>
                <a:rPr lang="en-US" sz="2000" dirty="0"/>
                <a:t>API specifications</a:t>
              </a:r>
            </a:p>
            <a:p>
              <a:pPr marL="1028700" lvl="1" indent="-182880">
                <a:buClr>
                  <a:srgbClr val="C00000"/>
                </a:buClr>
                <a:buFont typeface="Arial" panose="020B0604020202020204" pitchFamily="34" charset="0"/>
                <a:buChar char="•"/>
              </a:pPr>
              <a:r>
                <a:rPr lang="en-US" sz="2000" dirty="0"/>
                <a:t>Security</a:t>
              </a:r>
            </a:p>
            <a:p>
              <a:pPr marL="1028700" lvl="1" indent="-182880">
                <a:buClr>
                  <a:srgbClr val="C00000"/>
                </a:buClr>
                <a:buFont typeface="Arial" panose="020B0604020202020204" pitchFamily="34" charset="0"/>
                <a:buChar char="•"/>
              </a:pPr>
              <a:r>
                <a:rPr lang="en-US" sz="2000" dirty="0"/>
                <a:t>Interoperability</a:t>
              </a:r>
            </a:p>
            <a:p>
              <a:pPr lvl="0"/>
              <a:endParaRPr lang="en-US" dirty="0"/>
            </a:p>
          </p:txBody>
        </p:sp>
        <p:sp>
          <p:nvSpPr>
            <p:cNvPr id="22" name="Pentagon 21"/>
            <p:cNvSpPr/>
            <p:nvPr/>
          </p:nvSpPr>
          <p:spPr>
            <a:xfrm>
              <a:off x="4297680" y="2510101"/>
              <a:ext cx="3899697" cy="569841"/>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latin typeface="Myriad Pro" panose="020B0503030403020204" pitchFamily="34" charset="0"/>
                </a:rPr>
                <a:t>covers</a:t>
              </a:r>
            </a:p>
          </p:txBody>
        </p:sp>
      </p:grpSp>
      <p:sp>
        <p:nvSpPr>
          <p:cNvPr id="2" name="Title 1"/>
          <p:cNvSpPr>
            <a:spLocks noGrp="1"/>
          </p:cNvSpPr>
          <p:nvPr>
            <p:ph type="title"/>
          </p:nvPr>
        </p:nvSpPr>
        <p:spPr/>
        <p:txBody>
          <a:bodyPr/>
          <a:lstStyle/>
          <a:p>
            <a:r>
              <a:rPr lang="en-US" dirty="0"/>
              <a:t>What is oneM2M?</a:t>
            </a:r>
          </a:p>
        </p:txBody>
      </p:sp>
      <p:sp>
        <p:nvSpPr>
          <p:cNvPr id="15" name="Rounded Rectangle 14"/>
          <p:cNvSpPr/>
          <p:nvPr/>
        </p:nvSpPr>
        <p:spPr>
          <a:xfrm>
            <a:off x="457200" y="1426050"/>
            <a:ext cx="3840480" cy="2679873"/>
          </a:xfrm>
          <a:prstGeom prst="roundRect">
            <a:avLst>
              <a:gd name="adj" fmla="val 7189"/>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Global initiative</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to drive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IoT interoperability </a:t>
            </a:r>
          </a:p>
          <a:p>
            <a:pPr algn="ctr"/>
            <a:r>
              <a:rPr lang="en-US" dirty="0">
                <a:latin typeface="Arial" panose="020B0604020202020204" pitchFamily="34" charset="0"/>
                <a:cs typeface="Arial" panose="020B0604020202020204" pitchFamily="34" charset="0"/>
              </a:rPr>
              <a:t>through the </a:t>
            </a:r>
          </a:p>
          <a:p>
            <a:pPr algn="ctr"/>
            <a:r>
              <a:rPr lang="en-US" dirty="0">
                <a:latin typeface="Arial" panose="020B0604020202020204" pitchFamily="34" charset="0"/>
                <a:cs typeface="Arial" panose="020B0604020202020204" pitchFamily="34" charset="0"/>
              </a:rPr>
              <a:t>development and implementation </a:t>
            </a:r>
          </a:p>
          <a:p>
            <a:pPr algn="ctr"/>
            <a:r>
              <a:rPr lang="en-US" dirty="0">
                <a:latin typeface="Arial" panose="020B0604020202020204" pitchFamily="34" charset="0"/>
                <a:cs typeface="Arial" panose="020B0604020202020204" pitchFamily="34" charset="0"/>
              </a:rPr>
              <a:t>of standards</a:t>
            </a:r>
          </a:p>
        </p:txBody>
      </p:sp>
      <p:grpSp>
        <p:nvGrpSpPr>
          <p:cNvPr id="26" name="Group 25"/>
          <p:cNvGrpSpPr/>
          <p:nvPr/>
        </p:nvGrpSpPr>
        <p:grpSpPr>
          <a:xfrm>
            <a:off x="457200" y="4338547"/>
            <a:ext cx="11389359" cy="469212"/>
            <a:chOff x="457200" y="4338547"/>
            <a:chExt cx="11389359" cy="469212"/>
          </a:xfrm>
        </p:grpSpPr>
        <p:sp>
          <p:nvSpPr>
            <p:cNvPr id="8" name="TextBox 7"/>
            <p:cNvSpPr txBox="1"/>
            <p:nvPr/>
          </p:nvSpPr>
          <p:spPr>
            <a:xfrm>
              <a:off x="4378959" y="4398714"/>
              <a:ext cx="7467600" cy="369332"/>
            </a:xfrm>
            <a:prstGeom prst="rect">
              <a:avLst/>
            </a:prstGeom>
            <a:noFill/>
          </p:spPr>
          <p:txBody>
            <a:bodyPr wrap="square" rtlCol="0">
              <a:spAutoFit/>
            </a:bodyPr>
            <a:lstStyle/>
            <a:p>
              <a:r>
                <a:rPr lang="en-US" dirty="0">
                  <a:latin typeface="Myriad Pro" panose="020B0503030403020204" pitchFamily="34" charset="0"/>
                </a:rPr>
                <a:t>Facilitate, implement and promote IoT standardization and interoperability</a:t>
              </a:r>
            </a:p>
          </p:txBody>
        </p:sp>
        <p:sp>
          <p:nvSpPr>
            <p:cNvPr id="23" name="Rounded Rectangle 22"/>
            <p:cNvSpPr/>
            <p:nvPr/>
          </p:nvSpPr>
          <p:spPr>
            <a:xfrm>
              <a:off x="457200" y="4338547"/>
              <a:ext cx="3840480" cy="469212"/>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Myriad Pro" panose="020B0503030403020204" pitchFamily="34" charset="0"/>
                </a:rPr>
                <a:t>Mission</a:t>
              </a:r>
            </a:p>
          </p:txBody>
        </p:sp>
      </p:grpSp>
      <p:grpSp>
        <p:nvGrpSpPr>
          <p:cNvPr id="27" name="Group 26"/>
          <p:cNvGrpSpPr/>
          <p:nvPr/>
        </p:nvGrpSpPr>
        <p:grpSpPr>
          <a:xfrm>
            <a:off x="457200" y="4986315"/>
            <a:ext cx="10849858" cy="469212"/>
            <a:chOff x="457200" y="4986315"/>
            <a:chExt cx="10849858" cy="469212"/>
          </a:xfrm>
        </p:grpSpPr>
        <p:sp>
          <p:nvSpPr>
            <p:cNvPr id="11" name="TextBox 10"/>
            <p:cNvSpPr txBox="1"/>
            <p:nvPr/>
          </p:nvSpPr>
          <p:spPr>
            <a:xfrm>
              <a:off x="4378959" y="5055056"/>
              <a:ext cx="6928099" cy="369332"/>
            </a:xfrm>
            <a:prstGeom prst="rect">
              <a:avLst/>
            </a:prstGeom>
            <a:noFill/>
          </p:spPr>
          <p:txBody>
            <a:bodyPr wrap="square" rtlCol="0">
              <a:spAutoFit/>
            </a:bodyPr>
            <a:lstStyle/>
            <a:p>
              <a:r>
                <a:rPr lang="en-US" dirty="0">
                  <a:latin typeface="Myriad Pro" panose="020B0503030403020204" pitchFamily="34" charset="0"/>
                </a:rPr>
                <a:t>To specify, promote and maintain a Common IoT Services Layer</a:t>
              </a:r>
            </a:p>
          </p:txBody>
        </p:sp>
        <p:sp>
          <p:nvSpPr>
            <p:cNvPr id="24" name="Rounded Rectangle 23"/>
            <p:cNvSpPr/>
            <p:nvPr/>
          </p:nvSpPr>
          <p:spPr>
            <a:xfrm>
              <a:off x="457200" y="4986315"/>
              <a:ext cx="3840480" cy="469212"/>
            </a:xfrm>
            <a:prstGeom prst="roundRect">
              <a:avLst/>
            </a:prstGeom>
            <a:solidFill>
              <a:srgbClr val="668C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Myriad Pro" panose="020B0503030403020204" pitchFamily="34" charset="0"/>
                </a:rPr>
                <a:t>Purpose</a:t>
              </a:r>
            </a:p>
          </p:txBody>
        </p:sp>
      </p:grpSp>
      <p:grpSp>
        <p:nvGrpSpPr>
          <p:cNvPr id="28" name="Group 27"/>
          <p:cNvGrpSpPr/>
          <p:nvPr/>
        </p:nvGrpSpPr>
        <p:grpSpPr>
          <a:xfrm>
            <a:off x="457200" y="5669922"/>
            <a:ext cx="9103359" cy="469212"/>
            <a:chOff x="457200" y="5669922"/>
            <a:chExt cx="9103359" cy="469212"/>
          </a:xfrm>
        </p:grpSpPr>
        <p:sp>
          <p:nvSpPr>
            <p:cNvPr id="14" name="TextBox 13"/>
            <p:cNvSpPr txBox="1"/>
            <p:nvPr/>
          </p:nvSpPr>
          <p:spPr>
            <a:xfrm>
              <a:off x="4378959" y="5730089"/>
              <a:ext cx="5181600" cy="369332"/>
            </a:xfrm>
            <a:prstGeom prst="rect">
              <a:avLst/>
            </a:prstGeom>
            <a:noFill/>
          </p:spPr>
          <p:txBody>
            <a:bodyPr wrap="square" rtlCol="0">
              <a:spAutoFit/>
            </a:bodyPr>
            <a:lstStyle/>
            <a:p>
              <a:r>
                <a:rPr lang="en-US" dirty="0">
                  <a:latin typeface="Myriad Pro" panose="020B0503030403020204" pitchFamily="34" charset="0"/>
                </a:rPr>
                <a:t>Technical Reports &amp; Technical Specifications</a:t>
              </a:r>
            </a:p>
          </p:txBody>
        </p:sp>
        <p:sp>
          <p:nvSpPr>
            <p:cNvPr id="25" name="Rounded Rectangle 24"/>
            <p:cNvSpPr/>
            <p:nvPr/>
          </p:nvSpPr>
          <p:spPr>
            <a:xfrm>
              <a:off x="457200" y="5669922"/>
              <a:ext cx="3840480" cy="46921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Myriad Pro" panose="020B0503030403020204" pitchFamily="34" charset="0"/>
                </a:rPr>
                <a:t>Deliverables</a:t>
              </a:r>
            </a:p>
          </p:txBody>
        </p:sp>
      </p:grpSp>
      <p:sp>
        <p:nvSpPr>
          <p:cNvPr id="30" name="Slide Number Placeholder 29"/>
          <p:cNvSpPr>
            <a:spLocks noGrp="1"/>
          </p:cNvSpPr>
          <p:nvPr>
            <p:ph type="sldNum" sz="quarter" idx="12"/>
          </p:nvPr>
        </p:nvSpPr>
        <p:spPr/>
        <p:txBody>
          <a:bodyPr/>
          <a:lstStyle/>
          <a:p>
            <a:fld id="{163F5A94-8458-4F17-AD3C-1A083E20221D}" type="slidenum">
              <a:rPr lang="en-US" smtClean="0"/>
              <a:t>2</a:t>
            </a:fld>
            <a:endParaRPr lang="en-US" dirty="0"/>
          </a:p>
        </p:txBody>
      </p:sp>
    </p:spTree>
    <p:extLst>
      <p:ext uri="{BB962C8B-B14F-4D97-AF65-F5344CB8AC3E}">
        <p14:creationId xmlns:p14="http://schemas.microsoft.com/office/powerpoint/2010/main" val="617728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Now?</a:t>
            </a:r>
          </a:p>
        </p:txBody>
      </p:sp>
      <p:sp>
        <p:nvSpPr>
          <p:cNvPr id="3" name="Content Placeholder 2"/>
          <p:cNvSpPr>
            <a:spLocks noGrp="1"/>
          </p:cNvSpPr>
          <p:nvPr>
            <p:ph idx="1"/>
          </p:nvPr>
        </p:nvSpPr>
        <p:spPr>
          <a:xfrm>
            <a:off x="334696" y="1493919"/>
            <a:ext cx="10140083" cy="2857645"/>
          </a:xfrm>
        </p:spPr>
        <p:txBody>
          <a:bodyPr>
            <a:normAutofit/>
          </a:bodyPr>
          <a:lstStyle/>
          <a:p>
            <a:r>
              <a:rPr lang="en-US" sz="2400" dirty="0"/>
              <a:t>The Internet of Things (IoT) ecosystem promises tremendous opportunity but only if everything works as one.</a:t>
            </a:r>
          </a:p>
          <a:p>
            <a:r>
              <a:rPr lang="en-US" sz="2400" dirty="0"/>
              <a:t>Optimum solution: A common service layer so applications and devices can communicate.</a:t>
            </a:r>
          </a:p>
          <a:p>
            <a:r>
              <a:rPr lang="en-US" sz="2400" dirty="0"/>
              <a:t>oneM2M is facilitating, implementing and promoting IoT standardization and interoperability. </a:t>
            </a:r>
          </a:p>
        </p:txBody>
      </p:sp>
      <p:sp>
        <p:nvSpPr>
          <p:cNvPr id="9" name="Slide Number Placeholder 8"/>
          <p:cNvSpPr>
            <a:spLocks noGrp="1"/>
          </p:cNvSpPr>
          <p:nvPr>
            <p:ph type="sldNum" sz="quarter" idx="12"/>
          </p:nvPr>
        </p:nvSpPr>
        <p:spPr/>
        <p:txBody>
          <a:bodyPr/>
          <a:lstStyle/>
          <a:p>
            <a:fld id="{163F5A94-8458-4F17-AD3C-1A083E20221D}" type="slidenum">
              <a:rPr lang="en-US" smtClean="0"/>
              <a:pPr/>
              <a:t>3</a:t>
            </a:fld>
            <a:endParaRPr lang="en-US" dirty="0"/>
          </a:p>
        </p:txBody>
      </p:sp>
    </p:spTree>
    <p:extLst>
      <p:ext uri="{BB962C8B-B14F-4D97-AF65-F5344CB8AC3E}">
        <p14:creationId xmlns:p14="http://schemas.microsoft.com/office/powerpoint/2010/main" val="3158799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a:t>
            </a:r>
          </a:p>
        </p:txBody>
      </p:sp>
      <p:sp>
        <p:nvSpPr>
          <p:cNvPr id="3" name="Content Placeholder 2"/>
          <p:cNvSpPr>
            <a:spLocks noGrp="1"/>
          </p:cNvSpPr>
          <p:nvPr>
            <p:ph idx="1"/>
          </p:nvPr>
        </p:nvSpPr>
        <p:spPr>
          <a:xfrm>
            <a:off x="334696" y="1341621"/>
            <a:ext cx="11640456" cy="2978348"/>
          </a:xfrm>
        </p:spPr>
        <p:txBody>
          <a:bodyPr/>
          <a:lstStyle/>
          <a:p>
            <a:r>
              <a:rPr lang="en-US" sz="2000" dirty="0"/>
              <a:t>Lowers OPEX and CAPEX</a:t>
            </a:r>
          </a:p>
          <a:p>
            <a:pPr lvl="1"/>
            <a:r>
              <a:rPr lang="en-US" sz="1800" dirty="0"/>
              <a:t>OPEX: Lower cost of deployment; developers focus on applications (not on underlying communications);  economies of horizontal service layer (common functions for diverse use-cases) </a:t>
            </a:r>
          </a:p>
          <a:p>
            <a:pPr lvl="1"/>
            <a:r>
              <a:rPr lang="en-US" sz="1800" dirty="0"/>
              <a:t>CAPEX: Efficient communications (policy-driven and event triggered); Sensor data sharing (produce once, consume many times); transport economics (use best transport network for business needs)</a:t>
            </a:r>
          </a:p>
          <a:p>
            <a:r>
              <a:rPr lang="en-US" sz="2000" dirty="0"/>
              <a:t>Simplifies the development of applications</a:t>
            </a:r>
          </a:p>
          <a:p>
            <a:r>
              <a:rPr lang="en-US" sz="2000" dirty="0"/>
              <a:t>Creates mass-market economies of scale</a:t>
            </a:r>
          </a:p>
          <a:p>
            <a:r>
              <a:rPr lang="en-US" sz="2000" dirty="0"/>
              <a:t>Accelerates IoT adoption</a:t>
            </a:r>
          </a:p>
        </p:txBody>
      </p:sp>
      <p:sp>
        <p:nvSpPr>
          <p:cNvPr id="9" name="Slide Number Placeholder 8"/>
          <p:cNvSpPr>
            <a:spLocks noGrp="1"/>
          </p:cNvSpPr>
          <p:nvPr>
            <p:ph type="sldNum" sz="quarter" idx="12"/>
          </p:nvPr>
        </p:nvSpPr>
        <p:spPr/>
        <p:txBody>
          <a:bodyPr/>
          <a:lstStyle/>
          <a:p>
            <a:fld id="{163F5A94-8458-4F17-AD3C-1A083E20221D}" type="slidenum">
              <a:rPr lang="en-US" smtClean="0"/>
              <a:pPr/>
              <a:t>4</a:t>
            </a:fld>
            <a:endParaRPr lang="en-US" dirty="0"/>
          </a:p>
        </p:txBody>
      </p:sp>
      <p:sp>
        <p:nvSpPr>
          <p:cNvPr id="21" name="Espace réservé du contenu 2"/>
          <p:cNvSpPr txBox="1">
            <a:spLocks/>
          </p:cNvSpPr>
          <p:nvPr/>
        </p:nvSpPr>
        <p:spPr>
          <a:xfrm>
            <a:off x="334696" y="4798834"/>
            <a:ext cx="6048828" cy="16151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Myriad Pro" panose="020B0503030403020204" pitchFamily="34" charset="0"/>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Myriad Pro" panose="020B0503030403020204" pitchFamily="34" charset="0"/>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Myriad Pro" panose="020B0503030403020204" pitchFamily="34" charset="0"/>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yriad Pro" panose="020B0503030403020204" pitchFamily="34" charset="0"/>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yriad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fr-FR" sz="1600" dirty="0"/>
              <a:t>Highly fragmented market with limited vendor-specific applications</a:t>
            </a:r>
          </a:p>
          <a:p>
            <a:r>
              <a:rPr lang="en-US" altLang="fr-FR" sz="1600" dirty="0"/>
              <a:t>Reinventing the wheel: Same services developed again and again</a:t>
            </a:r>
          </a:p>
          <a:p>
            <a:r>
              <a:rPr lang="en-US" altLang="fr-FR" sz="1600" dirty="0"/>
              <a:t>Each silo contains its own technologies without interop</a:t>
            </a:r>
          </a:p>
        </p:txBody>
      </p:sp>
      <p:sp>
        <p:nvSpPr>
          <p:cNvPr id="23" name="Espace réservé du contenu 2"/>
          <p:cNvSpPr txBox="1">
            <a:spLocks/>
          </p:cNvSpPr>
          <p:nvPr/>
        </p:nvSpPr>
        <p:spPr>
          <a:xfrm>
            <a:off x="6383524" y="4798834"/>
            <a:ext cx="6048828" cy="16151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fr-FR" sz="1600" dirty="0"/>
              <a:t>End-to-end platform: common service capabilities layer</a:t>
            </a:r>
          </a:p>
          <a:p>
            <a:r>
              <a:rPr lang="en-US" altLang="fr-FR" sz="1600" dirty="0"/>
              <a:t>Interoperability at the level of communications and data</a:t>
            </a:r>
          </a:p>
          <a:p>
            <a:r>
              <a:rPr lang="en-US" altLang="fr-FR" sz="1600" dirty="0"/>
              <a:t>Seamless interaction between heterogeneous  applications and </a:t>
            </a:r>
            <a:r>
              <a:rPr lang="en-US" altLang="fr-FR" sz="1600" dirty="0" smtClean="0"/>
              <a:t>devices</a:t>
            </a:r>
          </a:p>
          <a:p>
            <a:r>
              <a:rPr lang="en-US" altLang="fr-FR" sz="1600" dirty="0" smtClean="0"/>
              <a:t>Increased security</a:t>
            </a:r>
            <a:endParaRPr lang="en-US" altLang="fr-FR" sz="1600" dirty="0"/>
          </a:p>
        </p:txBody>
      </p:sp>
      <p:sp>
        <p:nvSpPr>
          <p:cNvPr id="24" name="Rounded Rectangle 23"/>
          <p:cNvSpPr/>
          <p:nvPr/>
        </p:nvSpPr>
        <p:spPr>
          <a:xfrm>
            <a:off x="439209" y="4398840"/>
            <a:ext cx="5639515" cy="337341"/>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Myriad Pro" panose="020B0503030403020204" pitchFamily="34" charset="0"/>
              </a:rPr>
              <a:t>Without oneM2M</a:t>
            </a:r>
          </a:p>
        </p:txBody>
      </p:sp>
      <p:sp>
        <p:nvSpPr>
          <p:cNvPr id="25" name="Rounded Rectangle 24"/>
          <p:cNvSpPr/>
          <p:nvPr/>
        </p:nvSpPr>
        <p:spPr>
          <a:xfrm>
            <a:off x="6335637" y="4398840"/>
            <a:ext cx="5639515" cy="337341"/>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Myriad Pro" panose="020B0503030403020204" pitchFamily="34" charset="0"/>
              </a:rPr>
              <a:t>With oneM2M</a:t>
            </a:r>
          </a:p>
        </p:txBody>
      </p:sp>
    </p:spTree>
    <p:extLst>
      <p:ext uri="{BB962C8B-B14F-4D97-AF65-F5344CB8AC3E}">
        <p14:creationId xmlns:p14="http://schemas.microsoft.com/office/powerpoint/2010/main" val="271933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dirty="0"/>
              <a:t>Problem We Solve</a:t>
            </a:r>
          </a:p>
        </p:txBody>
      </p:sp>
      <p:sp>
        <p:nvSpPr>
          <p:cNvPr id="14" name="Slide Number Placeholder 13"/>
          <p:cNvSpPr>
            <a:spLocks noGrp="1"/>
          </p:cNvSpPr>
          <p:nvPr>
            <p:ph type="sldNum" sz="quarter" idx="12"/>
          </p:nvPr>
        </p:nvSpPr>
        <p:spPr/>
        <p:txBody>
          <a:bodyPr/>
          <a:lstStyle/>
          <a:p>
            <a:fld id="{CF81B550-7CF2-4283-9092-C0AEF1549117}" type="slidenum">
              <a:rPr lang="en-US" smtClean="0"/>
              <a:t>5</a:t>
            </a:fld>
            <a:endParaRPr lang="en-US" dirty="0"/>
          </a:p>
        </p:txBody>
      </p:sp>
      <p:grpSp>
        <p:nvGrpSpPr>
          <p:cNvPr id="29" name="Group 28"/>
          <p:cNvGrpSpPr/>
          <p:nvPr/>
        </p:nvGrpSpPr>
        <p:grpSpPr>
          <a:xfrm>
            <a:off x="469623" y="1461922"/>
            <a:ext cx="11228005" cy="4778457"/>
            <a:chOff x="469623" y="1461922"/>
            <a:chExt cx="11228005" cy="4778457"/>
          </a:xfrm>
        </p:grpSpPr>
        <p:sp>
          <p:nvSpPr>
            <p:cNvPr id="26" name="Rounded Rectangle 25"/>
            <p:cNvSpPr/>
            <p:nvPr/>
          </p:nvSpPr>
          <p:spPr>
            <a:xfrm>
              <a:off x="3989186" y="1845129"/>
              <a:ext cx="7708442" cy="4395250"/>
            </a:xfrm>
            <a:prstGeom prst="roundRect">
              <a:avLst>
                <a:gd name="adj" fmla="val 9800"/>
              </a:avLst>
            </a:prstGeom>
            <a:solidFill>
              <a:schemeClr val="bg1">
                <a:lumMod val="95000"/>
              </a:schemeClr>
            </a:solidFill>
            <a:ln>
              <a:solidFill>
                <a:srgbClr val="0055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Aft>
                  <a:spcPts val="600"/>
                </a:spcAft>
                <a:buFont typeface="Arial" panose="020B0604020202020204" pitchFamily="34" charset="0"/>
                <a:buChar char="•"/>
              </a:pPr>
              <a:r>
                <a:rPr lang="en-US" sz="2000" b="1" dirty="0">
                  <a:solidFill>
                    <a:schemeClr val="tx1"/>
                  </a:solidFill>
                  <a:latin typeface="Myriad Pro" panose="020B0503030403020204"/>
                </a:rPr>
                <a:t>Developers</a:t>
              </a:r>
              <a:r>
                <a:rPr lang="en-US" dirty="0">
                  <a:solidFill>
                    <a:schemeClr val="bg1">
                      <a:lumMod val="50000"/>
                    </a:schemeClr>
                  </a:solidFill>
                  <a:latin typeface="Myriad Pro" panose="020B0503030403020204"/>
                </a:rPr>
                <a:t> with a clear standard by which to build their </a:t>
              </a:r>
              <a:r>
                <a:rPr lang="en-US" dirty="0" smtClean="0">
                  <a:solidFill>
                    <a:schemeClr val="bg1">
                      <a:lumMod val="50000"/>
                    </a:schemeClr>
                  </a:solidFill>
                  <a:latin typeface="Myriad Pro" panose="020B0503030403020204"/>
                </a:rPr>
                <a:t>products securely</a:t>
              </a:r>
              <a:endParaRPr lang="en-US" dirty="0">
                <a:solidFill>
                  <a:schemeClr val="bg1">
                    <a:lumMod val="50000"/>
                  </a:schemeClr>
                </a:solidFill>
                <a:latin typeface="Myriad Pro" panose="020B0503030403020204"/>
              </a:endParaRPr>
            </a:p>
            <a:p>
              <a:pPr marL="285750" indent="-285750">
                <a:spcAft>
                  <a:spcPts val="600"/>
                </a:spcAft>
                <a:buFont typeface="Arial" panose="020B0604020202020204" pitchFamily="34" charset="0"/>
                <a:buChar char="•"/>
              </a:pPr>
              <a:r>
                <a:rPr lang="en-US" sz="2000" b="1" dirty="0">
                  <a:solidFill>
                    <a:schemeClr val="tx1"/>
                  </a:solidFill>
                  <a:latin typeface="Myriad Pro" panose="020B0503030403020204"/>
                </a:rPr>
                <a:t>Suppliers </a:t>
              </a:r>
              <a:r>
                <a:rPr lang="en-US" dirty="0">
                  <a:solidFill>
                    <a:schemeClr val="bg1">
                      <a:lumMod val="50000"/>
                    </a:schemeClr>
                  </a:solidFill>
                  <a:latin typeface="Myriad Pro" panose="020B0503030403020204"/>
                </a:rPr>
                <a:t>with confidence that the platforms they build to support IoT deployments are </a:t>
              </a:r>
              <a:r>
                <a:rPr lang="en-US" dirty="0" smtClean="0">
                  <a:solidFill>
                    <a:schemeClr val="bg1">
                      <a:lumMod val="50000"/>
                    </a:schemeClr>
                  </a:solidFill>
                  <a:latin typeface="Myriad Pro" panose="020B0503030403020204"/>
                </a:rPr>
                <a:t>secure and in </a:t>
              </a:r>
              <a:r>
                <a:rPr lang="en-US" dirty="0">
                  <a:solidFill>
                    <a:schemeClr val="bg1">
                      <a:lumMod val="50000"/>
                    </a:schemeClr>
                  </a:solidFill>
                  <a:latin typeface="Myriad Pro" panose="020B0503030403020204"/>
                </a:rPr>
                <a:t>line with Service Provider expectations and requirements</a:t>
              </a:r>
            </a:p>
            <a:p>
              <a:pPr marL="285750" indent="-285750">
                <a:spcAft>
                  <a:spcPts val="600"/>
                </a:spcAft>
                <a:buFont typeface="Arial" panose="020B0604020202020204" pitchFamily="34" charset="0"/>
                <a:buChar char="•"/>
              </a:pPr>
              <a:r>
                <a:rPr lang="en-US" sz="2000" b="1" dirty="0">
                  <a:solidFill>
                    <a:schemeClr val="tx1"/>
                  </a:solidFill>
                  <a:latin typeface="Myriad Pro" panose="020B0503030403020204"/>
                </a:rPr>
                <a:t>Service Providers </a:t>
              </a:r>
              <a:r>
                <a:rPr lang="en-US" dirty="0">
                  <a:solidFill>
                    <a:schemeClr val="bg1">
                      <a:lumMod val="50000"/>
                    </a:schemeClr>
                  </a:solidFill>
                  <a:latin typeface="Myriad Pro" panose="020B0503030403020204"/>
                </a:rPr>
                <a:t>with a globally acceptable </a:t>
              </a:r>
              <a:r>
                <a:rPr lang="en-US" dirty="0" smtClean="0">
                  <a:solidFill>
                    <a:schemeClr val="bg1">
                      <a:lumMod val="50000"/>
                    </a:schemeClr>
                  </a:solidFill>
                  <a:latin typeface="Myriad Pro" panose="020B0503030403020204"/>
                </a:rPr>
                <a:t>secure solution </a:t>
              </a:r>
              <a:r>
                <a:rPr lang="en-US" dirty="0">
                  <a:solidFill>
                    <a:schemeClr val="bg1">
                      <a:lumMod val="50000"/>
                    </a:schemeClr>
                  </a:solidFill>
                  <a:latin typeface="Myriad Pro" panose="020B0503030403020204"/>
                </a:rPr>
                <a:t>that ensures interoperability in their network, which will ultimately drive increased:</a:t>
              </a:r>
            </a:p>
            <a:p>
              <a:pPr marL="742950" lvl="1" indent="-285750">
                <a:spcAft>
                  <a:spcPts val="600"/>
                </a:spcAft>
                <a:buFont typeface="Arial" panose="020B0604020202020204" pitchFamily="34" charset="0"/>
                <a:buChar char="•"/>
              </a:pPr>
              <a:r>
                <a:rPr lang="en-US" sz="1600" b="1" dirty="0">
                  <a:solidFill>
                    <a:schemeClr val="bg1">
                      <a:lumMod val="50000"/>
                    </a:schemeClr>
                  </a:solidFill>
                  <a:latin typeface="Myriad Pro" panose="020B0503030403020204"/>
                </a:rPr>
                <a:t>Customer satisfaction </a:t>
              </a:r>
              <a:r>
                <a:rPr lang="en-US" sz="1600" dirty="0">
                  <a:solidFill>
                    <a:schemeClr val="bg1">
                      <a:lumMod val="50000"/>
                    </a:schemeClr>
                  </a:solidFill>
                  <a:latin typeface="Myriad Pro" panose="020B0503030403020204"/>
                </a:rPr>
                <a:t>– more robust service offers</a:t>
              </a:r>
            </a:p>
            <a:p>
              <a:pPr marL="742950" lvl="1" indent="-285750">
                <a:spcAft>
                  <a:spcPts val="600"/>
                </a:spcAft>
                <a:buFont typeface="Arial" panose="020B0604020202020204" pitchFamily="34" charset="0"/>
                <a:buChar char="•"/>
              </a:pPr>
              <a:r>
                <a:rPr lang="en-US" sz="1600" b="1" dirty="0">
                  <a:solidFill>
                    <a:schemeClr val="bg1">
                      <a:lumMod val="50000"/>
                    </a:schemeClr>
                  </a:solidFill>
                  <a:latin typeface="Myriad Pro" panose="020B0503030403020204"/>
                </a:rPr>
                <a:t>Operational efficiencies </a:t>
              </a:r>
              <a:r>
                <a:rPr lang="en-US" sz="1600" dirty="0">
                  <a:solidFill>
                    <a:schemeClr val="bg1">
                      <a:lumMod val="50000"/>
                    </a:schemeClr>
                  </a:solidFill>
                  <a:latin typeface="Myriad Pro" panose="020B0503030403020204"/>
                </a:rPr>
                <a:t>– faster time to market through automated provisioning, flowthrough and activation of a cadre of connected devices</a:t>
              </a:r>
            </a:p>
            <a:p>
              <a:pPr marL="742950" lvl="1" indent="-285750">
                <a:spcAft>
                  <a:spcPts val="600"/>
                </a:spcAft>
                <a:buFont typeface="Arial" panose="020B0604020202020204" pitchFamily="34" charset="0"/>
                <a:buChar char="•"/>
              </a:pPr>
              <a:r>
                <a:rPr lang="en-US" sz="1600" b="1" dirty="0">
                  <a:solidFill>
                    <a:schemeClr val="bg1">
                      <a:lumMod val="50000"/>
                    </a:schemeClr>
                  </a:solidFill>
                  <a:latin typeface="Myriad Pro" panose="020B0503030403020204"/>
                </a:rPr>
                <a:t>Revenue potential </a:t>
              </a:r>
              <a:r>
                <a:rPr lang="en-US" sz="1600" dirty="0">
                  <a:solidFill>
                    <a:schemeClr val="bg1">
                      <a:lumMod val="50000"/>
                    </a:schemeClr>
                  </a:solidFill>
                  <a:latin typeface="Myriad Pro" panose="020B0503030403020204"/>
                </a:rPr>
                <a:t>– ability to leverage network assets and customer base to further monetize network infrastructure with the potential of further monetization of data </a:t>
              </a:r>
              <a:endParaRPr lang="en-US" sz="2000" dirty="0">
                <a:solidFill>
                  <a:schemeClr val="bg1">
                    <a:lumMod val="50000"/>
                  </a:schemeClr>
                </a:solidFill>
                <a:latin typeface="Myriad Pro" panose="020B0503030403020204"/>
              </a:endParaRPr>
            </a:p>
          </p:txBody>
        </p:sp>
        <p:sp>
          <p:nvSpPr>
            <p:cNvPr id="22" name="Rounded Rectangle 21"/>
            <p:cNvSpPr/>
            <p:nvPr/>
          </p:nvSpPr>
          <p:spPr>
            <a:xfrm>
              <a:off x="469623" y="1461922"/>
              <a:ext cx="3444651" cy="4778457"/>
            </a:xfrm>
            <a:prstGeom prst="roundRect">
              <a:avLst>
                <a:gd name="adj" fmla="val 9216"/>
              </a:avLst>
            </a:prstGeom>
            <a:solidFill>
              <a:srgbClr val="668C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sz="2000" dirty="0">
                  <a:latin typeface="Myriad Pro" panose="020B0503030403020204"/>
                </a:rPr>
                <a:t>By 2020, 20.8 billion objects are expected to connected globally. </a:t>
              </a:r>
            </a:p>
            <a:p>
              <a:pPr algn="ctr">
                <a:spcAft>
                  <a:spcPts val="600"/>
                </a:spcAft>
              </a:pPr>
              <a:r>
                <a:rPr lang="en-US" sz="2000" dirty="0">
                  <a:latin typeface="Myriad Pro" panose="020B0503030403020204"/>
                </a:rPr>
                <a:t> To achieve scalability and deliver on the consumer expectation of a connected society, service providers, developers and suppliers must agree on a standard approach for interoperability.  </a:t>
              </a:r>
            </a:p>
            <a:p>
              <a:pPr algn="ctr">
                <a:spcAft>
                  <a:spcPts val="600"/>
                </a:spcAft>
              </a:pPr>
              <a:r>
                <a:rPr lang="en-US" sz="2400" dirty="0">
                  <a:latin typeface="Myriad Pro" panose="020B0503030403020204"/>
                </a:rPr>
                <a:t>oneM2M is that standard.</a:t>
              </a:r>
              <a:endParaRPr lang="en-US" sz="4800" dirty="0">
                <a:latin typeface="Myriad Pro" panose="020B0503030403020204" pitchFamily="34" charset="0"/>
              </a:endParaRPr>
            </a:p>
          </p:txBody>
        </p:sp>
      </p:grpSp>
      <p:sp>
        <p:nvSpPr>
          <p:cNvPr id="4" name="TextBox 3"/>
          <p:cNvSpPr txBox="1"/>
          <p:nvPr/>
        </p:nvSpPr>
        <p:spPr>
          <a:xfrm>
            <a:off x="4139293" y="1322614"/>
            <a:ext cx="7927521" cy="461665"/>
          </a:xfrm>
          <a:prstGeom prst="rect">
            <a:avLst/>
          </a:prstGeom>
          <a:noFill/>
        </p:spPr>
        <p:txBody>
          <a:bodyPr wrap="square" rtlCol="0">
            <a:spAutoFit/>
          </a:bodyPr>
          <a:lstStyle/>
          <a:p>
            <a:r>
              <a:rPr lang="en-US" sz="2400" b="1" dirty="0">
                <a:solidFill>
                  <a:schemeClr val="bg1">
                    <a:lumMod val="50000"/>
                  </a:schemeClr>
                </a:solidFill>
                <a:latin typeface="Myriad Pro" panose="020B0503030403020204"/>
              </a:rPr>
              <a:t>oneM2M provides</a:t>
            </a:r>
          </a:p>
        </p:txBody>
      </p:sp>
    </p:spTree>
    <p:extLst>
      <p:ext uri="{BB962C8B-B14F-4D97-AF65-F5344CB8AC3E}">
        <p14:creationId xmlns:p14="http://schemas.microsoft.com/office/powerpoint/2010/main" val="1707470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reality</a:t>
            </a:r>
          </a:p>
        </p:txBody>
      </p:sp>
      <p:sp>
        <p:nvSpPr>
          <p:cNvPr id="4" name="Content Placeholder 3"/>
          <p:cNvSpPr>
            <a:spLocks noGrp="1"/>
          </p:cNvSpPr>
          <p:nvPr>
            <p:ph idx="1"/>
          </p:nvPr>
        </p:nvSpPr>
        <p:spPr>
          <a:xfrm>
            <a:off x="334696" y="1314305"/>
            <a:ext cx="11111634" cy="4351338"/>
          </a:xfrm>
        </p:spPr>
        <p:txBody>
          <a:bodyPr>
            <a:normAutofit/>
          </a:bodyPr>
          <a:lstStyle/>
          <a:p>
            <a:r>
              <a:rPr lang="en-US" sz="2000" dirty="0"/>
              <a:t>Developers and suppliers need to know that service providers will adopt this standard in order for them to invest in it.</a:t>
            </a:r>
          </a:p>
          <a:p>
            <a:r>
              <a:rPr lang="en-US" sz="2000" dirty="0"/>
              <a:t>Many service providers are not ready to commit.  They are either developing their own or considering many.  APAC is farthest along, EMEA is emerging; North America is lagging</a:t>
            </a:r>
          </a:p>
          <a:p>
            <a:r>
              <a:rPr lang="en-US" sz="2000" dirty="0"/>
              <a:t>Challenge is to penetrate and convince Service Providers that this is the right bet for their business</a:t>
            </a:r>
          </a:p>
          <a:p>
            <a:r>
              <a:rPr lang="en-US" sz="2000" dirty="0"/>
              <a:t>Due to the unique position of the founding members, we can leverage well-established relationships between Service Providers and Standards associations to deliver the message</a:t>
            </a:r>
          </a:p>
          <a:p>
            <a:r>
              <a:rPr lang="en-US" sz="2000" dirty="0"/>
              <a:t>Leveraging developer and supplier work and investment not only assists oneM2M in influencing service providers to use the oneM2M standard, it also provides an incentive to developers and suppliers who are trying to gain traction within the service providers</a:t>
            </a:r>
          </a:p>
        </p:txBody>
      </p:sp>
      <p:sp>
        <p:nvSpPr>
          <p:cNvPr id="3" name="Slide Number Placeholder 2"/>
          <p:cNvSpPr>
            <a:spLocks noGrp="1"/>
          </p:cNvSpPr>
          <p:nvPr>
            <p:ph type="sldNum" sz="quarter" idx="12"/>
          </p:nvPr>
        </p:nvSpPr>
        <p:spPr>
          <a:xfrm>
            <a:off x="11698288" y="6492875"/>
            <a:ext cx="493712" cy="365125"/>
          </a:xfrm>
        </p:spPr>
        <p:txBody>
          <a:bodyPr/>
          <a:lstStyle/>
          <a:p>
            <a:fld id="{23331C8C-FA04-451E-8E18-09B309337E5D}" type="slidenum">
              <a:rPr lang="en-US" smtClean="0"/>
              <a:pPr/>
              <a:t>6</a:t>
            </a:fld>
            <a:endParaRPr lang="en-US" dirty="0"/>
          </a:p>
        </p:txBody>
      </p:sp>
      <p:sp>
        <p:nvSpPr>
          <p:cNvPr id="11" name="Rectangle 10"/>
          <p:cNvSpPr/>
          <p:nvPr/>
        </p:nvSpPr>
        <p:spPr>
          <a:xfrm>
            <a:off x="269823" y="5391479"/>
            <a:ext cx="11428465" cy="77412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2">
                    <a:lumMod val="10000"/>
                  </a:schemeClr>
                </a:solidFill>
                <a:latin typeface="Myriad Pro" panose="020B0503030403020204"/>
              </a:rPr>
              <a:t>As a result, the 2018 marketing and marcom priorities will be focused on driving service providers adoption of the standard in order to drive development and adoption by suppliers and developers</a:t>
            </a:r>
          </a:p>
        </p:txBody>
      </p:sp>
    </p:spTree>
    <p:extLst>
      <p:ext uri="{BB962C8B-B14F-4D97-AF65-F5344CB8AC3E}">
        <p14:creationId xmlns:p14="http://schemas.microsoft.com/office/powerpoint/2010/main" val="1306282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Marketing Edict</a:t>
            </a:r>
          </a:p>
        </p:txBody>
      </p:sp>
      <p:sp>
        <p:nvSpPr>
          <p:cNvPr id="4" name="Content Placeholder 3"/>
          <p:cNvSpPr>
            <a:spLocks noGrp="1"/>
          </p:cNvSpPr>
          <p:nvPr>
            <p:ph idx="1"/>
          </p:nvPr>
        </p:nvSpPr>
        <p:spPr>
          <a:xfrm>
            <a:off x="334696" y="1319134"/>
            <a:ext cx="10945402" cy="4526123"/>
          </a:xfrm>
        </p:spPr>
        <p:txBody>
          <a:bodyPr>
            <a:noAutofit/>
          </a:bodyPr>
          <a:lstStyle/>
          <a:p>
            <a:pPr marL="0" indent="0">
              <a:lnSpc>
                <a:spcPct val="120000"/>
              </a:lnSpc>
              <a:spcBef>
                <a:spcPts val="0"/>
              </a:spcBef>
              <a:spcAft>
                <a:spcPts val="600"/>
              </a:spcAft>
              <a:buNone/>
            </a:pPr>
            <a:r>
              <a:rPr lang="en-US" sz="2000" dirty="0"/>
              <a:t>Goal: </a:t>
            </a:r>
          </a:p>
          <a:p>
            <a:pPr>
              <a:lnSpc>
                <a:spcPct val="120000"/>
              </a:lnSpc>
              <a:spcBef>
                <a:spcPts val="0"/>
              </a:spcBef>
              <a:spcAft>
                <a:spcPts val="600"/>
              </a:spcAft>
            </a:pPr>
            <a:r>
              <a:rPr lang="en-US" sz="2000" dirty="0"/>
              <a:t>Have oneM2M be the key global IoT standards for IoT deployments in all relevant sectors</a:t>
            </a:r>
          </a:p>
          <a:p>
            <a:pPr>
              <a:lnSpc>
                <a:spcPts val="2160"/>
              </a:lnSpc>
              <a:spcBef>
                <a:spcPts val="0"/>
              </a:spcBef>
              <a:spcAft>
                <a:spcPts val="600"/>
              </a:spcAft>
            </a:pPr>
            <a:endParaRPr lang="en-US" sz="2000" dirty="0"/>
          </a:p>
          <a:p>
            <a:pPr marL="0" indent="0">
              <a:lnSpc>
                <a:spcPct val="120000"/>
              </a:lnSpc>
              <a:spcBef>
                <a:spcPts val="0"/>
              </a:spcBef>
              <a:spcAft>
                <a:spcPts val="600"/>
              </a:spcAft>
              <a:buNone/>
            </a:pPr>
            <a:r>
              <a:rPr lang="en-US" sz="2000" dirty="0"/>
              <a:t>Strategy: </a:t>
            </a:r>
          </a:p>
          <a:p>
            <a:pPr lvl="0">
              <a:lnSpc>
                <a:spcPct val="100000"/>
              </a:lnSpc>
              <a:spcBef>
                <a:spcPts val="0"/>
              </a:spcBef>
              <a:spcAft>
                <a:spcPts val="600"/>
              </a:spcAft>
            </a:pPr>
            <a:r>
              <a:rPr lang="en-US" sz="2000" dirty="0"/>
              <a:t>Convince Service Providers that oneM2M is the global standards for IoT and M2M applications and platforms globally by articulating the business benefits that this standard brings, including (but not limited to) financial, operational, speed-to-market and customer satisfaction</a:t>
            </a:r>
          </a:p>
          <a:p>
            <a:pPr lvl="0">
              <a:lnSpc>
                <a:spcPct val="100000"/>
              </a:lnSpc>
              <a:spcBef>
                <a:spcPts val="0"/>
              </a:spcBef>
              <a:spcAft>
                <a:spcPts val="600"/>
              </a:spcAft>
            </a:pPr>
            <a:r>
              <a:rPr lang="en-US" sz="2000" dirty="0"/>
              <a:t>Leverage developer and supplier progress to lend credibility to the oneM2M standard by promoting their use and successes</a:t>
            </a:r>
          </a:p>
          <a:p>
            <a:pPr lvl="0">
              <a:lnSpc>
                <a:spcPct val="100000"/>
              </a:lnSpc>
              <a:spcBef>
                <a:spcPts val="0"/>
              </a:spcBef>
              <a:spcAft>
                <a:spcPts val="600"/>
              </a:spcAft>
            </a:pPr>
            <a:r>
              <a:rPr lang="en-US" sz="2000" dirty="0"/>
              <a:t>Continue a steady drumbeat of awareness to ensure oneM2M stays top of mind with key IoT stakeholders, including service providers, regulators, developers, suppliers, members, press and analysts</a:t>
            </a:r>
            <a:endParaRPr lang="en-US" sz="1600" dirty="0"/>
          </a:p>
        </p:txBody>
      </p:sp>
      <p:sp>
        <p:nvSpPr>
          <p:cNvPr id="3" name="Slide Number Placeholder 2"/>
          <p:cNvSpPr>
            <a:spLocks noGrp="1"/>
          </p:cNvSpPr>
          <p:nvPr>
            <p:ph type="sldNum" sz="quarter" idx="12"/>
          </p:nvPr>
        </p:nvSpPr>
        <p:spPr>
          <a:xfrm>
            <a:off x="11698288" y="6492875"/>
            <a:ext cx="493712" cy="365125"/>
          </a:xfrm>
        </p:spPr>
        <p:txBody>
          <a:bodyPr/>
          <a:lstStyle/>
          <a:p>
            <a:fld id="{23331C8C-FA04-451E-8E18-09B309337E5D}" type="slidenum">
              <a:rPr lang="en-US" smtClean="0"/>
              <a:pPr/>
              <a:t>7</a:t>
            </a:fld>
            <a:endParaRPr lang="en-US" dirty="0"/>
          </a:p>
        </p:txBody>
      </p:sp>
    </p:spTree>
    <p:extLst>
      <p:ext uri="{BB962C8B-B14F-4D97-AF65-F5344CB8AC3E}">
        <p14:creationId xmlns:p14="http://schemas.microsoft.com/office/powerpoint/2010/main" val="737054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Marketing Edict</a:t>
            </a:r>
          </a:p>
        </p:txBody>
      </p:sp>
      <p:sp>
        <p:nvSpPr>
          <p:cNvPr id="4" name="Content Placeholder 3"/>
          <p:cNvSpPr>
            <a:spLocks noGrp="1"/>
          </p:cNvSpPr>
          <p:nvPr>
            <p:ph idx="1"/>
          </p:nvPr>
        </p:nvSpPr>
        <p:spPr>
          <a:xfrm>
            <a:off x="334696" y="1306542"/>
            <a:ext cx="10515600" cy="4351338"/>
          </a:xfrm>
        </p:spPr>
        <p:txBody>
          <a:bodyPr>
            <a:noAutofit/>
          </a:bodyPr>
          <a:lstStyle/>
          <a:p>
            <a:pPr marL="0" indent="0">
              <a:lnSpc>
                <a:spcPct val="120000"/>
              </a:lnSpc>
              <a:spcBef>
                <a:spcPts val="0"/>
              </a:spcBef>
              <a:spcAft>
                <a:spcPts val="600"/>
              </a:spcAft>
              <a:buNone/>
            </a:pPr>
            <a:r>
              <a:rPr lang="en-US" sz="2000" dirty="0"/>
              <a:t>Primary objectives:</a:t>
            </a:r>
          </a:p>
          <a:p>
            <a:pPr>
              <a:lnSpc>
                <a:spcPct val="100000"/>
              </a:lnSpc>
              <a:spcBef>
                <a:spcPts val="0"/>
              </a:spcBef>
              <a:spcAft>
                <a:spcPts val="600"/>
              </a:spcAft>
            </a:pPr>
            <a:r>
              <a:rPr lang="en-US" sz="2000" dirty="0"/>
              <a:t>Create advocates inside SP organizations to drive adoption of oneM2M specifications among target audiences (regulators, developers, enterprises, members and partners)</a:t>
            </a:r>
          </a:p>
          <a:p>
            <a:pPr>
              <a:lnSpc>
                <a:spcPct val="100000"/>
              </a:lnSpc>
              <a:spcBef>
                <a:spcPts val="0"/>
              </a:spcBef>
              <a:spcAft>
                <a:spcPts val="600"/>
              </a:spcAft>
            </a:pPr>
            <a:r>
              <a:rPr lang="en-US" sz="2000" dirty="0"/>
              <a:t>Identify and promote developer progress</a:t>
            </a:r>
          </a:p>
          <a:p>
            <a:pPr>
              <a:lnSpc>
                <a:spcPct val="100000"/>
              </a:lnSpc>
              <a:spcBef>
                <a:spcPts val="0"/>
              </a:spcBef>
              <a:spcAft>
                <a:spcPts val="600"/>
              </a:spcAft>
            </a:pPr>
            <a:r>
              <a:rPr lang="en-US" sz="2000" dirty="0"/>
              <a:t>Identify and promote supplier progress</a:t>
            </a:r>
          </a:p>
          <a:p>
            <a:pPr>
              <a:lnSpc>
                <a:spcPct val="100000"/>
              </a:lnSpc>
              <a:spcBef>
                <a:spcPts val="0"/>
              </a:spcBef>
              <a:spcAft>
                <a:spcPts val="600"/>
              </a:spcAft>
            </a:pPr>
            <a:r>
              <a:rPr lang="en-US" sz="2000" dirty="0"/>
              <a:t>Arm all members with oneM2M info so they can be part of the global drumbeat and help articulate the benefits and value that oneM2M brings </a:t>
            </a:r>
          </a:p>
          <a:p>
            <a:pPr>
              <a:lnSpc>
                <a:spcPct val="100000"/>
              </a:lnSpc>
              <a:spcBef>
                <a:spcPts val="0"/>
              </a:spcBef>
              <a:spcAft>
                <a:spcPts val="600"/>
              </a:spcAft>
            </a:pPr>
            <a:r>
              <a:rPr lang="en-US" sz="2000" dirty="0"/>
              <a:t>Leverage regulatory movement that supports our message of a standard that drives interoperability as a means of accelerating IoT deployments </a:t>
            </a:r>
          </a:p>
          <a:p>
            <a:pPr marL="0" indent="0">
              <a:lnSpc>
                <a:spcPct val="120000"/>
              </a:lnSpc>
              <a:spcBef>
                <a:spcPts val="0"/>
              </a:spcBef>
              <a:spcAft>
                <a:spcPts val="600"/>
              </a:spcAft>
              <a:buNone/>
            </a:pPr>
            <a:endParaRPr lang="en-US" sz="2000" dirty="0"/>
          </a:p>
          <a:p>
            <a:pPr marL="0" indent="0">
              <a:lnSpc>
                <a:spcPct val="120000"/>
              </a:lnSpc>
              <a:spcBef>
                <a:spcPts val="0"/>
              </a:spcBef>
              <a:spcAft>
                <a:spcPts val="600"/>
              </a:spcAft>
              <a:buNone/>
            </a:pPr>
            <a:r>
              <a:rPr lang="en-US" sz="2000" dirty="0"/>
              <a:t>Secondary objectives:</a:t>
            </a:r>
          </a:p>
          <a:p>
            <a:pPr>
              <a:lnSpc>
                <a:spcPct val="100000"/>
              </a:lnSpc>
              <a:spcBef>
                <a:spcPts val="0"/>
              </a:spcBef>
              <a:spcAft>
                <a:spcPts val="600"/>
              </a:spcAft>
            </a:pPr>
            <a:r>
              <a:rPr lang="en-US" sz="2000" dirty="0"/>
              <a:t>Accelerate adoption of oneM2M specifications among enterprises</a:t>
            </a:r>
          </a:p>
          <a:p>
            <a:pPr>
              <a:lnSpc>
                <a:spcPct val="100000"/>
              </a:lnSpc>
              <a:spcBef>
                <a:spcPts val="0"/>
              </a:spcBef>
              <a:spcAft>
                <a:spcPts val="600"/>
              </a:spcAft>
            </a:pPr>
            <a:r>
              <a:rPr lang="en-US" sz="2000" dirty="0"/>
              <a:t>Spearhead inclusion of specs in global standards</a:t>
            </a:r>
          </a:p>
        </p:txBody>
      </p:sp>
      <p:sp>
        <p:nvSpPr>
          <p:cNvPr id="3" name="Slide Number Placeholder 2"/>
          <p:cNvSpPr>
            <a:spLocks noGrp="1"/>
          </p:cNvSpPr>
          <p:nvPr>
            <p:ph type="sldNum" sz="quarter" idx="12"/>
          </p:nvPr>
        </p:nvSpPr>
        <p:spPr>
          <a:xfrm>
            <a:off x="11698288" y="6492875"/>
            <a:ext cx="493712" cy="365125"/>
          </a:xfrm>
        </p:spPr>
        <p:txBody>
          <a:bodyPr/>
          <a:lstStyle/>
          <a:p>
            <a:fld id="{23331C8C-FA04-451E-8E18-09B309337E5D}" type="slidenum">
              <a:rPr lang="en-US" smtClean="0"/>
              <a:pPr/>
              <a:t>8</a:t>
            </a:fld>
            <a:endParaRPr lang="en-US" dirty="0"/>
          </a:p>
        </p:txBody>
      </p:sp>
    </p:spTree>
    <p:extLst>
      <p:ext uri="{BB962C8B-B14F-4D97-AF65-F5344CB8AC3E}">
        <p14:creationId xmlns:p14="http://schemas.microsoft.com/office/powerpoint/2010/main" val="1271067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Narratives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85619846"/>
              </p:ext>
            </p:extLst>
          </p:nvPr>
        </p:nvGraphicFramePr>
        <p:xfrm>
          <a:off x="334696" y="1302419"/>
          <a:ext cx="11042837" cy="5073649"/>
        </p:xfrm>
        <a:graphic>
          <a:graphicData uri="http://schemas.openxmlformats.org/drawingml/2006/table">
            <a:tbl>
              <a:tblPr firstRow="1" bandRow="1">
                <a:tableStyleId>{5940675A-B579-460E-94D1-54222C63F5DA}</a:tableStyleId>
              </a:tblPr>
              <a:tblGrid>
                <a:gridCol w="1330389">
                  <a:extLst>
                    <a:ext uri="{9D8B030D-6E8A-4147-A177-3AD203B41FA5}">
                      <a16:colId xmlns:a16="http://schemas.microsoft.com/office/drawing/2014/main" val="20000"/>
                    </a:ext>
                  </a:extLst>
                </a:gridCol>
                <a:gridCol w="2467121">
                  <a:extLst>
                    <a:ext uri="{9D8B030D-6E8A-4147-A177-3AD203B41FA5}">
                      <a16:colId xmlns:a16="http://schemas.microsoft.com/office/drawing/2014/main" val="20001"/>
                    </a:ext>
                  </a:extLst>
                </a:gridCol>
                <a:gridCol w="2433744">
                  <a:extLst>
                    <a:ext uri="{9D8B030D-6E8A-4147-A177-3AD203B41FA5}">
                      <a16:colId xmlns:a16="http://schemas.microsoft.com/office/drawing/2014/main" val="20002"/>
                    </a:ext>
                  </a:extLst>
                </a:gridCol>
                <a:gridCol w="2433744">
                  <a:extLst>
                    <a:ext uri="{9D8B030D-6E8A-4147-A177-3AD203B41FA5}">
                      <a16:colId xmlns:a16="http://schemas.microsoft.com/office/drawing/2014/main" val="20003"/>
                    </a:ext>
                  </a:extLst>
                </a:gridCol>
                <a:gridCol w="2377839">
                  <a:extLst>
                    <a:ext uri="{9D8B030D-6E8A-4147-A177-3AD203B41FA5}">
                      <a16:colId xmlns:a16="http://schemas.microsoft.com/office/drawing/2014/main" val="20004"/>
                    </a:ext>
                  </a:extLst>
                </a:gridCol>
              </a:tblGrid>
              <a:tr h="491176">
                <a:tc>
                  <a:txBody>
                    <a:bodyPr/>
                    <a:lstStyle/>
                    <a:p>
                      <a:pPr algn="r"/>
                      <a:r>
                        <a:rPr lang="en-US" sz="1400" b="1" dirty="0">
                          <a:latin typeface="Myriad Pro" panose="020B0503030403020204"/>
                        </a:rPr>
                        <a:t>Theme</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latin typeface="Myriad Pro" panose="020B0503030403020204"/>
                          <a:ea typeface="+mn-ea"/>
                          <a:cs typeface="+mn-cs"/>
                        </a:rPr>
                        <a:t>Connected Society</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1" kern="1200" dirty="0">
                          <a:solidFill>
                            <a:schemeClr val="tx1"/>
                          </a:solidFill>
                          <a:latin typeface="Myriad Pro" panose="020B0503030403020204"/>
                          <a:ea typeface="+mn-ea"/>
                          <a:cs typeface="+mn-cs"/>
                        </a:rPr>
                        <a:t>Relevancy</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1" kern="1200" dirty="0">
                          <a:solidFill>
                            <a:schemeClr val="tx1"/>
                          </a:solidFill>
                          <a:latin typeface="Myriad Pro" panose="020B0503030403020204"/>
                          <a:ea typeface="+mn-ea"/>
                          <a:cs typeface="+mn-cs"/>
                        </a:rPr>
                        <a:t>ROI</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b="1" kern="1200" dirty="0" smtClean="0">
                          <a:solidFill>
                            <a:schemeClr val="tx1"/>
                          </a:solidFill>
                          <a:latin typeface="Myriad Pro" panose="020B0503030403020204"/>
                          <a:ea typeface="+mn-ea"/>
                          <a:cs typeface="+mn-cs"/>
                        </a:rPr>
                        <a:t>Security</a:t>
                      </a:r>
                      <a:endParaRPr lang="en-US" sz="1400" b="1" kern="1200" dirty="0">
                        <a:solidFill>
                          <a:schemeClr val="tx1"/>
                        </a:solidFill>
                        <a:latin typeface="Myriad Pro" panose="020B0503030403020204"/>
                        <a:ea typeface="+mn-ea"/>
                        <a:cs typeface="+mn-cs"/>
                      </a:endParaRPr>
                    </a:p>
                  </a:txBody>
                  <a:tcPr anchor="ctr">
                    <a:solidFill>
                      <a:schemeClr val="bg1"/>
                    </a:solidFill>
                  </a:tcPr>
                </a:tc>
                <a:extLst>
                  <a:ext uri="{0D108BD9-81ED-4DB2-BD59-A6C34878D82A}">
                    <a16:rowId xmlns:a16="http://schemas.microsoft.com/office/drawing/2014/main" val="10001"/>
                  </a:ext>
                </a:extLst>
              </a:tr>
              <a:tr h="1017322">
                <a:tc>
                  <a:txBody>
                    <a:bodyPr/>
                    <a:lstStyle/>
                    <a:p>
                      <a:pPr algn="r"/>
                      <a:r>
                        <a:rPr lang="en-US" sz="1400" b="1" dirty="0">
                          <a:latin typeface="Myriad Pro" panose="020B0503030403020204"/>
                        </a:rPr>
                        <a:t>Problem</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yriad Pro" panose="020B0503030403020204"/>
                          <a:ea typeface="+mn-ea"/>
                          <a:cs typeface="+mn-cs"/>
                        </a:rPr>
                        <a:t>How can all things be connected globally at scale while protecting my</a:t>
                      </a:r>
                      <a:r>
                        <a:rPr lang="en-US" sz="1200" kern="1200" baseline="0" dirty="0">
                          <a:solidFill>
                            <a:schemeClr val="tx1"/>
                          </a:solidFill>
                          <a:latin typeface="Myriad Pro" panose="020B0503030403020204"/>
                          <a:ea typeface="+mn-ea"/>
                          <a:cs typeface="+mn-cs"/>
                        </a:rPr>
                        <a:t> business (network, customers, shareholders, etc.)</a:t>
                      </a:r>
                      <a:r>
                        <a:rPr lang="en-US" sz="1200" kern="1200" dirty="0">
                          <a:solidFill>
                            <a:schemeClr val="tx1"/>
                          </a:solidFill>
                          <a:latin typeface="Myriad Pro" panose="020B0503030403020204"/>
                          <a:ea typeface="+mn-ea"/>
                          <a:cs typeface="+mn-cs"/>
                        </a:rPr>
                        <a:t>?</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tx1"/>
                          </a:solidFill>
                          <a:latin typeface="Myriad Pro" panose="020B0503030403020204"/>
                          <a:ea typeface="+mn-ea"/>
                          <a:cs typeface="+mn-cs"/>
                        </a:rPr>
                        <a:t>How can I ensure</a:t>
                      </a:r>
                      <a:r>
                        <a:rPr lang="en-US" sz="1200" kern="1200" baseline="0" dirty="0">
                          <a:solidFill>
                            <a:schemeClr val="tx1"/>
                          </a:solidFill>
                          <a:latin typeface="Myriad Pro" panose="020B0503030403020204"/>
                          <a:ea typeface="+mn-ea"/>
                          <a:cs typeface="+mn-cs"/>
                        </a:rPr>
                        <a:t> what I am doing today will be relevant tomorrow?</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tx1"/>
                          </a:solidFill>
                          <a:latin typeface="Myriad Pro" panose="020B0503030403020204"/>
                          <a:ea typeface="+mn-ea"/>
                          <a:cs typeface="+mn-cs"/>
                        </a:rPr>
                        <a:t>How can I make the most of my business assets?</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chemeClr val="tx1"/>
                        </a:solidFill>
                        <a:latin typeface="Myriad Pro" panose="020B0503030403020204"/>
                        <a:ea typeface="+mn-ea"/>
                        <a:cs typeface="+mn-cs"/>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smtClean="0"/>
                        <a:t>How do I ensure security and show my customers that their data is secure, along with meeting privacy regulations</a:t>
                      </a:r>
                      <a:endParaRPr lang="en-US" sz="1200" kern="1200" dirty="0">
                        <a:solidFill>
                          <a:schemeClr val="tx1"/>
                        </a:solidFill>
                        <a:latin typeface="Myriad Pro" panose="020B0503030403020204"/>
                        <a:ea typeface="+mn-ea"/>
                        <a:cs typeface="+mn-cs"/>
                      </a:endParaRPr>
                    </a:p>
                  </a:txBody>
                  <a:tcPr anchor="ctr">
                    <a:solidFill>
                      <a:schemeClr val="bg1"/>
                    </a:solidFill>
                  </a:tcPr>
                </a:tc>
                <a:extLst>
                  <a:ext uri="{0D108BD9-81ED-4DB2-BD59-A6C34878D82A}">
                    <a16:rowId xmlns:a16="http://schemas.microsoft.com/office/drawing/2014/main" val="10002"/>
                  </a:ext>
                </a:extLst>
              </a:tr>
              <a:tr h="2172826">
                <a:tc>
                  <a:txBody>
                    <a:bodyPr/>
                    <a:lstStyle/>
                    <a:p>
                      <a:pPr algn="r"/>
                      <a:r>
                        <a:rPr lang="en-US" sz="1400" b="1" dirty="0">
                          <a:latin typeface="Myriad Pro" panose="020B0503030403020204"/>
                        </a:rPr>
                        <a:t>Narrative</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yriad Pro" panose="020B0503030403020204"/>
                          <a:ea typeface="+mn-ea"/>
                          <a:cs typeface="+mn-cs"/>
                        </a:rPr>
                        <a:t>The promise of a connected society</a:t>
                      </a:r>
                      <a:r>
                        <a:rPr lang="en-US" sz="1200" kern="1200" baseline="0" dirty="0">
                          <a:solidFill>
                            <a:schemeClr val="tx1"/>
                          </a:solidFill>
                          <a:latin typeface="Myriad Pro" panose="020B0503030403020204"/>
                          <a:ea typeface="+mn-ea"/>
                          <a:cs typeface="+mn-cs"/>
                        </a:rPr>
                        <a:t> is upon us and a standard approach  drives efficiencies, protects investment and helps you, deliver on that promise with with simplicity and ease.</a:t>
                      </a:r>
                      <a:endParaRPr lang="en-US" sz="1200" kern="1200" dirty="0">
                        <a:solidFill>
                          <a:schemeClr val="tx1"/>
                        </a:solidFill>
                        <a:latin typeface="Myriad Pro" panose="020B0503030403020204"/>
                        <a:ea typeface="+mn-ea"/>
                        <a:cs typeface="+mn-cs"/>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baseline="0" dirty="0">
                          <a:solidFill>
                            <a:schemeClr val="tx1"/>
                          </a:solidFill>
                          <a:latin typeface="Myriad Pro" panose="020B0503030403020204"/>
                          <a:ea typeface="+mn-ea"/>
                          <a:cs typeface="+mn-cs"/>
                        </a:rPr>
                        <a:t>A standard solution that allows for ubiquitous global connectivity at scale providers service providers with a new level of customer stickiness</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chemeClr val="tx1"/>
                        </a:solidFill>
                        <a:latin typeface="Myriad Pro" panose="020B0503030403020204"/>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tx1"/>
                          </a:solidFill>
                          <a:latin typeface="Myriad Pro" panose="020B0503030403020204"/>
                          <a:ea typeface="+mn-ea"/>
                          <a:cs typeface="+mn-cs"/>
                        </a:rPr>
                        <a:t>Standardized solutions that are supported by the service providers</a:t>
                      </a:r>
                      <a:r>
                        <a:rPr lang="en-US" sz="1200" kern="1200" baseline="0" dirty="0">
                          <a:solidFill>
                            <a:schemeClr val="tx1"/>
                          </a:solidFill>
                          <a:latin typeface="Myriad Pro" panose="020B0503030403020204"/>
                          <a:ea typeface="+mn-ea"/>
                          <a:cs typeface="+mn-cs"/>
                        </a:rPr>
                        <a:t> provide developers and suppliers with a clear product roadmap.</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baseline="0" dirty="0">
                        <a:solidFill>
                          <a:schemeClr val="tx1"/>
                        </a:solidFill>
                        <a:latin typeface="Myriad Pro" panose="020B0503030403020204"/>
                        <a:ea typeface="+mn-ea"/>
                        <a:cs typeface="+mn-cs"/>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tx1"/>
                          </a:solidFill>
                          <a:latin typeface="Myriad Pro" panose="020B0503030403020204"/>
                          <a:ea typeface="+mn-ea"/>
                          <a:cs typeface="+mn-cs"/>
                        </a:rPr>
                        <a:t>O</a:t>
                      </a:r>
                      <a:r>
                        <a:rPr lang="en-US" sz="1200" kern="1200" baseline="0" dirty="0">
                          <a:solidFill>
                            <a:schemeClr val="tx1"/>
                          </a:solidFill>
                          <a:latin typeface="Myriad Pro" panose="020B0503030403020204"/>
                          <a:ea typeface="+mn-ea"/>
                          <a:cs typeface="+mn-cs"/>
                        </a:rPr>
                        <a:t>perational synergies can be achieved through a standardized approach that avoids siloed, one-off initiatives that are not scalable and have to be customized for each disparate project</a:t>
                      </a:r>
                    </a:p>
                  </a:txBody>
                  <a:tcPr anchor="ctr">
                    <a:solidFill>
                      <a:schemeClr val="bg1"/>
                    </a:solidFill>
                  </a:tcPr>
                </a:tc>
                <a:tc>
                  <a:txBody>
                    <a:bodyPr/>
                    <a:lstStyle/>
                    <a:p>
                      <a:pPr algn="ctr"/>
                      <a:r>
                        <a:rPr lang="en-US" sz="1200" dirty="0" smtClean="0"/>
                        <a:t>Customer</a:t>
                      </a:r>
                      <a:r>
                        <a:rPr lang="en-US" sz="1200" baseline="0" dirty="0" smtClean="0"/>
                        <a:t> acceptance and adoption will be hinged on trust and a secure solution that meets the necessary safeguards from the application to the platform to the service provider Is needed to immediately gain customer confidence .  With that adoption and innovation will accelerate.</a:t>
                      </a:r>
                      <a:endParaRPr lang="en-US" sz="1200" dirty="0"/>
                    </a:p>
                  </a:txBody>
                  <a:tcPr anchor="ctr">
                    <a:solidFill>
                      <a:schemeClr val="bg1"/>
                    </a:solidFill>
                  </a:tcPr>
                </a:tc>
                <a:extLst>
                  <a:ext uri="{0D108BD9-81ED-4DB2-BD59-A6C34878D82A}">
                    <a16:rowId xmlns:a16="http://schemas.microsoft.com/office/drawing/2014/main" val="10003"/>
                  </a:ext>
                </a:extLst>
              </a:tr>
              <a:tr h="760991">
                <a:tc>
                  <a:txBody>
                    <a:bodyPr/>
                    <a:lstStyle/>
                    <a:p>
                      <a:pPr algn="r"/>
                      <a:r>
                        <a:rPr lang="en-US" sz="1400" b="1" dirty="0">
                          <a:latin typeface="Myriad Pro" panose="020B0503030403020204"/>
                        </a:rPr>
                        <a:t>Targeted To</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yriad Pro" panose="020B0503030403020204"/>
                          <a:ea typeface="+mn-ea"/>
                          <a:cs typeface="+mn-cs"/>
                        </a:rPr>
                        <a:t>Service</a:t>
                      </a:r>
                      <a:r>
                        <a:rPr lang="en-US" sz="1200" kern="1200" baseline="0" dirty="0">
                          <a:solidFill>
                            <a:schemeClr val="tx1"/>
                          </a:solidFill>
                          <a:latin typeface="Myriad Pro" panose="020B0503030403020204"/>
                          <a:ea typeface="+mn-ea"/>
                          <a:cs typeface="+mn-cs"/>
                        </a:rPr>
                        <a:t> Providers, Regulators, Developers, Suppliers</a:t>
                      </a:r>
                      <a:endParaRPr lang="en-US" sz="1200" kern="1200" dirty="0">
                        <a:solidFill>
                          <a:schemeClr val="tx1"/>
                        </a:solidFill>
                        <a:latin typeface="Myriad Pro" panose="020B0503030403020204"/>
                        <a:ea typeface="+mn-ea"/>
                        <a:cs typeface="+mn-cs"/>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yriad Pro" panose="020B0503030403020204"/>
                          <a:ea typeface="+mn-ea"/>
                          <a:cs typeface="+mn-cs"/>
                        </a:rPr>
                        <a:t>Service</a:t>
                      </a:r>
                      <a:r>
                        <a:rPr lang="en-US" sz="1200" kern="1200" baseline="0" dirty="0">
                          <a:solidFill>
                            <a:schemeClr val="tx1"/>
                          </a:solidFill>
                          <a:latin typeface="Myriad Pro" panose="020B0503030403020204"/>
                          <a:ea typeface="+mn-ea"/>
                          <a:cs typeface="+mn-cs"/>
                        </a:rPr>
                        <a:t> Providers, Developers, Suppliers</a:t>
                      </a:r>
                      <a:endParaRPr lang="en-US" sz="1200" kern="1200" dirty="0">
                        <a:solidFill>
                          <a:schemeClr val="tx1"/>
                        </a:solidFill>
                        <a:latin typeface="Myriad Pro" panose="020B0503030403020204"/>
                        <a:ea typeface="+mn-ea"/>
                        <a:cs typeface="+mn-cs"/>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yriad Pro" panose="020B0503030403020204"/>
                          <a:ea typeface="+mn-ea"/>
                          <a:cs typeface="+mn-cs"/>
                        </a:rPr>
                        <a:t>Service</a:t>
                      </a:r>
                      <a:r>
                        <a:rPr lang="en-US" sz="1200" kern="1200" baseline="0" dirty="0">
                          <a:solidFill>
                            <a:schemeClr val="tx1"/>
                          </a:solidFill>
                          <a:latin typeface="Myriad Pro" panose="020B0503030403020204"/>
                          <a:ea typeface="+mn-ea"/>
                          <a:cs typeface="+mn-cs"/>
                        </a:rPr>
                        <a:t> Providers, Developers, Suppliers</a:t>
                      </a:r>
                      <a:endParaRPr lang="en-US" sz="1200" kern="1200" dirty="0">
                        <a:solidFill>
                          <a:schemeClr val="tx1"/>
                        </a:solidFill>
                        <a:latin typeface="Myriad Pro" panose="020B0503030403020204"/>
                        <a:ea typeface="+mn-ea"/>
                        <a:cs typeface="+mn-cs"/>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smtClean="0">
                          <a:solidFill>
                            <a:schemeClr val="tx1"/>
                          </a:solidFill>
                          <a:latin typeface="Myriad Pro" panose="020B0503030403020204"/>
                          <a:ea typeface="+mn-ea"/>
                          <a:cs typeface="+mn-cs"/>
                        </a:rPr>
                        <a:t>Service</a:t>
                      </a:r>
                      <a:r>
                        <a:rPr lang="en-US" sz="1200" kern="1200" baseline="0" dirty="0" smtClean="0">
                          <a:solidFill>
                            <a:schemeClr val="tx1"/>
                          </a:solidFill>
                          <a:latin typeface="Myriad Pro" panose="020B0503030403020204"/>
                          <a:ea typeface="+mn-ea"/>
                          <a:cs typeface="+mn-cs"/>
                        </a:rPr>
                        <a:t> Providers, Developers, Suppliers</a:t>
                      </a:r>
                      <a:endParaRPr lang="en-US" sz="1200" kern="1200" dirty="0" smtClean="0">
                        <a:solidFill>
                          <a:schemeClr val="tx1"/>
                        </a:solidFill>
                        <a:latin typeface="Myriad Pro" panose="020B0503030403020204"/>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dirty="0">
                        <a:solidFill>
                          <a:schemeClr val="tx1"/>
                        </a:solidFill>
                        <a:latin typeface="Myriad Pro" panose="020B0503030403020204"/>
                        <a:ea typeface="+mn-ea"/>
                        <a:cs typeface="+mn-cs"/>
                      </a:endParaRPr>
                    </a:p>
                  </a:txBody>
                  <a:tcPr anchor="ctr">
                    <a:solidFill>
                      <a:schemeClr val="bg1"/>
                    </a:solidFill>
                  </a:tcPr>
                </a:tc>
                <a:extLst>
                  <a:ext uri="{0D108BD9-81ED-4DB2-BD59-A6C34878D82A}">
                    <a16:rowId xmlns:a16="http://schemas.microsoft.com/office/drawing/2014/main" val="10004"/>
                  </a:ext>
                </a:extLst>
              </a:tr>
              <a:tr h="491176">
                <a:tc>
                  <a:txBody>
                    <a:bodyPr/>
                    <a:lstStyle/>
                    <a:p>
                      <a:pPr algn="r"/>
                      <a:r>
                        <a:rPr lang="en-US" sz="1400" b="1" dirty="0">
                          <a:latin typeface="Myriad Pro" panose="020B0503030403020204"/>
                        </a:rPr>
                        <a:t>Current Prioritization</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yriad Pro" panose="020B0503030403020204"/>
                          <a:ea typeface="+mn-ea"/>
                          <a:cs typeface="+mn-cs"/>
                        </a:rPr>
                        <a:t>1</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tx1"/>
                          </a:solidFill>
                          <a:latin typeface="Myriad Pro" panose="020B0503030403020204"/>
                          <a:ea typeface="+mn-ea"/>
                          <a:cs typeface="+mn-cs"/>
                        </a:rPr>
                        <a:t>2</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a:solidFill>
                            <a:schemeClr val="tx1"/>
                          </a:solidFill>
                          <a:latin typeface="Myriad Pro" panose="020B0503030403020204"/>
                          <a:ea typeface="+mn-ea"/>
                          <a:cs typeface="+mn-cs"/>
                        </a:rPr>
                        <a:t>3</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smtClean="0">
                          <a:solidFill>
                            <a:schemeClr val="tx1"/>
                          </a:solidFill>
                          <a:latin typeface="Myriad Pro" panose="020B0503030403020204"/>
                          <a:ea typeface="+mn-ea"/>
                          <a:cs typeface="+mn-cs"/>
                        </a:rPr>
                        <a:t>4</a:t>
                      </a:r>
                      <a:endParaRPr lang="en-US" sz="1200" kern="1200" dirty="0">
                        <a:solidFill>
                          <a:schemeClr val="tx1"/>
                        </a:solidFill>
                        <a:latin typeface="Myriad Pro" panose="020B0503030403020204"/>
                        <a:ea typeface="+mn-ea"/>
                        <a:cs typeface="+mn-cs"/>
                      </a:endParaRPr>
                    </a:p>
                  </a:txBody>
                  <a:tcPr anchor="ctr">
                    <a:solidFill>
                      <a:schemeClr val="bg1"/>
                    </a:solidFill>
                  </a:tcPr>
                </a:tc>
                <a:extLst>
                  <a:ext uri="{0D108BD9-81ED-4DB2-BD59-A6C34878D82A}">
                    <a16:rowId xmlns:a16="http://schemas.microsoft.com/office/drawing/2014/main" val="10005"/>
                  </a:ext>
                </a:extLst>
              </a:tr>
            </a:tbl>
          </a:graphicData>
        </a:graphic>
      </p:graphicFrame>
      <p:sp>
        <p:nvSpPr>
          <p:cNvPr id="3" name="Slide Number Placeholder 2"/>
          <p:cNvSpPr>
            <a:spLocks noGrp="1"/>
          </p:cNvSpPr>
          <p:nvPr>
            <p:ph type="sldNum" sz="quarter" idx="12"/>
          </p:nvPr>
        </p:nvSpPr>
        <p:spPr>
          <a:xfrm>
            <a:off x="11698288" y="6492875"/>
            <a:ext cx="493712" cy="365125"/>
          </a:xfrm>
        </p:spPr>
        <p:txBody>
          <a:bodyPr/>
          <a:lstStyle/>
          <a:p>
            <a:fld id="{23331C8C-FA04-451E-8E18-09B309337E5D}" type="slidenum">
              <a:rPr lang="en-US" smtClean="0">
                <a:latin typeface="Myriad Pro" panose="020B0503030403020204"/>
              </a:rPr>
              <a:pPr/>
              <a:t>9</a:t>
            </a:fld>
            <a:endParaRPr lang="en-US" dirty="0">
              <a:latin typeface="Myriad Pro" panose="020B0503030403020204"/>
            </a:endParaRPr>
          </a:p>
        </p:txBody>
      </p:sp>
    </p:spTree>
    <p:extLst>
      <p:ext uri="{BB962C8B-B14F-4D97-AF65-F5344CB8AC3E}">
        <p14:creationId xmlns:p14="http://schemas.microsoft.com/office/powerpoint/2010/main" val="79143677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IO_GUID" val="ac7b56ca-ab15-4536-b0c8-f0fb7b92ab41"/>
  <p:tag name="MIO_EK" val="4509"/>
  <p:tag name="MIO_EKGUID" val="0664ad66-1a88-4679-b5c5-e673a734b426"/>
  <p:tag name="MIO_UPDATE" val="True"/>
  <p:tag name="MIO_VERSION" val="04.10.2017 12:39:56"/>
  <p:tag name="MIO_DBID" val="180656F9-7CE2-448E-86F6-B3E6B7DF2737"/>
  <p:tag name="MIO_LASTDOWNLOADED" val="27.10.2017 11:20:39"/>
  <p:tag name="MIO_OBJECTNAME" val="timeline sample"/>
  <p:tag name="MIO_LASTEDITORNAME" val="Nils Swedlund"/>
</p:tagLst>
</file>

<file path=ppt/theme/theme1.xml><?xml version="1.0" encoding="utf-8"?>
<a:theme xmlns:a="http://schemas.openxmlformats.org/drawingml/2006/main" name="Office Theme">
  <a:themeElements>
    <a:clrScheme name="one2m">
      <a:dk1>
        <a:srgbClr val="545054"/>
      </a:dk1>
      <a:lt1>
        <a:sysClr val="window" lastClr="FFFFFF"/>
      </a:lt1>
      <a:dk2>
        <a:srgbClr val="000000"/>
      </a:dk2>
      <a:lt2>
        <a:srgbClr val="E7E6E6"/>
      </a:lt2>
      <a:accent1>
        <a:srgbClr val="C00000"/>
      </a:accent1>
      <a:accent2>
        <a:srgbClr val="545054"/>
      </a:accent2>
      <a:accent3>
        <a:srgbClr val="A5A5A5"/>
      </a:accent3>
      <a:accent4>
        <a:srgbClr val="F6921E"/>
      </a:accent4>
      <a:accent5>
        <a:srgbClr val="716896"/>
      </a:accent5>
      <a:accent6>
        <a:srgbClr val="005480"/>
      </a:accent6>
      <a:hlink>
        <a:srgbClr val="668C97"/>
      </a:hlink>
      <a:folHlink>
        <a:srgbClr val="44546A"/>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5201</TotalTime>
  <Words>1534</Words>
  <Application>Microsoft Office PowerPoint</Application>
  <PresentationFormat>Widescreen</PresentationFormat>
  <Paragraphs>285</Paragraphs>
  <Slides>15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Myriad Pro</vt:lpstr>
      <vt:lpstr>Myriad Pro Light</vt:lpstr>
      <vt:lpstr>Office Theme</vt:lpstr>
      <vt:lpstr>2018 marketing plan</vt:lpstr>
      <vt:lpstr>What is oneM2M?</vt:lpstr>
      <vt:lpstr>Why Now?</vt:lpstr>
      <vt:lpstr>Benefits</vt:lpstr>
      <vt:lpstr>Problem We Solve</vt:lpstr>
      <vt:lpstr>Business reality</vt:lpstr>
      <vt:lpstr>Marketing Edict</vt:lpstr>
      <vt:lpstr>Marketing Edict</vt:lpstr>
      <vt:lpstr>Key Narratives </vt:lpstr>
      <vt:lpstr>Market Risks</vt:lpstr>
      <vt:lpstr>Competitor Overview</vt:lpstr>
      <vt:lpstr>Tactics</vt:lpstr>
      <vt:lpstr>Tactics</vt:lpstr>
      <vt:lpstr>2018 Key Dates</vt:lpstr>
      <vt:lpstr>Dependencies</vt:lpstr>
    </vt:vector>
  </TitlesOfParts>
  <Company>iconectiv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Swedlund, Nils</dc:creator>
  <cp:lastModifiedBy>Oddy, Sharon</cp:lastModifiedBy>
  <cp:revision>40</cp:revision>
  <dcterms:created xsi:type="dcterms:W3CDTF">2017-09-21T15:46:31Z</dcterms:created>
  <dcterms:modified xsi:type="dcterms:W3CDTF">2017-10-31T02:34:53Z</dcterms:modified>
</cp:coreProperties>
</file>