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3" r:id="rId2"/>
    <p:sldId id="328" r:id="rId3"/>
    <p:sldId id="333" r:id="rId4"/>
    <p:sldId id="329" r:id="rId5"/>
    <p:sldId id="33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ne Garfitt" initials="JG" lastIdx="5" clrIdx="0">
    <p:extLst>
      <p:ext uri="{19B8F6BF-5375-455C-9EA6-DF929625EA0E}">
        <p15:presenceInfo xmlns:p15="http://schemas.microsoft.com/office/powerpoint/2012/main" userId="1cbd19617fdeafa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8C98"/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51F4-7F07-400E-A03E-ADA4CCC86208}" type="datetimeFigureOut">
              <a:rPr lang="en-US" smtClean="0"/>
              <a:t>1/11/2018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79383-E4C0-4FC2-A15A-FDB4117861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205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C3676-268C-43E7-9C5A-45E44A38893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181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25DA6-4CDD-4C50-9592-EBBE853CC41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192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25DA6-4CDD-4C50-9592-EBBE853CC41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164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25DA6-4CDD-4C50-9592-EBBE853CC41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7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25DA6-4CDD-4C50-9592-EBBE853CC41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89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931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yriad Pro" panose="020B0503030403020204" pitchFamily="34" charset="0"/>
              </a:defRPr>
            </a:lvl1pPr>
            <a:lvl2pPr>
              <a:defRPr>
                <a:latin typeface="Myriad Pro" panose="020B0503030403020204" pitchFamily="34" charset="0"/>
              </a:defRPr>
            </a:lvl2pPr>
            <a:lvl3pPr>
              <a:defRPr>
                <a:latin typeface="Myriad Pro" panose="020B0503030403020204" pitchFamily="34" charset="0"/>
              </a:defRPr>
            </a:lvl3pPr>
            <a:lvl4pPr>
              <a:defRPr>
                <a:latin typeface="Myriad Pro" panose="020B0503030403020204" pitchFamily="34" charset="0"/>
              </a:defRPr>
            </a:lvl4pPr>
            <a:lvl5pPr>
              <a:defRPr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2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ot-now.com/2018/01/09/74489-think-horizontally-unlock-huge-potential-connected-devices-says-onem2m/" TargetMode="External"/><Relationship Id="rId3" Type="http://schemas.openxmlformats.org/officeDocument/2006/relationships/hyperlink" Target="https://www.iot-now.com/2017/11/22/71724-interop-testing-event-south-korea-boost-iot-growth/" TargetMode="External"/><Relationship Id="rId7" Type="http://schemas.openxmlformats.org/officeDocument/2006/relationships/hyperlink" Target="http://www.iotglobalnetwork.com/iotdir/2018/01/09/think-horizontally-to-unlock-the-huge-potential-of-connected-devices-says-onem2m-964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totaltele.com/498854/Open-standards-are-key-to-increasing-value-from-IoT-value-chain" TargetMode="External"/><Relationship Id="rId5" Type="http://schemas.openxmlformats.org/officeDocument/2006/relationships/hyperlink" Target="https://advanced-television.com/2017/12/13/open-standards-key-to-increasing-value-from-iot-value-chain/" TargetMode="External"/><Relationship Id="rId10" Type="http://schemas.openxmlformats.org/officeDocument/2006/relationships/hyperlink" Target="https://drive.google.com/file/d/1LYFZ2agJWaqwnhCoRPaJ02G8nz3GJfOm/view" TargetMode="External"/><Relationship Id="rId4" Type="http://schemas.openxmlformats.org/officeDocument/2006/relationships/hyperlink" Target="https://www.telecompaper.com/news/interop-to-hold-testing-event-in-south-korea--1221376" TargetMode="External"/><Relationship Id="rId9" Type="http://schemas.openxmlformats.org/officeDocument/2006/relationships/hyperlink" Target="http://iotnowtransport.com/2017/11/22/65898-onem2m-case-study-onetranspor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ottechexpo.com/northamerica/track/connected-industr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em2m.org/insights/webinar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iotevolutionexpo.com/east/agenda.aspx" TargetMode="External"/><Relationship Id="rId4" Type="http://schemas.openxmlformats.org/officeDocument/2006/relationships/hyperlink" Target="http://www.smartcities-symposium.com/agenda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MARCOM report – TP33</a:t>
            </a:r>
            <a:br>
              <a:rPr lang="de-DE" dirty="0"/>
            </a:br>
            <a:r>
              <a:rPr lang="en-GB" sz="2000" b="0" dirty="0"/>
              <a:t>ITU-T, Geneva, Switzerland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January 2018</a:t>
            </a:r>
          </a:p>
        </p:txBody>
      </p:sp>
    </p:spTree>
    <p:extLst>
      <p:ext uri="{BB962C8B-B14F-4D97-AF65-F5344CB8AC3E}">
        <p14:creationId xmlns:p14="http://schemas.microsoft.com/office/powerpoint/2010/main" val="1814000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Recent MARCOM Activity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2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C93CB627-D2FC-4058-92C9-266D0099A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7" y="1326139"/>
            <a:ext cx="10436767" cy="516673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White Papers </a:t>
            </a:r>
          </a:p>
          <a:p>
            <a:pPr marL="714375" indent="-269875"/>
            <a:r>
              <a:rPr lang="en-US" sz="1800" dirty="0"/>
              <a:t>The LPWA White Paper white paper was published on December 13. 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Press releases</a:t>
            </a:r>
          </a:p>
          <a:p>
            <a:pPr lvl="1"/>
            <a:r>
              <a:rPr lang="en-US" sz="1800" dirty="0"/>
              <a:t>Interop 5 Event – coverage on </a:t>
            </a:r>
            <a:r>
              <a:rPr lang="en-US" sz="1800" dirty="0">
                <a:hlinkClick r:id="rId3"/>
              </a:rPr>
              <a:t>IoT Now</a:t>
            </a:r>
            <a:r>
              <a:rPr lang="en-US" sz="1800" dirty="0"/>
              <a:t> and </a:t>
            </a:r>
            <a:r>
              <a:rPr lang="en-US" sz="1800" dirty="0" err="1">
                <a:hlinkClick r:id="rId4"/>
              </a:rPr>
              <a:t>telecompaper</a:t>
            </a:r>
            <a:r>
              <a:rPr lang="en-US" sz="1800" dirty="0"/>
              <a:t>.</a:t>
            </a:r>
          </a:p>
          <a:p>
            <a:pPr lvl="1"/>
            <a:r>
              <a:rPr lang="en-US" sz="1800" dirty="0"/>
              <a:t>LPWA White Paper – coverage on </a:t>
            </a:r>
            <a:r>
              <a:rPr lang="en-US" sz="1800" dirty="0">
                <a:hlinkClick r:id="rId5"/>
              </a:rPr>
              <a:t>Advanced Television </a:t>
            </a:r>
            <a:r>
              <a:rPr lang="en-US" sz="1800" dirty="0"/>
              <a:t>and </a:t>
            </a:r>
            <a:r>
              <a:rPr lang="en-US" sz="1800" dirty="0">
                <a:hlinkClick r:id="rId6"/>
              </a:rPr>
              <a:t>Total Telecom</a:t>
            </a:r>
            <a:r>
              <a:rPr lang="en-US" sz="1800" dirty="0"/>
              <a:t>.</a:t>
            </a:r>
          </a:p>
          <a:p>
            <a:pPr lvl="1"/>
            <a:r>
              <a:rPr lang="en-US" sz="1800" dirty="0"/>
              <a:t>CES thought leadership – coverage on </a:t>
            </a:r>
            <a:r>
              <a:rPr lang="en-US" sz="1800" dirty="0">
                <a:hlinkClick r:id="rId7"/>
              </a:rPr>
              <a:t>IoT Global Network </a:t>
            </a:r>
            <a:r>
              <a:rPr lang="en-US" sz="1800" dirty="0"/>
              <a:t>and </a:t>
            </a:r>
            <a:r>
              <a:rPr lang="en-US" sz="1800" dirty="0">
                <a:hlinkClick r:id="rId8"/>
              </a:rPr>
              <a:t>IoT Now</a:t>
            </a:r>
            <a:r>
              <a:rPr lang="en-US" sz="1800" dirty="0"/>
              <a:t>.</a:t>
            </a:r>
          </a:p>
          <a:p>
            <a:pPr lvl="1"/>
            <a:r>
              <a:rPr lang="en-US" sz="1800" dirty="0"/>
              <a:t>LPWA Webinar – published on January 11.</a:t>
            </a:r>
          </a:p>
          <a:p>
            <a:pPr lvl="1"/>
            <a:endParaRPr lang="en-US" sz="1800" dirty="0"/>
          </a:p>
          <a:p>
            <a:r>
              <a:rPr lang="en-US" sz="2000" dirty="0"/>
              <a:t>Byline and feature placements</a:t>
            </a:r>
          </a:p>
          <a:p>
            <a:pPr lvl="1"/>
            <a:r>
              <a:rPr lang="en-US" sz="1800" dirty="0"/>
              <a:t>IoT Now – “</a:t>
            </a:r>
            <a:r>
              <a:rPr lang="en-GB" sz="1800" dirty="0">
                <a:hlinkClick r:id="rId9"/>
              </a:rPr>
              <a:t>oneM2M Case Study: </a:t>
            </a:r>
            <a:r>
              <a:rPr lang="en-GB" sz="1800" dirty="0" err="1">
                <a:hlinkClick r:id="rId9"/>
              </a:rPr>
              <a:t>oneTRANSPORT</a:t>
            </a:r>
            <a:r>
              <a:rPr lang="en-GB" sz="1800" dirty="0"/>
              <a:t>’</a:t>
            </a:r>
          </a:p>
          <a:p>
            <a:pPr lvl="1"/>
            <a:r>
              <a:rPr lang="en-US" sz="1800" dirty="0"/>
              <a:t>Connect World – “</a:t>
            </a:r>
            <a:r>
              <a:rPr lang="en-GB" sz="1800" dirty="0">
                <a:hlinkClick r:id="rId10"/>
              </a:rPr>
              <a:t>Industry-wide collaboration is key if the IoT is to grow</a:t>
            </a:r>
            <a:r>
              <a:rPr lang="en-US" sz="1800" dirty="0"/>
              <a:t>” by Fran O’ Brien</a:t>
            </a:r>
          </a:p>
        </p:txBody>
      </p:sp>
    </p:spTree>
    <p:extLst>
      <p:ext uri="{BB962C8B-B14F-4D97-AF65-F5344CB8AC3E}">
        <p14:creationId xmlns:p14="http://schemas.microsoft.com/office/powerpoint/2010/main" val="617728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Recent MARCOM Activity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3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C93CB627-D2FC-4058-92C9-266D0099A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584801"/>
            <a:ext cx="11362932" cy="4737622"/>
          </a:xfrm>
        </p:spPr>
        <p:txBody>
          <a:bodyPr>
            <a:normAutofit/>
          </a:bodyPr>
          <a:lstStyle/>
          <a:p>
            <a:r>
              <a:rPr lang="en-US" sz="2000" dirty="0"/>
              <a:t>Media outreach/briefings </a:t>
            </a:r>
            <a:r>
              <a:rPr lang="en-US" sz="1200" i="1" dirty="0"/>
              <a:t>(full notes available on request) </a:t>
            </a:r>
            <a:endParaRPr lang="en-US" sz="2000" i="1" dirty="0"/>
          </a:p>
          <a:p>
            <a:pPr lvl="1"/>
            <a:r>
              <a:rPr lang="en-GB" sz="1800" dirty="0"/>
              <a:t>ABI Research – a briefing was held between Dan </a:t>
            </a:r>
            <a:r>
              <a:rPr lang="en-GB" sz="1800" dirty="0" err="1"/>
              <a:t>Shey</a:t>
            </a:r>
            <a:r>
              <a:rPr lang="en-GB" sz="1800" dirty="0"/>
              <a:t> and  Ken Figueredo following IoT Tech Expo</a:t>
            </a:r>
          </a:p>
          <a:p>
            <a:pPr lvl="1"/>
            <a:endParaRPr lang="en-GB" sz="1800" dirty="0"/>
          </a:p>
          <a:p>
            <a:r>
              <a:rPr lang="en-GB" sz="2000" dirty="0"/>
              <a:t>Speaking opportunities</a:t>
            </a:r>
          </a:p>
          <a:p>
            <a:pPr lvl="1"/>
            <a:r>
              <a:rPr lang="en-GB" sz="1800" dirty="0"/>
              <a:t>Ken Figueredo spoke on ‘</a:t>
            </a:r>
            <a:r>
              <a:rPr lang="en-US" sz="1800" dirty="0">
                <a:hlinkClick r:id="rId3"/>
              </a:rPr>
              <a:t>Connectivity for M2M devices</a:t>
            </a:r>
            <a:r>
              <a:rPr lang="en-GB" sz="1800" dirty="0"/>
              <a:t>’  panel at the IoT Tech Expo North America in November </a:t>
            </a:r>
          </a:p>
          <a:p>
            <a:pPr lvl="1"/>
            <a:endParaRPr lang="en-US" sz="2000" dirty="0"/>
          </a:p>
          <a:p>
            <a:r>
              <a:rPr lang="en-US" sz="2000" dirty="0"/>
              <a:t>Social Media </a:t>
            </a:r>
            <a:r>
              <a:rPr lang="en-US" sz="1200" i="1" dirty="0"/>
              <a:t> </a:t>
            </a:r>
            <a:endParaRPr lang="en-US" sz="2000" i="1" dirty="0"/>
          </a:p>
          <a:p>
            <a:pPr lvl="1"/>
            <a:r>
              <a:rPr lang="en-GB" sz="1800" dirty="0"/>
              <a:t>Engagement on social media has increased due to scheduled posts and curated tweets for members</a:t>
            </a:r>
          </a:p>
          <a:p>
            <a:pPr lvl="1"/>
            <a:endParaRPr lang="en-GB" sz="1800" dirty="0"/>
          </a:p>
          <a:p>
            <a:r>
              <a:rPr lang="en-GB" sz="2000" dirty="0"/>
              <a:t>Industry Mentions</a:t>
            </a:r>
          </a:p>
          <a:p>
            <a:pPr lvl="1"/>
            <a:r>
              <a:rPr lang="en-GB" sz="1800" dirty="0"/>
              <a:t>oneM2M achieved 969 industry mentions in Q4 of 2017 </a:t>
            </a:r>
          </a:p>
        </p:txBody>
      </p:sp>
    </p:spTree>
    <p:extLst>
      <p:ext uri="{BB962C8B-B14F-4D97-AF65-F5344CB8AC3E}">
        <p14:creationId xmlns:p14="http://schemas.microsoft.com/office/powerpoint/2010/main" val="311762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96" y="0"/>
            <a:ext cx="9178420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Ongoing &amp; Upcoming MARCOM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32" y="1347742"/>
            <a:ext cx="11535572" cy="5145133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/>
              <a:t>LPWA White Paper webinar</a:t>
            </a:r>
          </a:p>
          <a:p>
            <a:pPr lvl="1"/>
            <a:r>
              <a:rPr lang="en-US" sz="1900" dirty="0">
                <a:hlinkClick r:id="rId3"/>
              </a:rPr>
              <a:t>Boosting LOWA through oneM2M </a:t>
            </a:r>
            <a:r>
              <a:rPr lang="en-US" sz="1900" dirty="0"/>
              <a:t>to be held on January 18</a:t>
            </a:r>
            <a:br>
              <a:rPr lang="en-US" sz="1900" dirty="0"/>
            </a:br>
            <a:endParaRPr lang="en-US" sz="1900" dirty="0"/>
          </a:p>
          <a:p>
            <a:r>
              <a:rPr lang="en-US" sz="1900" dirty="0"/>
              <a:t>Press releases</a:t>
            </a:r>
          </a:p>
          <a:p>
            <a:pPr lvl="1"/>
            <a:r>
              <a:rPr lang="en-US" sz="1900" dirty="0"/>
              <a:t>Hyundai membership announcement – drafted and in approvals</a:t>
            </a:r>
          </a:p>
          <a:p>
            <a:pPr lvl="1"/>
            <a:endParaRPr lang="en-US" sz="1900" dirty="0"/>
          </a:p>
          <a:p>
            <a:r>
              <a:rPr lang="en-US" sz="1900" dirty="0"/>
              <a:t>Bylines</a:t>
            </a:r>
          </a:p>
          <a:p>
            <a:pPr lvl="1"/>
            <a:r>
              <a:rPr lang="en-US" sz="1900" dirty="0"/>
              <a:t>Joint oneM2M and Global Platform byline on IoT security will be published in February </a:t>
            </a:r>
          </a:p>
          <a:p>
            <a:pPr lvl="1"/>
            <a:r>
              <a:rPr lang="en-US" sz="1900" dirty="0"/>
              <a:t>oneM2M have been given the opportunity to submit another byline for Connect World regarding smart cities in the APAC region</a:t>
            </a:r>
            <a:br>
              <a:rPr lang="en-US" sz="1900" dirty="0"/>
            </a:br>
            <a:r>
              <a:rPr lang="en-US" sz="1900" dirty="0"/>
              <a:t> </a:t>
            </a:r>
          </a:p>
          <a:p>
            <a:r>
              <a:rPr lang="en-US" sz="1900" dirty="0"/>
              <a:t>Speaking opportunities </a:t>
            </a:r>
          </a:p>
          <a:p>
            <a:pPr lvl="1"/>
            <a:r>
              <a:rPr lang="en-US" sz="1900" dirty="0"/>
              <a:t>Syed Zaeem </a:t>
            </a:r>
            <a:r>
              <a:rPr lang="en-US" sz="1900" dirty="0" err="1"/>
              <a:t>Hosain</a:t>
            </a:r>
            <a:r>
              <a:rPr lang="en-US" sz="1900" dirty="0"/>
              <a:t>, CTO of </a:t>
            </a:r>
            <a:r>
              <a:rPr lang="en-US" sz="1900" dirty="0" err="1"/>
              <a:t>Aeris</a:t>
            </a:r>
            <a:r>
              <a:rPr lang="en-US" sz="1900" dirty="0"/>
              <a:t>, speaking on ‘</a:t>
            </a:r>
            <a:r>
              <a:rPr lang="en-GB" sz="1900" dirty="0">
                <a:hlinkClick r:id="rId4"/>
              </a:rPr>
              <a:t>To Open Smart City Data or Not</a:t>
            </a:r>
            <a:r>
              <a:rPr lang="en-GB" sz="1900" dirty="0"/>
              <a:t>?’  at the 2</a:t>
            </a:r>
            <a:r>
              <a:rPr lang="en-GB" sz="1900" baseline="30000" dirty="0"/>
              <a:t>nd</a:t>
            </a:r>
            <a:r>
              <a:rPr lang="en-GB" sz="1900" dirty="0"/>
              <a:t> International Smart Cities Symposium in Chicago in January </a:t>
            </a:r>
          </a:p>
          <a:p>
            <a:pPr lvl="1"/>
            <a:r>
              <a:rPr lang="en-GB" sz="1900" dirty="0"/>
              <a:t>oneM2M panel consisting of Global Platform, </a:t>
            </a:r>
            <a:r>
              <a:rPr lang="en-GB" sz="1900" dirty="0" err="1"/>
              <a:t>InterDigital</a:t>
            </a:r>
            <a:r>
              <a:rPr lang="en-GB" sz="1900" dirty="0"/>
              <a:t> and </a:t>
            </a:r>
            <a:r>
              <a:rPr lang="en-GB" sz="1900" dirty="0" err="1"/>
              <a:t>HomeGrid</a:t>
            </a:r>
            <a:r>
              <a:rPr lang="en-GB" sz="1900" dirty="0"/>
              <a:t> Forum will discuss ‘</a:t>
            </a:r>
            <a:r>
              <a:rPr lang="en-GB" sz="1900" dirty="0">
                <a:hlinkClick r:id="rId5"/>
              </a:rPr>
              <a:t>Standards from Edge to Cloud</a:t>
            </a:r>
            <a:r>
              <a:rPr lang="en-GB" sz="1900" dirty="0"/>
              <a:t>’ at IoT Evolution Expo in Florida in January</a:t>
            </a:r>
          </a:p>
          <a:p>
            <a:pPr lvl="1"/>
            <a:r>
              <a:rPr lang="en-GB" sz="1900" dirty="0"/>
              <a:t>Slots for Industrial IoT USA, IoT World, IoT Asia, IoT World Europe have also been secured.</a:t>
            </a:r>
          </a:p>
          <a:p>
            <a:pPr lvl="1"/>
            <a:endParaRPr lang="en-GB" sz="2000" dirty="0"/>
          </a:p>
          <a:p>
            <a:pPr lvl="1"/>
            <a:endParaRPr lang="en-US" sz="2400" dirty="0"/>
          </a:p>
          <a:p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99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How The TP Can Help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016DBE93-FA2D-4972-87AC-E827157910FC}"/>
              </a:ext>
            </a:extLst>
          </p:cNvPr>
          <p:cNvSpPr txBox="1">
            <a:spLocks/>
          </p:cNvSpPr>
          <p:nvPr/>
        </p:nvSpPr>
        <p:spPr>
          <a:xfrm>
            <a:off x="749889" y="1482436"/>
            <a:ext cx="10222911" cy="50104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Share case studies:</a:t>
            </a:r>
          </a:p>
          <a:p>
            <a:pPr lvl="1"/>
            <a:r>
              <a:rPr lang="en-US" sz="2000" dirty="0"/>
              <a:t>Can be used for webinars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  <a:p>
            <a:r>
              <a:rPr lang="en-US" sz="3200" dirty="0"/>
              <a:t>Availability for speaking slots:</a:t>
            </a:r>
          </a:p>
          <a:p>
            <a:pPr lvl="1"/>
            <a:r>
              <a:rPr lang="en-US" sz="2000" dirty="0"/>
              <a:t>Opportunity to spread oneM2M’s message</a:t>
            </a:r>
          </a:p>
          <a:p>
            <a:pPr lvl="1"/>
            <a:endParaRPr lang="en-US" sz="2000" dirty="0"/>
          </a:p>
          <a:p>
            <a:r>
              <a:rPr lang="en-US" sz="3200" dirty="0"/>
              <a:t>Provide regular updates on Release 3 progress </a:t>
            </a:r>
          </a:p>
          <a:p>
            <a:pPr lvl="1"/>
            <a:r>
              <a:rPr lang="en-US" sz="2000" dirty="0"/>
              <a:t>Will help effective PR campaign be prepared ahead of its publication</a:t>
            </a:r>
          </a:p>
          <a:p>
            <a:pPr lvl="1"/>
            <a:endParaRPr lang="en-US" sz="2000" dirty="0"/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US" sz="3200" dirty="0"/>
              <a:t>Let us know about oneM2M-related content</a:t>
            </a:r>
          </a:p>
          <a:p>
            <a:pPr lvl="1"/>
            <a:r>
              <a:rPr lang="en-US" sz="2000" dirty="0"/>
              <a:t>Allows us to amplify it on social media channels</a:t>
            </a:r>
          </a:p>
          <a:p>
            <a:pPr lvl="1"/>
            <a:endParaRPr lang="en-US" sz="2000" dirty="0"/>
          </a:p>
          <a:p>
            <a:r>
              <a:rPr lang="en-US" sz="3200" dirty="0"/>
              <a:t>Share ideas for webinars:</a:t>
            </a:r>
          </a:p>
          <a:p>
            <a:pPr lvl="1"/>
            <a:r>
              <a:rPr lang="en-US" sz="2000" dirty="0"/>
              <a:t>Can be used to highlight oneM2M’s activity</a:t>
            </a:r>
          </a:p>
        </p:txBody>
      </p:sp>
    </p:spTree>
    <p:extLst>
      <p:ext uri="{BB962C8B-B14F-4D97-AF65-F5344CB8AC3E}">
        <p14:creationId xmlns:p14="http://schemas.microsoft.com/office/powerpoint/2010/main" val="271933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224</Words>
  <Application>Microsoft Office PowerPoint</Application>
  <PresentationFormat>Widescreen</PresentationFormat>
  <Paragraphs>66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Myriad Pro</vt:lpstr>
      <vt:lpstr>Myriad Pro Light</vt:lpstr>
      <vt:lpstr>Office Theme</vt:lpstr>
      <vt:lpstr>MARCOM report – TP33 ITU-T, Geneva, Switzerland</vt:lpstr>
      <vt:lpstr>Recent MARCOM Activity</vt:lpstr>
      <vt:lpstr>Recent MARCOM Activity</vt:lpstr>
      <vt:lpstr>Ongoing &amp; Upcoming MARCOM Activity</vt:lpstr>
      <vt:lpstr>How The TP Can Help</vt:lpstr>
    </vt:vector>
  </TitlesOfParts>
  <Company>iconectiv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Estelle Mancini</cp:lastModifiedBy>
  <cp:revision>66</cp:revision>
  <dcterms:created xsi:type="dcterms:W3CDTF">2017-09-21T15:46:31Z</dcterms:created>
  <dcterms:modified xsi:type="dcterms:W3CDTF">2018-01-11T13:06:17Z</dcterms:modified>
</cp:coreProperties>
</file>