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59" r:id="rId2"/>
    <p:sldId id="276" r:id="rId3"/>
    <p:sldId id="277" r:id="rId4"/>
    <p:sldId id="278" r:id="rId5"/>
    <p:sldId id="27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631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18" autoAdjust="0"/>
    <p:restoredTop sz="94660"/>
  </p:normalViewPr>
  <p:slideViewPr>
    <p:cSldViewPr snapToGrid="0">
      <p:cViewPr varScale="1">
        <p:scale>
          <a:sx n="86" d="100"/>
          <a:sy n="86" d="100"/>
        </p:scale>
        <p:origin x="96" y="60"/>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2932F9F-EEC0-4B13-BAE6-AE1AF00484DF}" type="datetimeFigureOut">
              <a:rPr lang="en-US" smtClean="0"/>
              <a:t>5/23/2019</a:t>
            </a:fld>
            <a:endParaRPr lang="en-US"/>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8F6E1EC-ECC7-43C0-88F9-B448D83C4F6B}" type="slidenum">
              <a:rPr lang="en-US" smtClean="0"/>
              <a:t>‹Nr.›</a:t>
            </a:fld>
            <a:endParaRPr lang="en-US"/>
          </a:p>
        </p:txBody>
      </p:sp>
    </p:spTree>
    <p:extLst>
      <p:ext uri="{BB962C8B-B14F-4D97-AF65-F5344CB8AC3E}">
        <p14:creationId xmlns:p14="http://schemas.microsoft.com/office/powerpoint/2010/main" val="1465520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a:p>
        </p:txBody>
      </p:sp>
      <p:sp>
        <p:nvSpPr>
          <p:cNvPr id="4" name="Foliennummernplatzhalter 3"/>
          <p:cNvSpPr>
            <a:spLocks noGrp="1"/>
          </p:cNvSpPr>
          <p:nvPr>
            <p:ph type="sldNum" sz="quarter" idx="10"/>
          </p:nvPr>
        </p:nvSpPr>
        <p:spPr/>
        <p:txBody>
          <a:bodyPr/>
          <a:lstStyle/>
          <a:p>
            <a:fld id="{58F6E1EC-ECC7-43C0-88F9-B448D83C4F6B}" type="slidenum">
              <a:rPr lang="en-US" smtClean="0"/>
              <a:t>1</a:t>
            </a:fld>
            <a:endParaRPr lang="en-US"/>
          </a:p>
        </p:txBody>
      </p:sp>
    </p:spTree>
    <p:extLst>
      <p:ext uri="{BB962C8B-B14F-4D97-AF65-F5344CB8AC3E}">
        <p14:creationId xmlns:p14="http://schemas.microsoft.com/office/powerpoint/2010/main" val="71571360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Rectangle 8"/>
          <p:cNvSpPr/>
          <p:nvPr userDrawn="1"/>
        </p:nvSpPr>
        <p:spPr>
          <a:xfrm>
            <a:off x="0" y="0"/>
            <a:ext cx="12192000" cy="21744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userDrawn="1"/>
        </p:nvSpPr>
        <p:spPr>
          <a:xfrm>
            <a:off x="0" y="4285397"/>
            <a:ext cx="12192000" cy="2572603"/>
          </a:xfrm>
          <a:prstGeom prst="rect">
            <a:avLst/>
          </a:prstGeom>
          <a:solidFill>
            <a:srgbClr val="A7A9A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01444" y="1122363"/>
            <a:ext cx="11296184" cy="2387600"/>
          </a:xfrm>
        </p:spPr>
        <p:txBody>
          <a:bodyPr anchor="b"/>
          <a:lstStyle>
            <a:lvl1pPr algn="ctr">
              <a:defRPr sz="6000"/>
            </a:lvl1pPr>
          </a:lstStyle>
          <a:p>
            <a:r>
              <a:rPr lang="en-US" smtClean="0"/>
              <a:t>Click to edit Master title style</a:t>
            </a:r>
            <a:endParaRPr lang="en-US"/>
          </a:p>
        </p:txBody>
      </p:sp>
      <p:sp>
        <p:nvSpPr>
          <p:cNvPr id="6" name="Slide Number Placeholder 5"/>
          <p:cNvSpPr>
            <a:spLocks noGrp="1"/>
          </p:cNvSpPr>
          <p:nvPr>
            <p:ph type="sldNum" sz="quarter" idx="12"/>
          </p:nvPr>
        </p:nvSpPr>
        <p:spPr/>
        <p:txBody>
          <a:bodyPr/>
          <a:lstStyle/>
          <a:p>
            <a:fld id="{163F5A94-8458-4F17-AD3C-1A083E20221D}" type="slidenum">
              <a:rPr lang="en-US" smtClean="0"/>
              <a:t>‹Nr.›</a:t>
            </a:fld>
            <a:endParaRPr lang="en-US"/>
          </a:p>
        </p:txBody>
      </p:sp>
      <p:pic>
        <p:nvPicPr>
          <p:cNvPr id="8" name="Picture 7"/>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4525860" y="194184"/>
            <a:ext cx="2722432" cy="1856358"/>
          </a:xfrm>
          <a:prstGeom prst="rect">
            <a:avLst/>
          </a:prstGeom>
        </p:spPr>
      </p:pic>
      <p:sp>
        <p:nvSpPr>
          <p:cNvPr id="3" name="Subtitle 2"/>
          <p:cNvSpPr>
            <a:spLocks noGrp="1"/>
          </p:cNvSpPr>
          <p:nvPr>
            <p:ph type="subTitle" idx="1"/>
          </p:nvPr>
        </p:nvSpPr>
        <p:spPr>
          <a:xfrm>
            <a:off x="1524000" y="5019675"/>
            <a:ext cx="9144000" cy="1655762"/>
          </a:xfrm>
        </p:spPr>
        <p:txBody>
          <a:bodyPr/>
          <a:lstStyle>
            <a:lvl1pPr marL="0" indent="0" algn="ctr">
              <a:buNone/>
              <a:defRPr sz="2400">
                <a:solidFill>
                  <a:schemeClr val="bg1"/>
                </a:solidFill>
                <a:latin typeface="Myriad Pro" panose="020B0503030403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smtClean="0"/>
              <a:t>Click to edit Master subtitle style</a:t>
            </a:r>
            <a:endParaRPr lang="en-US" dirty="0"/>
          </a:p>
        </p:txBody>
      </p:sp>
    </p:spTree>
    <p:extLst>
      <p:ext uri="{BB962C8B-B14F-4D97-AF65-F5344CB8AC3E}">
        <p14:creationId xmlns:p14="http://schemas.microsoft.com/office/powerpoint/2010/main" val="2148782678"/>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9" name="Rectangle 8"/>
          <p:cNvSpPr/>
          <p:nvPr userDrawn="1"/>
        </p:nvSpPr>
        <p:spPr>
          <a:xfrm>
            <a:off x="0" y="0"/>
            <a:ext cx="12192000" cy="21744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userDrawn="1"/>
        </p:nvSpPr>
        <p:spPr>
          <a:xfrm>
            <a:off x="0" y="5341434"/>
            <a:ext cx="12192000" cy="1516566"/>
          </a:xfrm>
          <a:prstGeom prst="rect">
            <a:avLst/>
          </a:prstGeom>
          <a:solidFill>
            <a:srgbClr val="A7A9A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01444" y="1122363"/>
            <a:ext cx="11296184" cy="2387600"/>
          </a:xfrm>
        </p:spPr>
        <p:txBody>
          <a:bodyPr anchor="b"/>
          <a:lstStyle>
            <a:lvl1pPr algn="ctr">
              <a:defRPr sz="6000"/>
            </a:lvl1pPr>
          </a:lstStyle>
          <a:p>
            <a:r>
              <a:rPr lang="en-US" smtClean="0"/>
              <a:t>Click to edit Master title style</a:t>
            </a:r>
            <a:endParaRPr lang="en-US"/>
          </a:p>
        </p:txBody>
      </p:sp>
      <p:sp>
        <p:nvSpPr>
          <p:cNvPr id="6" name="Slide Number Placeholder 5"/>
          <p:cNvSpPr>
            <a:spLocks noGrp="1"/>
          </p:cNvSpPr>
          <p:nvPr>
            <p:ph type="sldNum" sz="quarter" idx="12"/>
          </p:nvPr>
        </p:nvSpPr>
        <p:spPr/>
        <p:txBody>
          <a:bodyPr/>
          <a:lstStyle/>
          <a:p>
            <a:fld id="{163F5A94-8458-4F17-AD3C-1A083E20221D}" type="slidenum">
              <a:rPr lang="en-US" smtClean="0"/>
              <a:t>‹Nr.›</a:t>
            </a:fld>
            <a:endParaRPr lang="en-US"/>
          </a:p>
        </p:txBody>
      </p:sp>
      <p:pic>
        <p:nvPicPr>
          <p:cNvPr id="8" name="Picture 7"/>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4525860" y="194184"/>
            <a:ext cx="2722432" cy="1856358"/>
          </a:xfrm>
          <a:prstGeom prst="rect">
            <a:avLst/>
          </a:prstGeom>
        </p:spPr>
      </p:pic>
      <p:sp>
        <p:nvSpPr>
          <p:cNvPr id="3" name="Subtitle 2"/>
          <p:cNvSpPr>
            <a:spLocks noGrp="1"/>
          </p:cNvSpPr>
          <p:nvPr>
            <p:ph type="subTitle" idx="1"/>
          </p:nvPr>
        </p:nvSpPr>
        <p:spPr>
          <a:xfrm>
            <a:off x="1524000" y="5847556"/>
            <a:ext cx="9144000" cy="1655762"/>
          </a:xfrm>
        </p:spPr>
        <p:txBody>
          <a:bodyPr/>
          <a:lstStyle>
            <a:lvl1pPr marL="0" indent="0" algn="ctr">
              <a:buNone/>
              <a:defRPr sz="2400">
                <a:solidFill>
                  <a:schemeClr val="bg1"/>
                </a:solidFill>
                <a:latin typeface="Myriad Pro" panose="020B0503030403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smtClean="0"/>
              <a:t>Click to edit Master subtitle style</a:t>
            </a:r>
            <a:endParaRPr lang="en-US" dirty="0"/>
          </a:p>
        </p:txBody>
      </p:sp>
    </p:spTree>
    <p:extLst>
      <p:ext uri="{BB962C8B-B14F-4D97-AF65-F5344CB8AC3E}">
        <p14:creationId xmlns:p14="http://schemas.microsoft.com/office/powerpoint/2010/main" val="409455478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2_Title Slide">
    <p:spTree>
      <p:nvGrpSpPr>
        <p:cNvPr id="1" name=""/>
        <p:cNvGrpSpPr/>
        <p:nvPr/>
      </p:nvGrpSpPr>
      <p:grpSpPr>
        <a:xfrm>
          <a:off x="0" y="0"/>
          <a:ext cx="0" cy="0"/>
          <a:chOff x="0" y="0"/>
          <a:chExt cx="0" cy="0"/>
        </a:xfrm>
      </p:grpSpPr>
      <p:sp>
        <p:nvSpPr>
          <p:cNvPr id="9" name="Rectangle 8"/>
          <p:cNvSpPr/>
          <p:nvPr userDrawn="1"/>
        </p:nvSpPr>
        <p:spPr>
          <a:xfrm>
            <a:off x="0" y="0"/>
            <a:ext cx="12192000" cy="21744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659780" y="1233866"/>
            <a:ext cx="11296184" cy="2387600"/>
          </a:xfrm>
        </p:spPr>
        <p:txBody>
          <a:bodyPr anchor="b">
            <a:normAutofit/>
          </a:bodyPr>
          <a:lstStyle>
            <a:lvl1pPr algn="l">
              <a:defRPr sz="4800">
                <a:solidFill>
                  <a:schemeClr val="tx1"/>
                </a:solidFill>
              </a:defRPr>
            </a:lvl1pPr>
          </a:lstStyle>
          <a:p>
            <a:r>
              <a:rPr lang="en-US" dirty="0" smtClean="0"/>
              <a:t>Click to edit Master title style</a:t>
            </a:r>
            <a:endParaRPr lang="en-US" dirty="0"/>
          </a:p>
        </p:txBody>
      </p:sp>
      <p:sp>
        <p:nvSpPr>
          <p:cNvPr id="6" name="Slide Number Placeholder 5"/>
          <p:cNvSpPr>
            <a:spLocks noGrp="1"/>
          </p:cNvSpPr>
          <p:nvPr>
            <p:ph type="sldNum" sz="quarter" idx="12"/>
          </p:nvPr>
        </p:nvSpPr>
        <p:spPr/>
        <p:txBody>
          <a:bodyPr/>
          <a:lstStyle/>
          <a:p>
            <a:fld id="{163F5A94-8458-4F17-AD3C-1A083E20221D}" type="slidenum">
              <a:rPr lang="en-US" smtClean="0"/>
              <a:t>‹Nr.›</a:t>
            </a:fld>
            <a:endParaRPr lang="en-US"/>
          </a:p>
        </p:txBody>
      </p:sp>
      <p:pic>
        <p:nvPicPr>
          <p:cNvPr id="8" name="Picture 7"/>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401444" y="305687"/>
            <a:ext cx="2722432" cy="1856358"/>
          </a:xfrm>
          <a:prstGeom prst="rect">
            <a:avLst/>
          </a:prstGeom>
        </p:spPr>
      </p:pic>
      <p:sp>
        <p:nvSpPr>
          <p:cNvPr id="3" name="Subtitle 2"/>
          <p:cNvSpPr>
            <a:spLocks noGrp="1"/>
          </p:cNvSpPr>
          <p:nvPr>
            <p:ph type="subTitle" idx="1"/>
          </p:nvPr>
        </p:nvSpPr>
        <p:spPr>
          <a:xfrm>
            <a:off x="659780" y="3837899"/>
            <a:ext cx="9144000" cy="1655762"/>
          </a:xfrm>
        </p:spPr>
        <p:txBody>
          <a:bodyPr/>
          <a:lstStyle>
            <a:lvl1pPr marL="0" indent="0" algn="l">
              <a:buNone/>
              <a:defRPr sz="2400">
                <a:solidFill>
                  <a:schemeClr val="tx1">
                    <a:lumMod val="50000"/>
                    <a:lumOff val="50000"/>
                  </a:schemeClr>
                </a:solidFill>
                <a:latin typeface="Myriad Pro" panose="020B0503030403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smtClean="0"/>
              <a:t>Click to edit Master subtitle style</a:t>
            </a:r>
            <a:endParaRPr lang="en-US" dirty="0"/>
          </a:p>
        </p:txBody>
      </p:sp>
    </p:spTree>
    <p:extLst>
      <p:ext uri="{BB962C8B-B14F-4D97-AF65-F5344CB8AC3E}">
        <p14:creationId xmlns:p14="http://schemas.microsoft.com/office/powerpoint/2010/main" val="20794008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3C0F6329-576D-4C21-8FF7-61FA27709438}" type="datetimeFigureOut">
              <a:rPr lang="en-US" smtClean="0"/>
              <a:t>5/23/2019</a:t>
            </a:fld>
            <a:endParaRPr lang="en-US"/>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163F5A94-8458-4F17-AD3C-1A083E20221D}" type="slidenum">
              <a:rPr lang="en-US" smtClean="0"/>
              <a:t>‹Nr.›</a:t>
            </a:fld>
            <a:endParaRPr lang="en-US"/>
          </a:p>
        </p:txBody>
      </p:sp>
    </p:spTree>
    <p:extLst>
      <p:ext uri="{BB962C8B-B14F-4D97-AF65-F5344CB8AC3E}">
        <p14:creationId xmlns:p14="http://schemas.microsoft.com/office/powerpoint/2010/main" val="2102761203"/>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3C0F6329-576D-4C21-8FF7-61FA27709438}" type="datetimeFigureOut">
              <a:rPr lang="en-US" smtClean="0"/>
              <a:t>5/23/2019</a:t>
            </a:fld>
            <a:endParaRPr lang="en-US"/>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163F5A94-8458-4F17-AD3C-1A083E20221D}" type="slidenum">
              <a:rPr lang="en-US" smtClean="0"/>
              <a:t>‹Nr.›</a:t>
            </a:fld>
            <a:endParaRPr lang="en-US"/>
          </a:p>
        </p:txBody>
      </p:sp>
    </p:spTree>
    <p:extLst>
      <p:ext uri="{BB962C8B-B14F-4D97-AF65-F5344CB8AC3E}">
        <p14:creationId xmlns:p14="http://schemas.microsoft.com/office/powerpoint/2010/main" val="1601451994"/>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838200" y="6356350"/>
            <a:ext cx="2743200" cy="365125"/>
          </a:xfrm>
          <a:prstGeom prst="rect">
            <a:avLst/>
          </a:prstGeom>
        </p:spPr>
        <p:txBody>
          <a:bodyPr/>
          <a:lstStyle/>
          <a:p>
            <a:fld id="{3C0F6329-576D-4C21-8FF7-61FA27709438}" type="datetimeFigureOut">
              <a:rPr lang="en-US" smtClean="0"/>
              <a:t>5/23/2019</a:t>
            </a:fld>
            <a:endParaRPr lang="en-US"/>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163F5A94-8458-4F17-AD3C-1A083E20221D}" type="slidenum">
              <a:rPr lang="en-US" smtClean="0"/>
              <a:t>‹Nr.›</a:t>
            </a:fld>
            <a:endParaRPr lang="en-US"/>
          </a:p>
        </p:txBody>
      </p:sp>
    </p:spTree>
    <p:extLst>
      <p:ext uri="{BB962C8B-B14F-4D97-AF65-F5344CB8AC3E}">
        <p14:creationId xmlns:p14="http://schemas.microsoft.com/office/powerpoint/2010/main" val="38938672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838200" y="6356350"/>
            <a:ext cx="2743200" cy="365125"/>
          </a:xfrm>
          <a:prstGeom prst="rect">
            <a:avLst/>
          </a:prstGeom>
        </p:spPr>
        <p:txBody>
          <a:bodyPr/>
          <a:lstStyle/>
          <a:p>
            <a:fld id="{3C0F6329-576D-4C21-8FF7-61FA27709438}" type="datetimeFigureOut">
              <a:rPr lang="en-US" smtClean="0"/>
              <a:t>5/23/2019</a:t>
            </a:fld>
            <a:endParaRPr lang="en-US"/>
          </a:p>
        </p:txBody>
      </p:sp>
      <p:sp>
        <p:nvSpPr>
          <p:cNvPr id="8" name="Footer Placeholder 7"/>
          <p:cNvSpPr>
            <a:spLocks noGrp="1"/>
          </p:cNvSpPr>
          <p:nvPr>
            <p:ph type="ftr" sz="quarter" idx="11"/>
          </p:nvPr>
        </p:nvSpPr>
        <p:spPr>
          <a:xfrm>
            <a:off x="4038600" y="6356350"/>
            <a:ext cx="4114800" cy="365125"/>
          </a:xfrm>
          <a:prstGeom prst="rect">
            <a:avLst/>
          </a:prstGeom>
        </p:spPr>
        <p:txBody>
          <a:bodyPr/>
          <a:lstStyle/>
          <a:p>
            <a:endParaRPr lang="en-US"/>
          </a:p>
        </p:txBody>
      </p:sp>
      <p:sp>
        <p:nvSpPr>
          <p:cNvPr id="9" name="Slide Number Placeholder 8"/>
          <p:cNvSpPr>
            <a:spLocks noGrp="1"/>
          </p:cNvSpPr>
          <p:nvPr>
            <p:ph type="sldNum" sz="quarter" idx="12"/>
          </p:nvPr>
        </p:nvSpPr>
        <p:spPr/>
        <p:txBody>
          <a:bodyPr/>
          <a:lstStyle/>
          <a:p>
            <a:fld id="{163F5A94-8458-4F17-AD3C-1A083E20221D}" type="slidenum">
              <a:rPr lang="en-US" smtClean="0"/>
              <a:t>‹Nr.›</a:t>
            </a:fld>
            <a:endParaRPr lang="en-US"/>
          </a:p>
        </p:txBody>
      </p:sp>
    </p:spTree>
    <p:extLst>
      <p:ext uri="{BB962C8B-B14F-4D97-AF65-F5344CB8AC3E}">
        <p14:creationId xmlns:p14="http://schemas.microsoft.com/office/powerpoint/2010/main" val="2961219436"/>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838200" y="6356350"/>
            <a:ext cx="2743200" cy="365125"/>
          </a:xfrm>
          <a:prstGeom prst="rect">
            <a:avLst/>
          </a:prstGeom>
        </p:spPr>
        <p:txBody>
          <a:bodyPr/>
          <a:lstStyle/>
          <a:p>
            <a:fld id="{3C0F6329-576D-4C21-8FF7-61FA27709438}" type="datetimeFigureOut">
              <a:rPr lang="en-US" smtClean="0"/>
              <a:t>5/23/2019</a:t>
            </a:fld>
            <a:endParaRPr lang="en-US"/>
          </a:p>
        </p:txBody>
      </p:sp>
      <p:sp>
        <p:nvSpPr>
          <p:cNvPr id="4" name="Footer Placeholder 3"/>
          <p:cNvSpPr>
            <a:spLocks noGrp="1"/>
          </p:cNvSpPr>
          <p:nvPr>
            <p:ph type="ftr" sz="quarter" idx="11"/>
          </p:nvPr>
        </p:nvSpPr>
        <p:spPr>
          <a:xfrm>
            <a:off x="4038600" y="6356350"/>
            <a:ext cx="4114800" cy="365125"/>
          </a:xfrm>
          <a:prstGeom prst="rect">
            <a:avLst/>
          </a:prstGeom>
        </p:spPr>
        <p:txBody>
          <a:bodyPr/>
          <a:lstStyle/>
          <a:p>
            <a:endParaRPr lang="en-US"/>
          </a:p>
        </p:txBody>
      </p:sp>
      <p:sp>
        <p:nvSpPr>
          <p:cNvPr id="5" name="Slide Number Placeholder 4"/>
          <p:cNvSpPr>
            <a:spLocks noGrp="1"/>
          </p:cNvSpPr>
          <p:nvPr>
            <p:ph type="sldNum" sz="quarter" idx="12"/>
          </p:nvPr>
        </p:nvSpPr>
        <p:spPr/>
        <p:txBody>
          <a:bodyPr/>
          <a:lstStyle/>
          <a:p>
            <a:fld id="{163F5A94-8458-4F17-AD3C-1A083E20221D}" type="slidenum">
              <a:rPr lang="en-US" smtClean="0"/>
              <a:t>‹Nr.›</a:t>
            </a:fld>
            <a:endParaRPr lang="en-US"/>
          </a:p>
        </p:txBody>
      </p:sp>
    </p:spTree>
    <p:extLst>
      <p:ext uri="{BB962C8B-B14F-4D97-AF65-F5344CB8AC3E}">
        <p14:creationId xmlns:p14="http://schemas.microsoft.com/office/powerpoint/2010/main" val="3001594536"/>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163F5A94-8458-4F17-AD3C-1A083E20221D}" type="slidenum">
              <a:rPr lang="en-US" smtClean="0"/>
              <a:t>‹Nr.›</a:t>
            </a:fld>
            <a:endParaRPr lang="en-US"/>
          </a:p>
        </p:txBody>
      </p:sp>
    </p:spTree>
    <p:extLst>
      <p:ext uri="{BB962C8B-B14F-4D97-AF65-F5344CB8AC3E}">
        <p14:creationId xmlns:p14="http://schemas.microsoft.com/office/powerpoint/2010/main" val="4071596679"/>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34696" y="0"/>
            <a:ext cx="7850299" cy="117357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334696" y="1493919"/>
            <a:ext cx="10515600" cy="4351338"/>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4"/>
          </p:nvPr>
        </p:nvSpPr>
        <p:spPr>
          <a:xfrm>
            <a:off x="11697628" y="6492875"/>
            <a:ext cx="494371"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63F5A94-8458-4F17-AD3C-1A083E20221D}" type="slidenum">
              <a:rPr lang="en-US" smtClean="0"/>
              <a:t>‹Nr.›</a:t>
            </a:fld>
            <a:endParaRPr lang="en-US"/>
          </a:p>
        </p:txBody>
      </p:sp>
      <p:sp>
        <p:nvSpPr>
          <p:cNvPr id="7" name="Rectangle 6"/>
          <p:cNvSpPr/>
          <p:nvPr userDrawn="1"/>
        </p:nvSpPr>
        <p:spPr>
          <a:xfrm>
            <a:off x="0" y="1155282"/>
            <a:ext cx="12192000" cy="18288"/>
          </a:xfrm>
          <a:prstGeom prst="rect">
            <a:avLst/>
          </a:prstGeom>
          <a:solidFill>
            <a:srgbClr val="A7A9A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11" cstate="screen">
            <a:extLst>
              <a:ext uri="{28A0092B-C50C-407E-A947-70E740481C1C}">
                <a14:useLocalDpi xmlns:a14="http://schemas.microsoft.com/office/drawing/2010/main"/>
              </a:ext>
            </a:extLst>
          </a:blip>
          <a:stretch>
            <a:fillRect/>
          </a:stretch>
        </p:blipFill>
        <p:spPr>
          <a:xfrm>
            <a:off x="10748241" y="105845"/>
            <a:ext cx="1325890" cy="904091"/>
          </a:xfrm>
          <a:prstGeom prst="rect">
            <a:avLst/>
          </a:prstGeom>
        </p:spPr>
      </p:pic>
      <p:sp>
        <p:nvSpPr>
          <p:cNvPr id="9" name="Rectangle 8"/>
          <p:cNvSpPr/>
          <p:nvPr userDrawn="1"/>
        </p:nvSpPr>
        <p:spPr>
          <a:xfrm>
            <a:off x="0" y="6497638"/>
            <a:ext cx="12192000" cy="18288"/>
          </a:xfrm>
          <a:prstGeom prst="rect">
            <a:avLst/>
          </a:prstGeom>
          <a:solidFill>
            <a:srgbClr val="A7A9A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userDrawn="1"/>
        </p:nvSpPr>
        <p:spPr>
          <a:xfrm>
            <a:off x="5592496" y="6592129"/>
            <a:ext cx="979755" cy="369332"/>
          </a:xfrm>
          <a:prstGeom prst="rect">
            <a:avLst/>
          </a:prstGeom>
          <a:noFill/>
        </p:spPr>
        <p:txBody>
          <a:bodyPr wrap="none" rtlCol="0">
            <a:spAutoFit/>
          </a:bodyPr>
          <a:lstStyle/>
          <a:p>
            <a:r>
              <a:rPr lang="en-US" sz="900" dirty="0" smtClean="0">
                <a:solidFill>
                  <a:schemeClr val="bg1">
                    <a:lumMod val="75000"/>
                  </a:schemeClr>
                </a:solidFill>
                <a:latin typeface="Myriad Pro Light" panose="020B0603030403020204" pitchFamily="34" charset="0"/>
              </a:rPr>
              <a:t>© 2019 oneM2M</a:t>
            </a:r>
          </a:p>
          <a:p>
            <a:endParaRPr lang="en-US" sz="900" dirty="0">
              <a:solidFill>
                <a:schemeClr val="bg1">
                  <a:lumMod val="50000"/>
                </a:schemeClr>
              </a:solidFill>
              <a:latin typeface="Myriad Pro Light" panose="020B0603030403020204" pitchFamily="34" charset="0"/>
            </a:endParaRPr>
          </a:p>
        </p:txBody>
      </p:sp>
    </p:spTree>
    <p:extLst>
      <p:ext uri="{BB962C8B-B14F-4D97-AF65-F5344CB8AC3E}">
        <p14:creationId xmlns:p14="http://schemas.microsoft.com/office/powerpoint/2010/main" val="431894514"/>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61" r:id="rId3"/>
    <p:sldLayoutId id="2147483650" r:id="rId4"/>
    <p:sldLayoutId id="2147483651" r:id="rId5"/>
    <p:sldLayoutId id="2147483652" r:id="rId6"/>
    <p:sldLayoutId id="2147483653" r:id="rId7"/>
    <p:sldLayoutId id="2147483654" r:id="rId8"/>
    <p:sldLayoutId id="2147483655" r:id="rId9"/>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b="1" kern="1200">
          <a:solidFill>
            <a:srgbClr val="C63133"/>
          </a:solidFill>
          <a:latin typeface="Myriad Pro" panose="020B0503030403020204" pitchFamily="34" charset="0"/>
          <a:ea typeface="+mj-ea"/>
          <a:cs typeface="+mj-cs"/>
        </a:defRPr>
      </a:lvl1pPr>
    </p:titleStyle>
    <p:bodyStyle>
      <a:lvl1pPr marL="228600" indent="-228600" algn="l" defTabSz="914400" rtl="0" eaLnBrk="1" latinLnBrk="0" hangingPunct="1">
        <a:lnSpc>
          <a:spcPct val="90000"/>
        </a:lnSpc>
        <a:spcBef>
          <a:spcPts val="1000"/>
        </a:spcBef>
        <a:buClr>
          <a:srgbClr val="C00000"/>
        </a:buClr>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Clr>
          <a:srgbClr val="C00000"/>
        </a:buClr>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Clr>
          <a:srgbClr val="C00000"/>
        </a:buClr>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Clr>
          <a:srgbClr val="C00000"/>
        </a:buClr>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Clr>
          <a:srgbClr val="C00000"/>
        </a:buClr>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s://www.broadband-forum.org/" TargetMode="Externa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01444" y="1367687"/>
            <a:ext cx="11296184" cy="2387600"/>
          </a:xfrm>
        </p:spPr>
        <p:txBody>
          <a:bodyPr>
            <a:normAutofit/>
          </a:bodyPr>
          <a:lstStyle/>
          <a:p>
            <a:r>
              <a:rPr lang="en-US" dirty="0" smtClean="0"/>
              <a:t>oneM2M </a:t>
            </a:r>
            <a:r>
              <a:rPr lang="en-US" dirty="0"/>
              <a:t>Website </a:t>
            </a:r>
            <a:r>
              <a:rPr lang="en-US" dirty="0" smtClean="0"/>
              <a:t>redesign</a:t>
            </a:r>
            <a:endParaRPr lang="en-US" sz="4800" dirty="0"/>
          </a:p>
        </p:txBody>
      </p:sp>
      <p:sp>
        <p:nvSpPr>
          <p:cNvPr id="3" name="Text Placeholder 2"/>
          <p:cNvSpPr>
            <a:spLocks noGrp="1"/>
          </p:cNvSpPr>
          <p:nvPr>
            <p:ph type="subTitle" idx="1"/>
          </p:nvPr>
        </p:nvSpPr>
        <p:spPr/>
        <p:txBody>
          <a:bodyPr/>
          <a:lstStyle/>
          <a:p>
            <a:r>
              <a:rPr lang="en-US" dirty="0" smtClean="0"/>
              <a:t>Group Name: </a:t>
            </a:r>
            <a:r>
              <a:rPr lang="en-US" dirty="0" smtClean="0"/>
              <a:t>MARCOM</a:t>
            </a:r>
            <a:endParaRPr lang="en-US" dirty="0"/>
          </a:p>
          <a:p>
            <a:r>
              <a:rPr lang="en-US" dirty="0" smtClean="0"/>
              <a:t>Source: Roland Hechwartner, TPC, Deutsche Telekom</a:t>
            </a:r>
          </a:p>
          <a:p>
            <a:r>
              <a:rPr lang="en-US" dirty="0" smtClean="0"/>
              <a:t>Meeting Date: Thursday 23, 2019</a:t>
            </a:r>
            <a:endParaRPr lang="en-US" dirty="0"/>
          </a:p>
        </p:txBody>
      </p:sp>
      <p:sp>
        <p:nvSpPr>
          <p:cNvPr id="4" name="Slide Number Placeholder 3"/>
          <p:cNvSpPr>
            <a:spLocks noGrp="1"/>
          </p:cNvSpPr>
          <p:nvPr>
            <p:ph type="sldNum" sz="quarter" idx="4294967295"/>
          </p:nvPr>
        </p:nvSpPr>
        <p:spPr>
          <a:xfrm>
            <a:off x="11753850" y="6492875"/>
            <a:ext cx="438150" cy="365125"/>
          </a:xfrm>
        </p:spPr>
        <p:txBody>
          <a:bodyPr/>
          <a:lstStyle/>
          <a:p>
            <a:fld id="{CF81B550-7CF2-4283-9092-C0AEF1549117}" type="slidenum">
              <a:rPr lang="en-US" smtClean="0"/>
              <a:t>1</a:t>
            </a:fld>
            <a:endParaRPr lang="en-US" dirty="0"/>
          </a:p>
        </p:txBody>
      </p:sp>
    </p:spTree>
    <p:extLst>
      <p:ext uri="{BB962C8B-B14F-4D97-AF65-F5344CB8AC3E}">
        <p14:creationId xmlns:p14="http://schemas.microsoft.com/office/powerpoint/2010/main" val="207185013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oneM2M Website redesign</a:t>
            </a:r>
          </a:p>
        </p:txBody>
      </p:sp>
      <p:sp>
        <p:nvSpPr>
          <p:cNvPr id="3" name="Inhaltsplatzhalter 2"/>
          <p:cNvSpPr>
            <a:spLocks noGrp="1"/>
          </p:cNvSpPr>
          <p:nvPr>
            <p:ph idx="1"/>
          </p:nvPr>
        </p:nvSpPr>
        <p:spPr>
          <a:xfrm>
            <a:off x="334696" y="1304732"/>
            <a:ext cx="11560387" cy="4351338"/>
          </a:xfrm>
        </p:spPr>
        <p:txBody>
          <a:bodyPr>
            <a:noAutofit/>
          </a:bodyPr>
          <a:lstStyle/>
          <a:p>
            <a:r>
              <a:rPr lang="en-US" sz="2400" dirty="0" smtClean="0"/>
              <a:t>The PR agency </a:t>
            </a:r>
            <a:r>
              <a:rPr lang="en-US" sz="2400" dirty="0" err="1" smtClean="0"/>
              <a:t>ProActive</a:t>
            </a:r>
            <a:r>
              <a:rPr lang="en-US" sz="2400" dirty="0" smtClean="0"/>
              <a:t> established a contact with </a:t>
            </a:r>
            <a:r>
              <a:rPr lang="en-US" sz="2400" dirty="0" err="1" smtClean="0"/>
              <a:t>ThreeRooms</a:t>
            </a:r>
            <a:r>
              <a:rPr lang="en-US" sz="2400" dirty="0" smtClean="0"/>
              <a:t>. </a:t>
            </a:r>
          </a:p>
          <a:p>
            <a:r>
              <a:rPr lang="en-US" sz="2400" dirty="0" err="1"/>
              <a:t>ThreeRooms</a:t>
            </a:r>
            <a:r>
              <a:rPr lang="en-US" sz="2400" dirty="0" smtClean="0"/>
              <a:t> provided an initial quote based on initial high level information</a:t>
            </a:r>
            <a:endParaRPr lang="en-US" sz="2400" dirty="0"/>
          </a:p>
          <a:p>
            <a:r>
              <a:rPr lang="en-US" sz="2400" dirty="0" smtClean="0"/>
              <a:t>Filled </a:t>
            </a:r>
            <a:r>
              <a:rPr lang="en-US" sz="2400" dirty="0"/>
              <a:t>in the questionnaire (Karen, Laurent and Roland)</a:t>
            </a:r>
          </a:p>
          <a:p>
            <a:pPr lvl="1"/>
            <a:r>
              <a:rPr lang="en-US" sz="1800" dirty="0"/>
              <a:t>Basically it was asking what we do, who our competition is, </a:t>
            </a:r>
            <a:r>
              <a:rPr lang="en-US" sz="1800" dirty="0" err="1" smtClean="0"/>
              <a:t>etc</a:t>
            </a:r>
            <a:endParaRPr lang="en-US" sz="1800" dirty="0" smtClean="0"/>
          </a:p>
          <a:p>
            <a:pPr lvl="1"/>
            <a:r>
              <a:rPr lang="en-US" sz="1800" dirty="0"/>
              <a:t>Example website </a:t>
            </a:r>
            <a:r>
              <a:rPr lang="en-US" sz="1800" dirty="0">
                <a:hlinkClick r:id="rId2"/>
              </a:rPr>
              <a:t>https://www.broadband-forum.org/</a:t>
            </a:r>
            <a:endParaRPr lang="en-US" sz="1800" dirty="0"/>
          </a:p>
          <a:p>
            <a:pPr lvl="1"/>
            <a:r>
              <a:rPr lang="en-US" sz="1800" dirty="0"/>
              <a:t>Quote </a:t>
            </a:r>
            <a:r>
              <a:rPr lang="en-US" sz="1800" dirty="0" smtClean="0"/>
              <a:t>was sent back</a:t>
            </a:r>
            <a:endParaRPr lang="en-US" sz="1800" dirty="0"/>
          </a:p>
        </p:txBody>
      </p:sp>
    </p:spTree>
    <p:extLst>
      <p:ext uri="{BB962C8B-B14F-4D97-AF65-F5344CB8AC3E}">
        <p14:creationId xmlns:p14="http://schemas.microsoft.com/office/powerpoint/2010/main" val="427432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34696" y="0"/>
            <a:ext cx="10251849" cy="1173570"/>
          </a:xfrm>
        </p:spPr>
        <p:txBody>
          <a:bodyPr>
            <a:normAutofit/>
          </a:bodyPr>
          <a:lstStyle/>
          <a:p>
            <a:r>
              <a:rPr lang="en-US" dirty="0" err="1" smtClean="0"/>
              <a:t>Threerooms</a:t>
            </a:r>
            <a:r>
              <a:rPr lang="en-US" dirty="0" smtClean="0"/>
              <a:t> - initial information</a:t>
            </a:r>
            <a:endParaRPr lang="en-US" dirty="0"/>
          </a:p>
        </p:txBody>
      </p:sp>
      <p:sp>
        <p:nvSpPr>
          <p:cNvPr id="3" name="Inhaltsplatzhalter 2"/>
          <p:cNvSpPr>
            <a:spLocks noGrp="1"/>
          </p:cNvSpPr>
          <p:nvPr>
            <p:ph idx="1"/>
          </p:nvPr>
        </p:nvSpPr>
        <p:spPr>
          <a:xfrm>
            <a:off x="334696" y="1304732"/>
            <a:ext cx="11560387" cy="4351338"/>
          </a:xfrm>
        </p:spPr>
        <p:txBody>
          <a:bodyPr>
            <a:noAutofit/>
          </a:bodyPr>
          <a:lstStyle/>
          <a:p>
            <a:r>
              <a:rPr lang="en-US" sz="2400" dirty="0"/>
              <a:t>Based on the information </a:t>
            </a:r>
            <a:r>
              <a:rPr lang="en-US" sz="2400" dirty="0" err="1"/>
              <a:t>Threerooms</a:t>
            </a:r>
            <a:r>
              <a:rPr lang="en-US" sz="2400" dirty="0"/>
              <a:t> has, the </a:t>
            </a:r>
            <a:r>
              <a:rPr lang="en-US" sz="2400" b="1" dirty="0"/>
              <a:t>minimum development time </a:t>
            </a:r>
            <a:r>
              <a:rPr lang="en-US" sz="2400" dirty="0"/>
              <a:t>for the site will be </a:t>
            </a:r>
            <a:r>
              <a:rPr lang="en-US" sz="2400" dirty="0" smtClean="0"/>
              <a:t>around </a:t>
            </a:r>
            <a:r>
              <a:rPr lang="en-US" sz="2400" b="1" dirty="0"/>
              <a:t>150 to 400+ hours</a:t>
            </a:r>
            <a:r>
              <a:rPr lang="en-US" sz="2400" dirty="0"/>
              <a:t>, depending on a potential scope range</a:t>
            </a:r>
            <a:r>
              <a:rPr lang="en-US" sz="2400" dirty="0" smtClean="0"/>
              <a:t>.</a:t>
            </a:r>
            <a:endParaRPr lang="en-US" sz="2400" dirty="0"/>
          </a:p>
          <a:p>
            <a:r>
              <a:rPr lang="en-US" sz="2400" dirty="0"/>
              <a:t>Based on what they know, the following is included in the cost estimate provided:</a:t>
            </a:r>
          </a:p>
          <a:p>
            <a:pPr lvl="1"/>
            <a:r>
              <a:rPr lang="en-US" sz="1800" dirty="0" smtClean="0"/>
              <a:t>Discovery </a:t>
            </a:r>
            <a:r>
              <a:rPr lang="en-US" sz="1800" dirty="0"/>
              <a:t>workshop</a:t>
            </a:r>
          </a:p>
          <a:p>
            <a:pPr lvl="1"/>
            <a:r>
              <a:rPr lang="en-US" sz="1800" dirty="0" smtClean="0"/>
              <a:t>Sitemap </a:t>
            </a:r>
            <a:r>
              <a:rPr lang="en-US" sz="1800" dirty="0"/>
              <a:t>planning</a:t>
            </a:r>
          </a:p>
          <a:p>
            <a:pPr lvl="1"/>
            <a:r>
              <a:rPr lang="en-US" sz="1800" dirty="0" smtClean="0"/>
              <a:t>User </a:t>
            </a:r>
            <a:r>
              <a:rPr lang="en-US" sz="1800" dirty="0"/>
              <a:t>stories</a:t>
            </a:r>
          </a:p>
          <a:p>
            <a:pPr lvl="1"/>
            <a:r>
              <a:rPr lang="en-US" sz="1800" dirty="0" smtClean="0"/>
              <a:t>Wireframes </a:t>
            </a:r>
            <a:r>
              <a:rPr lang="en-US" sz="1800" dirty="0"/>
              <a:t>(skeleton structure of key pages)</a:t>
            </a:r>
          </a:p>
          <a:p>
            <a:pPr lvl="1"/>
            <a:r>
              <a:rPr lang="en-US" sz="1800" dirty="0" smtClean="0"/>
              <a:t>Design </a:t>
            </a:r>
            <a:r>
              <a:rPr lang="en-US" sz="1800" dirty="0"/>
              <a:t>of key pages</a:t>
            </a:r>
          </a:p>
          <a:p>
            <a:pPr lvl="1"/>
            <a:r>
              <a:rPr lang="en-US" sz="1800" dirty="0" smtClean="0"/>
              <a:t>Site </a:t>
            </a:r>
            <a:r>
              <a:rPr lang="en-US" sz="1800" dirty="0"/>
              <a:t>build (cost TBC)</a:t>
            </a:r>
          </a:p>
          <a:p>
            <a:pPr lvl="1"/>
            <a:r>
              <a:rPr lang="en-US" sz="1800" dirty="0" smtClean="0"/>
              <a:t>Testing </a:t>
            </a:r>
            <a:r>
              <a:rPr lang="en-US" sz="1800" dirty="0"/>
              <a:t>(IAT and UAT)</a:t>
            </a:r>
          </a:p>
        </p:txBody>
      </p:sp>
    </p:spTree>
    <p:extLst>
      <p:ext uri="{BB962C8B-B14F-4D97-AF65-F5344CB8AC3E}">
        <p14:creationId xmlns:p14="http://schemas.microsoft.com/office/powerpoint/2010/main" val="273919160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en-US" dirty="0" err="1" smtClean="0"/>
              <a:t>Threerooms</a:t>
            </a:r>
            <a:r>
              <a:rPr lang="en-US" dirty="0" smtClean="0"/>
              <a:t> </a:t>
            </a:r>
            <a:r>
              <a:rPr lang="en-US" dirty="0"/>
              <a:t>- initial information</a:t>
            </a:r>
          </a:p>
        </p:txBody>
      </p:sp>
      <p:sp>
        <p:nvSpPr>
          <p:cNvPr id="3" name="Inhaltsplatzhalter 2"/>
          <p:cNvSpPr>
            <a:spLocks noGrp="1"/>
          </p:cNvSpPr>
          <p:nvPr>
            <p:ph idx="1"/>
          </p:nvPr>
        </p:nvSpPr>
        <p:spPr>
          <a:xfrm>
            <a:off x="334696" y="1304732"/>
            <a:ext cx="11560387" cy="4351338"/>
          </a:xfrm>
        </p:spPr>
        <p:txBody>
          <a:bodyPr>
            <a:noAutofit/>
          </a:bodyPr>
          <a:lstStyle/>
          <a:p>
            <a:r>
              <a:rPr lang="en-US" sz="2000" dirty="0"/>
              <a:t>New website build to probably include the following highlights but this is based on findings in the Discovery workshops</a:t>
            </a:r>
            <a:r>
              <a:rPr lang="en-US" sz="2000" dirty="0" smtClean="0"/>
              <a:t>:</a:t>
            </a:r>
            <a:endParaRPr lang="en-US" sz="2000" dirty="0"/>
          </a:p>
          <a:p>
            <a:pPr lvl="1"/>
            <a:r>
              <a:rPr lang="en-US" sz="1600" dirty="0" smtClean="0"/>
              <a:t>Site </a:t>
            </a:r>
            <a:r>
              <a:rPr lang="en-US" sz="1600" dirty="0"/>
              <a:t>search</a:t>
            </a:r>
          </a:p>
          <a:p>
            <a:pPr lvl="1"/>
            <a:r>
              <a:rPr lang="en-US" sz="1600" dirty="0" smtClean="0"/>
              <a:t>Insights </a:t>
            </a:r>
            <a:r>
              <a:rPr lang="en-US" sz="1600" dirty="0"/>
              <a:t>section; includes </a:t>
            </a:r>
            <a:r>
              <a:rPr lang="en-US" sz="1600" dirty="0" err="1"/>
              <a:t>categorisation</a:t>
            </a:r>
            <a:r>
              <a:rPr lang="en-US" sz="1600" dirty="0"/>
              <a:t> and search functionality. Currently, there are Executive Viewpoints, White Papers, Videos, Webinars and some custom shortcuts (link to off-site URLs).</a:t>
            </a:r>
          </a:p>
          <a:p>
            <a:pPr lvl="1"/>
            <a:r>
              <a:rPr lang="en-US" sz="1600" dirty="0" smtClean="0"/>
              <a:t>News </a:t>
            </a:r>
            <a:r>
              <a:rPr lang="en-US" sz="1600" dirty="0"/>
              <a:t>section; includes </a:t>
            </a:r>
            <a:r>
              <a:rPr lang="en-US" sz="1600" dirty="0" err="1"/>
              <a:t>categorisation</a:t>
            </a:r>
            <a:r>
              <a:rPr lang="en-US" sz="1600" dirty="0"/>
              <a:t> and search functionality</a:t>
            </a:r>
          </a:p>
          <a:p>
            <a:pPr lvl="1"/>
            <a:r>
              <a:rPr lang="en-US" sz="1600" dirty="0" smtClean="0"/>
              <a:t>Events </a:t>
            </a:r>
            <a:r>
              <a:rPr lang="en-US" sz="1600" dirty="0"/>
              <a:t>section; includes </a:t>
            </a:r>
            <a:r>
              <a:rPr lang="en-US" sz="1600" dirty="0" err="1"/>
              <a:t>categorisation</a:t>
            </a:r>
            <a:r>
              <a:rPr lang="en-US" sz="1600" dirty="0"/>
              <a:t> and search functionality. This might also require event subtypes.</a:t>
            </a:r>
          </a:p>
          <a:p>
            <a:pPr lvl="1"/>
            <a:r>
              <a:rPr lang="en-US" sz="1600" dirty="0" smtClean="0"/>
              <a:t>A </a:t>
            </a:r>
            <a:r>
              <a:rPr lang="en-US" sz="1600" dirty="0"/>
              <a:t>mechanism to highlight news, events and the latest spec uploads. This might be placed on the homepage or other prominent </a:t>
            </a:r>
            <a:r>
              <a:rPr lang="en-US" sz="1600" dirty="0" smtClean="0"/>
              <a:t>section </a:t>
            </a:r>
            <a:r>
              <a:rPr lang="en-US" sz="1600" dirty="0"/>
              <a:t>on the site but the recommendations will depend on what is discovered in the analysis stages of the process.</a:t>
            </a:r>
          </a:p>
          <a:p>
            <a:pPr lvl="1"/>
            <a:r>
              <a:rPr lang="en-US" sz="1600" dirty="0" smtClean="0"/>
              <a:t>Download/Resource </a:t>
            </a:r>
            <a:r>
              <a:rPr lang="en-US" sz="1600" dirty="0"/>
              <a:t>section, functionality will be determined/confirmed in discovery. There will probably be resource types () and </a:t>
            </a:r>
            <a:r>
              <a:rPr lang="en-US" sz="1600" dirty="0" err="1"/>
              <a:t>categorisation</a:t>
            </a:r>
            <a:r>
              <a:rPr lang="en-US" sz="1600" dirty="0"/>
              <a:t> needed for the resources. The possibility for search functionality might also be required but this needs to be confirmed in discovery. No provision has been made for these search functionality at this point.</a:t>
            </a:r>
          </a:p>
          <a:p>
            <a:r>
              <a:rPr lang="en-US" sz="2000" dirty="0" smtClean="0"/>
              <a:t>Members: </a:t>
            </a:r>
            <a:r>
              <a:rPr lang="en-US" sz="2000" dirty="0"/>
              <a:t>requires functionality </a:t>
            </a:r>
            <a:r>
              <a:rPr lang="en-US" sz="2000" dirty="0" smtClean="0"/>
              <a:t>scoping </a:t>
            </a:r>
            <a:r>
              <a:rPr lang="en-US" sz="2000" dirty="0"/>
              <a:t>based on discovery </a:t>
            </a:r>
            <a:r>
              <a:rPr lang="en-US" sz="2000" dirty="0" smtClean="0"/>
              <a:t>workshops, </a:t>
            </a:r>
            <a:r>
              <a:rPr lang="en-US" sz="2000" dirty="0"/>
              <a:t>but will include at least basic member search </a:t>
            </a:r>
            <a:r>
              <a:rPr lang="en-US" sz="2000" dirty="0" smtClean="0"/>
              <a:t>functionality.</a:t>
            </a:r>
            <a:endParaRPr lang="en-US" sz="2000" dirty="0"/>
          </a:p>
          <a:p>
            <a:r>
              <a:rPr lang="en-US" sz="2000" dirty="0" smtClean="0"/>
              <a:t>Software </a:t>
            </a:r>
            <a:r>
              <a:rPr lang="en-US" sz="2000" dirty="0"/>
              <a:t>repository (no details yet)</a:t>
            </a:r>
          </a:p>
          <a:p>
            <a:r>
              <a:rPr lang="en-US" sz="2000" dirty="0" smtClean="0"/>
              <a:t>Developer </a:t>
            </a:r>
            <a:r>
              <a:rPr lang="en-US" sz="2000" dirty="0"/>
              <a:t>environment (no details yet)</a:t>
            </a:r>
          </a:p>
        </p:txBody>
      </p:sp>
    </p:spTree>
    <p:extLst>
      <p:ext uri="{BB962C8B-B14F-4D97-AF65-F5344CB8AC3E}">
        <p14:creationId xmlns:p14="http://schemas.microsoft.com/office/powerpoint/2010/main" val="52656765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err="1" smtClean="0"/>
              <a:t>Threerooms</a:t>
            </a:r>
            <a:r>
              <a:rPr lang="en-US" dirty="0" smtClean="0"/>
              <a:t> - Notes</a:t>
            </a:r>
            <a:endParaRPr lang="en-US" dirty="0"/>
          </a:p>
        </p:txBody>
      </p:sp>
      <p:sp>
        <p:nvSpPr>
          <p:cNvPr id="4" name="Textfeld 3"/>
          <p:cNvSpPr txBox="1"/>
          <p:nvPr/>
        </p:nvSpPr>
        <p:spPr>
          <a:xfrm>
            <a:off x="334696" y="1655592"/>
            <a:ext cx="11410614" cy="2308324"/>
          </a:xfrm>
          <a:prstGeom prst="rect">
            <a:avLst/>
          </a:prstGeom>
          <a:noFill/>
        </p:spPr>
        <p:txBody>
          <a:bodyPr wrap="square" rtlCol="0">
            <a:spAutoFit/>
          </a:bodyPr>
          <a:lstStyle/>
          <a:p>
            <a:r>
              <a:rPr lang="en-US" b="1" dirty="0" smtClean="0"/>
              <a:t>Important</a:t>
            </a:r>
            <a:r>
              <a:rPr lang="en-US" dirty="0" smtClean="0"/>
              <a:t>: </a:t>
            </a:r>
            <a:r>
              <a:rPr lang="en-US" dirty="0"/>
              <a:t>There was a reference to the client working on automating an existing system for automatically update the documents/specs. We will need clarification on expectations for this within the discovery phase:</a:t>
            </a:r>
          </a:p>
          <a:p>
            <a:r>
              <a:rPr lang="en-US" dirty="0"/>
              <a:t>"Automation (for upload of specs and reports) Download area needs to be easy to update - must be up to date. Currently working on how to automate this so will need to incorporate this into the new site."</a:t>
            </a:r>
          </a:p>
          <a:p>
            <a:endParaRPr lang="en-US" b="1" dirty="0" smtClean="0"/>
          </a:p>
          <a:p>
            <a:r>
              <a:rPr lang="en-US" b="1" dirty="0" smtClean="0"/>
              <a:t>Assumption</a:t>
            </a:r>
            <a:r>
              <a:rPr lang="en-US" dirty="0"/>
              <a:t>: it's still agreed that the client will be adding all content to the site, but this might possibly change in the workshop.</a:t>
            </a:r>
          </a:p>
          <a:p>
            <a:endParaRPr lang="en-US" dirty="0"/>
          </a:p>
        </p:txBody>
      </p:sp>
    </p:spTree>
    <p:extLst>
      <p:ext uri="{BB962C8B-B14F-4D97-AF65-F5344CB8AC3E}">
        <p14:creationId xmlns:p14="http://schemas.microsoft.com/office/powerpoint/2010/main" val="261654016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ne2m">
      <a:dk1>
        <a:srgbClr val="545054"/>
      </a:dk1>
      <a:lt1>
        <a:sysClr val="window" lastClr="FFFFFF"/>
      </a:lt1>
      <a:dk2>
        <a:srgbClr val="000000"/>
      </a:dk2>
      <a:lt2>
        <a:srgbClr val="E7E6E6"/>
      </a:lt2>
      <a:accent1>
        <a:srgbClr val="C00000"/>
      </a:accent1>
      <a:accent2>
        <a:srgbClr val="545054"/>
      </a:accent2>
      <a:accent3>
        <a:srgbClr val="A5A5A5"/>
      </a:accent3>
      <a:accent4>
        <a:srgbClr val="F6921E"/>
      </a:accent4>
      <a:accent5>
        <a:srgbClr val="716896"/>
      </a:accent5>
      <a:accent6>
        <a:srgbClr val="005480"/>
      </a:accent6>
      <a:hlink>
        <a:srgbClr val="668C97"/>
      </a:hlink>
      <a:folHlink>
        <a:srgbClr val="44546A"/>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485</Words>
  <Application>Microsoft Office PowerPoint</Application>
  <PresentationFormat>Breitbild</PresentationFormat>
  <Paragraphs>39</Paragraphs>
  <Slides>5</Slides>
  <Notes>1</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5</vt:i4>
      </vt:variant>
    </vt:vector>
  </HeadingPairs>
  <TitlesOfParts>
    <vt:vector size="10" baseType="lpstr">
      <vt:lpstr>Arial</vt:lpstr>
      <vt:lpstr>Calibri</vt:lpstr>
      <vt:lpstr>Myriad Pro</vt:lpstr>
      <vt:lpstr>Myriad Pro Light</vt:lpstr>
      <vt:lpstr>Office Theme</vt:lpstr>
      <vt:lpstr>oneM2M Website redesign</vt:lpstr>
      <vt:lpstr>oneM2M Website redesign</vt:lpstr>
      <vt:lpstr>Threerooms - initial information</vt:lpstr>
      <vt:lpstr>Threerooms - initial information</vt:lpstr>
      <vt:lpstr>Threerooms - Notes</vt:lpstr>
    </vt:vector>
  </TitlesOfParts>
  <Company>iconectiv</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Swedlund, Nils</dc:creator>
  <cp:lastModifiedBy>Roland Hechwartner</cp:lastModifiedBy>
  <cp:revision>167</cp:revision>
  <dcterms:created xsi:type="dcterms:W3CDTF">2017-09-21T15:46:31Z</dcterms:created>
  <dcterms:modified xsi:type="dcterms:W3CDTF">2019-05-23T18:21:41Z</dcterms:modified>
</cp:coreProperties>
</file>