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5" r:id="rId3"/>
    <p:sldId id="274" r:id="rId4"/>
    <p:sldId id="276" r:id="rId5"/>
    <p:sldId id="282" r:id="rId6"/>
    <p:sldId id="283" r:id="rId7"/>
    <p:sldId id="286" r:id="rId8"/>
    <p:sldId id="280" r:id="rId9"/>
    <p:sldId id="285" r:id="rId10"/>
    <p:sldId id="281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17-06-2019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 MARCOM action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Nadja Rachow</a:t>
            </a:r>
          </a:p>
          <a:p>
            <a:r>
              <a:rPr lang="en-US" dirty="0"/>
              <a:t>Communication Director ETSI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5CB1-3FD8-47EF-96DE-44B8D382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515600" cy="1173570"/>
          </a:xfrm>
        </p:spPr>
        <p:txBody>
          <a:bodyPr>
            <a:normAutofit fontScale="90000"/>
          </a:bodyPr>
          <a:lstStyle/>
          <a:p>
            <a:r>
              <a:rPr lang="fr-FR" dirty="0"/>
              <a:t>Promotion </a:t>
            </a:r>
            <a:r>
              <a:rPr lang="fr-FR" dirty="0" err="1"/>
              <a:t>material</a:t>
            </a:r>
            <a:r>
              <a:rPr lang="fr-FR" dirty="0"/>
              <a:t> and distribution of news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51C74-427A-43A4-A94D-4AD18AA8E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Update of existing brochure(s) ?</a:t>
            </a:r>
          </a:p>
          <a:p>
            <a:r>
              <a:rPr lang="en-GB" sz="2400" dirty="0"/>
              <a:t>Need to find solution for information push and improved managing of subscription &amp; distribution (storage, ownership and format of distribution, solution: </a:t>
            </a:r>
            <a:r>
              <a:rPr lang="en-GB" sz="2400" dirty="0">
                <a:solidFill>
                  <a:srgbClr val="00B0F0"/>
                </a:solidFill>
              </a:rPr>
              <a:t>campaign monitor</a:t>
            </a:r>
          </a:p>
          <a:p>
            <a:r>
              <a:rPr lang="fr-FR" sz="2400" dirty="0" err="1"/>
              <a:t>Videos</a:t>
            </a:r>
            <a:r>
              <a:rPr lang="fr-FR" sz="2400" dirty="0"/>
              <a:t> for </a:t>
            </a:r>
            <a:r>
              <a:rPr lang="fr-FR" sz="2400" dirty="0" err="1"/>
              <a:t>website</a:t>
            </a:r>
            <a:r>
              <a:rPr lang="fr-FR" sz="2400" dirty="0"/>
              <a:t> and social media</a:t>
            </a:r>
          </a:p>
          <a:p>
            <a:pPr marL="0" indent="0">
              <a:buNone/>
            </a:pPr>
            <a:endParaRPr lang="en-GB" sz="2400" dirty="0">
              <a:solidFill>
                <a:srgbClr val="00B0F0"/>
              </a:solidFill>
            </a:endParaRPr>
          </a:p>
          <a:p>
            <a:endParaRPr lang="en-GB" sz="2400" dirty="0">
              <a:solidFill>
                <a:srgbClr val="00B0F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39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17C6-5907-46E3-B1E6-74E4E82D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..and more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FC492-A34A-4253-B763-9AF08CF3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Need to improve information sharing within the network (ex. consolidation of presence to conferences and feedback, report of activities etc.)</a:t>
            </a:r>
          </a:p>
          <a:p>
            <a:r>
              <a:rPr lang="fr-FR" sz="2400" dirty="0" err="1"/>
              <a:t>Measure</a:t>
            </a:r>
            <a:r>
              <a:rPr lang="fr-FR" sz="2400" dirty="0"/>
              <a:t> COMS performance to </a:t>
            </a:r>
            <a:r>
              <a:rPr lang="fr-FR" sz="2400" dirty="0" err="1"/>
              <a:t>progress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05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9249-87BA-4E32-8019-EEE7ECB7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First </a:t>
            </a:r>
            <a:r>
              <a:rPr lang="fr-FR" dirty="0" err="1"/>
              <a:t>steps</a:t>
            </a:r>
            <a:r>
              <a:rPr lang="fr-FR" dirty="0"/>
              <a:t>: Communication plan, messages and budget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7184B-5990-4DEE-AF4E-BDF93FB13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Need to develop the Communication 2020 plan to define and validate actions, budget and responsibilities </a:t>
            </a:r>
            <a:r>
              <a:rPr lang="en-GB" sz="2400" dirty="0">
                <a:solidFill>
                  <a:srgbClr val="FF0000"/>
                </a:solidFill>
              </a:rPr>
              <a:t>deadline beginning July</a:t>
            </a:r>
          </a:p>
          <a:p>
            <a:r>
              <a:rPr lang="fr-FR" sz="2400" dirty="0"/>
              <a:t>A</a:t>
            </a:r>
            <a:r>
              <a:rPr lang="en-GB" sz="2400" dirty="0" err="1"/>
              <a:t>udit</a:t>
            </a:r>
            <a:r>
              <a:rPr lang="en-GB" sz="2400" dirty="0"/>
              <a:t> of existing communication tools (website , brochures, social media..)</a:t>
            </a:r>
          </a:p>
          <a:p>
            <a:r>
              <a:rPr lang="fr-FR" sz="2400" dirty="0"/>
              <a:t>N</a:t>
            </a:r>
            <a:r>
              <a:rPr lang="en-GB" sz="2400" dirty="0" err="1"/>
              <a:t>eed</a:t>
            </a:r>
            <a:r>
              <a:rPr lang="en-GB" sz="2400" dirty="0"/>
              <a:t> to define clear key messages and value propositions</a:t>
            </a:r>
          </a:p>
          <a:p>
            <a:r>
              <a:rPr lang="fr-FR" sz="2400" dirty="0"/>
              <a:t>N</a:t>
            </a:r>
            <a:r>
              <a:rPr lang="en-GB" sz="2400" dirty="0" err="1"/>
              <a:t>eed</a:t>
            </a:r>
            <a:r>
              <a:rPr lang="en-GB" sz="2400" dirty="0"/>
              <a:t> to find more regional Vice chairs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40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8535-C1D4-43BE-A91F-450289310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Media &amp; </a:t>
            </a:r>
            <a:r>
              <a:rPr lang="fr-FR" dirty="0" err="1"/>
              <a:t>press</a:t>
            </a:r>
            <a:r>
              <a:rPr lang="fr-FR" dirty="0"/>
              <a:t> relations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881D0-3649-4882-A1FD-D7585AA6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Driving Coms agency to get out the best value of it</a:t>
            </a:r>
          </a:p>
          <a:p>
            <a:pPr lvl="1"/>
            <a:r>
              <a:rPr lang="en-GB" dirty="0"/>
              <a:t>media plan &amp; journalist database</a:t>
            </a:r>
          </a:p>
          <a:p>
            <a:pPr lvl="1"/>
            <a:r>
              <a:rPr lang="en-GB" dirty="0"/>
              <a:t>conference plan </a:t>
            </a:r>
          </a:p>
          <a:p>
            <a:pPr lvl="1"/>
            <a:r>
              <a:rPr lang="en-GB" dirty="0"/>
              <a:t>media monitoring service</a:t>
            </a:r>
          </a:p>
          <a:p>
            <a:pPr lvl="0"/>
            <a:r>
              <a:rPr lang="en-GB" dirty="0"/>
              <a:t>Need of central point of contact for journalist/analyst</a:t>
            </a:r>
          </a:p>
          <a:p>
            <a:pPr lvl="0"/>
            <a:r>
              <a:rPr lang="fr-FR" dirty="0"/>
              <a:t>E</a:t>
            </a:r>
            <a:r>
              <a:rPr lang="en-GB" dirty="0"/>
              <a:t>stablish validation flow for press releases and news to improve responsiveness time</a:t>
            </a:r>
          </a:p>
          <a:p>
            <a:pPr lvl="0"/>
            <a:r>
              <a:rPr lang="fr-FR" dirty="0"/>
              <a:t>I</a:t>
            </a:r>
            <a:r>
              <a:rPr lang="en-GB" dirty="0" err="1"/>
              <a:t>dentify</a:t>
            </a:r>
            <a:r>
              <a:rPr lang="en-GB" dirty="0"/>
              <a:t> oneM2M spokespersons</a:t>
            </a:r>
          </a:p>
          <a:p>
            <a:r>
              <a:rPr lang="en-GB" dirty="0"/>
              <a:t>Invite targeted journalists to oneM2M key events such as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IoT week or Interop events , developer days or hackathons</a:t>
            </a:r>
            <a:r>
              <a:rPr lang="en-GB" dirty="0">
                <a:solidFill>
                  <a:srgbClr val="00B050"/>
                </a:solidFill>
              </a:rPr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20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E53E-138D-4462-842A-8DD7165E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Events &amp; speaker </a:t>
            </a:r>
            <a:r>
              <a:rPr lang="fr-FR" dirty="0" err="1"/>
              <a:t>presence</a:t>
            </a:r>
            <a:r>
              <a:rPr lang="fr-FR" dirty="0"/>
              <a:t> on </a:t>
            </a:r>
            <a:r>
              <a:rPr lang="fr-FR" dirty="0" err="1"/>
              <a:t>confernces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7531F-9FCD-487E-BB35-4A87180A9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Improve</a:t>
            </a:r>
            <a:r>
              <a:rPr lang="fr-FR" dirty="0"/>
              <a:t> planning (</a:t>
            </a:r>
            <a:r>
              <a:rPr lang="fr-FR" dirty="0" err="1"/>
              <a:t>forecast</a:t>
            </a:r>
            <a:r>
              <a:rPr lang="fr-FR" dirty="0"/>
              <a:t>) and communication of key </a:t>
            </a:r>
            <a:r>
              <a:rPr lang="fr-FR" dirty="0" err="1"/>
              <a:t>conferences</a:t>
            </a:r>
            <a:r>
              <a:rPr lang="fr-FR" dirty="0"/>
              <a:t> (</a:t>
            </a:r>
            <a:r>
              <a:rPr lang="fr-FR" dirty="0" err="1"/>
              <a:t>agency</a:t>
            </a:r>
            <a:r>
              <a:rPr lang="fr-FR" dirty="0"/>
              <a:t>) and speaker participation</a:t>
            </a:r>
          </a:p>
          <a:p>
            <a:r>
              <a:rPr lang="en-GB" dirty="0"/>
              <a:t>Solution to be found to facilitate speaker participation to conferences (the reimbursement of expenses)</a:t>
            </a:r>
          </a:p>
          <a:p>
            <a:r>
              <a:rPr lang="fr-FR" dirty="0" err="1"/>
              <a:t>Improve</a:t>
            </a:r>
            <a:r>
              <a:rPr lang="fr-FR" dirty="0"/>
              <a:t> promotion of </a:t>
            </a:r>
            <a:r>
              <a:rPr lang="fr-FR" dirty="0" err="1"/>
              <a:t>own</a:t>
            </a:r>
            <a:r>
              <a:rPr lang="fr-FR" dirty="0"/>
              <a:t> oneM2M </a:t>
            </a:r>
            <a:r>
              <a:rPr lang="fr-FR" dirty="0" err="1"/>
              <a:t>events</a:t>
            </a:r>
            <a:r>
              <a:rPr lang="fr-FR" dirty="0"/>
              <a:t> (</a:t>
            </a:r>
            <a:r>
              <a:rPr lang="fr-FR" dirty="0" err="1"/>
              <a:t>Interop</a:t>
            </a:r>
            <a:r>
              <a:rPr lang="fr-FR" dirty="0"/>
              <a:t> </a:t>
            </a:r>
            <a:r>
              <a:rPr lang="fr-FR" dirty="0" err="1"/>
              <a:t>events</a:t>
            </a:r>
            <a:r>
              <a:rPr lang="fr-FR" dirty="0"/>
              <a:t>, hackathons)</a:t>
            </a:r>
          </a:p>
          <a:p>
            <a:r>
              <a:rPr lang="fr-FR" dirty="0"/>
              <a:t>Support </a:t>
            </a:r>
            <a:r>
              <a:rPr lang="fr-FR" dirty="0" err="1"/>
              <a:t>events</a:t>
            </a:r>
            <a:r>
              <a:rPr lang="fr-FR" dirty="0"/>
              <a:t> organisation </a:t>
            </a:r>
            <a:r>
              <a:rPr lang="fr-FR" dirty="0" err="1"/>
              <a:t>through</a:t>
            </a:r>
            <a:r>
              <a:rPr lang="fr-FR" dirty="0"/>
              <a:t> COMS expertise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00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42F5A-A468-4137-AD25-DA077F58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Enhanced</a:t>
            </a:r>
            <a:r>
              <a:rPr lang="fr-FR" dirty="0"/>
              <a:t> Leadership content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CE1C0-A41E-444C-9405-48BAC8E6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Writing</a:t>
            </a:r>
            <a:r>
              <a:rPr lang="fr-FR" dirty="0"/>
              <a:t> articles about </a:t>
            </a:r>
            <a:r>
              <a:rPr lang="fr-FR" dirty="0" err="1"/>
              <a:t>specific</a:t>
            </a:r>
            <a:r>
              <a:rPr lang="fr-FR" dirty="0"/>
              <a:t> topics and </a:t>
            </a:r>
            <a:r>
              <a:rPr lang="fr-FR" dirty="0" err="1"/>
              <a:t>publish</a:t>
            </a:r>
            <a:r>
              <a:rPr lang="fr-FR" dirty="0"/>
              <a:t> in </a:t>
            </a:r>
            <a:r>
              <a:rPr lang="fr-FR" dirty="0" err="1"/>
              <a:t>selected</a:t>
            </a:r>
            <a:r>
              <a:rPr lang="fr-FR" dirty="0"/>
              <a:t> media</a:t>
            </a:r>
          </a:p>
          <a:p>
            <a:pPr lvl="1"/>
            <a:r>
              <a:rPr lang="fr-FR" dirty="0" err="1"/>
              <a:t>Executive</a:t>
            </a:r>
            <a:r>
              <a:rPr lang="fr-FR" dirty="0"/>
              <a:t> </a:t>
            </a:r>
            <a:r>
              <a:rPr lang="fr-FR" dirty="0" err="1"/>
              <a:t>view</a:t>
            </a:r>
            <a:r>
              <a:rPr lang="fr-FR" dirty="0"/>
              <a:t> point </a:t>
            </a:r>
          </a:p>
          <a:p>
            <a:pPr lvl="1"/>
            <a:r>
              <a:rPr lang="fr-FR" dirty="0"/>
              <a:t>Interviews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journalist</a:t>
            </a:r>
            <a:r>
              <a:rPr lang="fr-FR" dirty="0"/>
              <a:t> and </a:t>
            </a:r>
            <a:r>
              <a:rPr lang="fr-FR" dirty="0" err="1"/>
              <a:t>analysts</a:t>
            </a:r>
            <a:r>
              <a:rPr lang="fr-FR" dirty="0"/>
              <a:t> (use of ETSI and </a:t>
            </a:r>
            <a:r>
              <a:rPr lang="fr-FR" dirty="0" err="1"/>
              <a:t>partner’s</a:t>
            </a:r>
            <a:r>
              <a:rPr lang="fr-FR" dirty="0"/>
              <a:t> </a:t>
            </a:r>
            <a:r>
              <a:rPr lang="fr-FR" dirty="0" err="1"/>
              <a:t>journalist</a:t>
            </a:r>
            <a:r>
              <a:rPr lang="fr-FR" dirty="0"/>
              <a:t> </a:t>
            </a:r>
            <a:r>
              <a:rPr lang="fr-FR" dirty="0" err="1"/>
              <a:t>database</a:t>
            </a:r>
            <a:r>
              <a:rPr lang="fr-FR" dirty="0"/>
              <a:t> and media </a:t>
            </a:r>
            <a:r>
              <a:rPr lang="fr-FR" dirty="0" err="1"/>
              <a:t>list</a:t>
            </a:r>
            <a:r>
              <a:rPr lang="fr-FR" dirty="0"/>
              <a:t>)</a:t>
            </a:r>
          </a:p>
          <a:p>
            <a:pPr lvl="1"/>
            <a:endParaRPr lang="fr-FR" dirty="0"/>
          </a:p>
          <a:p>
            <a:pPr marL="228600" lvl="1">
              <a:spcBef>
                <a:spcPts val="1000"/>
              </a:spcBef>
            </a:pPr>
            <a:r>
              <a:rPr lang="fr-FR" sz="2800" dirty="0" err="1"/>
              <a:t>Increase</a:t>
            </a:r>
            <a:r>
              <a:rPr lang="fr-FR" sz="2800" dirty="0"/>
              <a:t> </a:t>
            </a:r>
            <a:r>
              <a:rPr lang="fr-FR" sz="2800" dirty="0" err="1"/>
              <a:t>publishing</a:t>
            </a:r>
            <a:r>
              <a:rPr lang="fr-FR" sz="2800" dirty="0"/>
              <a:t> in social media </a:t>
            </a:r>
            <a:r>
              <a:rPr lang="fr-FR" sz="2800" dirty="0" err="1"/>
              <a:t>accounts</a:t>
            </a:r>
            <a:r>
              <a:rPr lang="fr-FR" sz="2800" dirty="0"/>
              <a:t> by </a:t>
            </a:r>
            <a:r>
              <a:rPr lang="fr-FR" sz="2800" dirty="0" err="1"/>
              <a:t>members</a:t>
            </a:r>
            <a:r>
              <a:rPr lang="fr-FR" sz="2800" dirty="0"/>
              <a:t>!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55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42F5A-A468-4137-AD25-DA077F58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Enhanced</a:t>
            </a:r>
            <a:r>
              <a:rPr lang="fr-FR" dirty="0"/>
              <a:t> Leadership content - Webinars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CE1C0-A41E-444C-9405-48BAC8E6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webinars continue to be a success, being popular both with viewers and with our group. They are a key part of a content-based communications strategy, ensuring OneM2M is perceived as a thought leader in IOT and M2M. We now have over 2,880 subscribers followers registered on our webinar channel hosted by </a:t>
            </a:r>
            <a:r>
              <a:rPr lang="en-GB" sz="2400" dirty="0" err="1"/>
              <a:t>BrightTalk</a:t>
            </a:r>
            <a:r>
              <a:rPr lang="en-GB" sz="2400" dirty="0"/>
              <a:t>. We need to strongly promote the concept of webinars to our committees</a:t>
            </a:r>
            <a:endParaRPr lang="fr-FR" sz="2400" dirty="0"/>
          </a:p>
          <a:p>
            <a:pPr marL="457200" lvl="1" indent="0">
              <a:buNone/>
            </a:pPr>
            <a:endParaRPr lang="en-GB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Improve identification process of potential topics for webinars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/>
              <a:t>C</a:t>
            </a:r>
            <a:r>
              <a:rPr lang="en-GB" dirty="0" err="1"/>
              <a:t>ontent</a:t>
            </a:r>
            <a:r>
              <a:rPr lang="en-GB" dirty="0"/>
              <a:t> of physical conference presentation can be easily duplicated on the webinar channel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Continue reporting on the success of webinars to in order to attract more speakers and viewers</a:t>
            </a:r>
          </a:p>
        </p:txBody>
      </p:sp>
    </p:spTree>
    <p:extLst>
      <p:ext uri="{BB962C8B-B14F-4D97-AF65-F5344CB8AC3E}">
        <p14:creationId xmlns:p14="http://schemas.microsoft.com/office/powerpoint/2010/main" val="279198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1E90-5893-49EE-A9D5-E4501FCC3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Website</a:t>
            </a:r>
            <a:r>
              <a:rPr lang="fr-FR" dirty="0"/>
              <a:t> performance May 2019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257684-B14A-4005-817C-2A13ED58B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6967"/>
          <a:stretch/>
        </p:blipFill>
        <p:spPr>
          <a:xfrm>
            <a:off x="81280" y="1286212"/>
            <a:ext cx="7924800" cy="53685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724D5F6-472E-4DB8-8AB2-4A7C3D406E69}"/>
              </a:ext>
            </a:extLst>
          </p:cNvPr>
          <p:cNvSpPr/>
          <p:nvPr/>
        </p:nvSpPr>
        <p:spPr>
          <a:xfrm>
            <a:off x="9235440" y="2042160"/>
            <a:ext cx="218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OneM2M </a:t>
            </a:r>
            <a:r>
              <a:rPr lang="fr-FR" dirty="0" err="1"/>
              <a:t>website</a:t>
            </a:r>
            <a:r>
              <a:rPr lang="fr-FR" dirty="0"/>
              <a:t> has a </a:t>
            </a:r>
            <a:r>
              <a:rPr lang="fr-FR" dirty="0" err="1"/>
              <a:t>quite</a:t>
            </a:r>
            <a:r>
              <a:rPr lang="fr-FR" dirty="0"/>
              <a:t> </a:t>
            </a:r>
            <a:r>
              <a:rPr lang="fr-FR" dirty="0" err="1"/>
              <a:t>poor</a:t>
            </a:r>
            <a:r>
              <a:rPr lang="fr-FR" dirty="0"/>
              <a:t> and </a:t>
            </a:r>
            <a:r>
              <a:rPr lang="fr-FR" dirty="0" err="1"/>
              <a:t>decreasing</a:t>
            </a:r>
            <a:r>
              <a:rPr lang="fr-FR" dirty="0"/>
              <a:t> performance !</a:t>
            </a:r>
          </a:p>
        </p:txBody>
      </p:sp>
    </p:spTree>
    <p:extLst>
      <p:ext uri="{BB962C8B-B14F-4D97-AF65-F5344CB8AC3E}">
        <p14:creationId xmlns:p14="http://schemas.microsoft.com/office/powerpoint/2010/main" val="238550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17C6-5907-46E3-B1E6-74E4E82D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Website</a:t>
            </a:r>
            <a:r>
              <a:rPr lang="fr-FR" dirty="0"/>
              <a:t> </a:t>
            </a:r>
            <a:r>
              <a:rPr lang="fr-FR" dirty="0" err="1"/>
              <a:t>redesign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FC492-A34A-4253-B763-9AF08CF3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936" y="206287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Revamp the OneM2M website according latest web design trends and improved user experience, fully responsive website (smartphones tablets..)</a:t>
            </a:r>
          </a:p>
          <a:p>
            <a:r>
              <a:rPr lang="en-GB" sz="2400" dirty="0"/>
              <a:t>Upgrade to new Joomla version and secured domain address (https) Compliant with WCAG* 2.0 preferably level A</a:t>
            </a:r>
            <a:r>
              <a:rPr lang="en-GB" sz="2400" b="1" dirty="0"/>
              <a:t> </a:t>
            </a:r>
            <a:endParaRPr lang="en-GB" sz="2400" dirty="0"/>
          </a:p>
          <a:p>
            <a:pPr lvl="0"/>
            <a:r>
              <a:rPr lang="en-GB" sz="2400" dirty="0"/>
              <a:t>Change homepage to increase visibility and promotion of news and events</a:t>
            </a:r>
          </a:p>
          <a:p>
            <a:r>
              <a:rPr lang="en-GB" sz="2400" dirty="0"/>
              <a:t>Improve visibility on partners website for oneM2M promotion</a:t>
            </a:r>
            <a:endParaRPr lang="fr-FR" sz="2400" dirty="0"/>
          </a:p>
          <a:p>
            <a:r>
              <a:rPr lang="en-GB" sz="2400" dirty="0"/>
              <a:t>Develop SEO (search engine optimization). Further improve our analytics and experiment with data-driven updates and improvements to our website, based on analytics. Use the results from our 2018 Google </a:t>
            </a:r>
            <a:r>
              <a:rPr lang="en-GB" sz="2400" dirty="0" err="1"/>
              <a:t>Adwords</a:t>
            </a:r>
            <a:r>
              <a:rPr lang="en-GB" sz="2400" dirty="0"/>
              <a:t> experiment, and our Google search results analysis, to improve individual page ranking by tailoring specific pages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171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8B4A-FA3B-4812-9798-E2A13FF4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Social media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1B091-291F-437F-8412-77721B0F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/>
              <a:t>Develop LinkedIn as a publications channel, driving content to audiences on the platform: Continue the posting of thought leadership articles on LinkedIn (from personal accounts) and cross post </a:t>
            </a:r>
            <a:r>
              <a:rPr lang="en-GB" sz="2400"/>
              <a:t>to oneM2M </a:t>
            </a:r>
            <a:r>
              <a:rPr lang="en-GB" sz="2400" dirty="0"/>
              <a:t>LinkedIn sites</a:t>
            </a:r>
          </a:p>
          <a:p>
            <a:pPr lvl="0"/>
            <a:r>
              <a:rPr lang="en-GB" sz="2400" dirty="0"/>
              <a:t>Join and engage (and encourage our officials to join and engage) in LinkedIn groups on subjects related to M2M/IoT</a:t>
            </a:r>
          </a:p>
          <a:p>
            <a:pPr lvl="0"/>
            <a:r>
              <a:rPr lang="en-GB" sz="2400" dirty="0"/>
              <a:t>Encourage stakeholder to live tweet during events</a:t>
            </a:r>
          </a:p>
          <a:p>
            <a:pPr lvl="0"/>
            <a:r>
              <a:rPr lang="en-GB" sz="2400" dirty="0"/>
              <a:t>Continue to collect and analyse key performance indicators on each of our social media channels and their usefulness in driving traffic to our website</a:t>
            </a:r>
          </a:p>
        </p:txBody>
      </p:sp>
    </p:spTree>
    <p:extLst>
      <p:ext uri="{BB962C8B-B14F-4D97-AF65-F5344CB8AC3E}">
        <p14:creationId xmlns:p14="http://schemas.microsoft.com/office/powerpoint/2010/main" val="345687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651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Myriad Pro</vt:lpstr>
      <vt:lpstr>Myriad Pro Light</vt:lpstr>
      <vt:lpstr>Wingdings</vt:lpstr>
      <vt:lpstr>Office Theme</vt:lpstr>
      <vt:lpstr>2019 MARCOM action proposal</vt:lpstr>
      <vt:lpstr>First steps: Communication plan, messages and budget</vt:lpstr>
      <vt:lpstr>Media &amp; press relations</vt:lpstr>
      <vt:lpstr>Events &amp; speaker presence on confernces</vt:lpstr>
      <vt:lpstr>Enhanced Leadership content</vt:lpstr>
      <vt:lpstr>Enhanced Leadership content - Webinars</vt:lpstr>
      <vt:lpstr>Website performance May 2019</vt:lpstr>
      <vt:lpstr>Website redesign</vt:lpstr>
      <vt:lpstr>Social media</vt:lpstr>
      <vt:lpstr>Promotion material and distribution of news</vt:lpstr>
      <vt:lpstr>..and more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Nadja Rachow</cp:lastModifiedBy>
  <cp:revision>46</cp:revision>
  <dcterms:created xsi:type="dcterms:W3CDTF">2017-09-21T15:46:31Z</dcterms:created>
  <dcterms:modified xsi:type="dcterms:W3CDTF">2019-06-17T08:09:44Z</dcterms:modified>
</cp:coreProperties>
</file>