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3" r:id="rId2"/>
    <p:sldId id="328" r:id="rId3"/>
    <p:sldId id="359" r:id="rId4"/>
    <p:sldId id="362" r:id="rId5"/>
    <p:sldId id="361" r:id="rId6"/>
    <p:sldId id="346" r:id="rId7"/>
    <p:sldId id="363" r:id="rId8"/>
    <p:sldId id="364" r:id="rId9"/>
    <p:sldId id="365" r:id="rId10"/>
    <p:sldId id="357" r:id="rId11"/>
    <p:sldId id="358" r:id="rId12"/>
    <p:sldId id="355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oneM2M coverage </a:t>
            </a:r>
          </a:p>
        </c:rich>
      </c:tx>
      <c:layout>
        <c:manualLayout>
          <c:xMode val="edge"/>
          <c:yMode val="edge"/>
          <c:x val="0.36316072914179837"/>
          <c:y val="6.62288539613094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108813987133757E-2"/>
          <c:y val="2.0932029678564942E-2"/>
          <c:w val="0.89194974800921645"/>
          <c:h val="0.752313716465240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Features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Sheet1!$A$4:$A$8</c:f>
              <c:numCache>
                <c:formatCode>mmm\-yy</c:formatCode>
                <c:ptCount val="5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</c:numCache>
            </c:numRef>
          </c:cat>
          <c:val>
            <c:numRef>
              <c:f>Sheet1!$B$4:$B$8</c:f>
              <c:numCache>
                <c:formatCode>General</c:formatCode>
                <c:ptCount val="5"/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E-418E-9134-9F0E07DDE0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Press Releases issued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Sheet1!$A$4:$A$8</c:f>
              <c:numCache>
                <c:formatCode>mmm\-yy</c:formatCode>
                <c:ptCount val="5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</c:numCache>
            </c:numRef>
          </c:cat>
          <c:val>
            <c:numRef>
              <c:f>Sheet1!$C$4:$C$8</c:f>
              <c:numCache>
                <c:formatCode>General</c:formatCode>
                <c:ptCount val="5"/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E-418E-9134-9F0E07DDE0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Executive Interviews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Sheet1!$A$4:$A$8</c:f>
              <c:numCache>
                <c:formatCode>mmm\-yy</c:formatCode>
                <c:ptCount val="5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</c:numCache>
            </c:numRef>
          </c:cat>
          <c:val>
            <c:numRef>
              <c:f>Sheet1!$E$4:$E$8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3E-418E-9134-9F0E07DDE0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Industry Mention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Sheet1!$A$4:$A$8</c:f>
              <c:numCache>
                <c:formatCode>mmm\-yy</c:formatCode>
                <c:ptCount val="5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</c:numCache>
            </c:numRef>
          </c:cat>
          <c:val>
            <c:numRef>
              <c:f>Sheet1!$F$4:$F$8</c:f>
              <c:numCache>
                <c:formatCode>General</c:formatCode>
                <c:ptCount val="5"/>
                <c:pt idx="0">
                  <c:v>81</c:v>
                </c:pt>
                <c:pt idx="1">
                  <c:v>370</c:v>
                </c:pt>
                <c:pt idx="2">
                  <c:v>112</c:v>
                </c:pt>
                <c:pt idx="3">
                  <c:v>81</c:v>
                </c:pt>
                <c:pt idx="4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3E-418E-9134-9F0E07DDE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0982112"/>
        <c:axId val="300980472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Press Release coverage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Sheet1!$A$4:$A$8</c:f>
              <c:numCache>
                <c:formatCode>mmm\-yy</c:formatCode>
                <c:ptCount val="5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</c:numCache>
            </c:numRef>
          </c:cat>
          <c:val>
            <c:numRef>
              <c:f>Sheet1!$D$4:$D$8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83</c:v>
                </c:pt>
                <c:pt idx="3">
                  <c:v>59</c:v>
                </c:pt>
                <c:pt idx="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3E-418E-9134-9F0E07DDE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8080512"/>
        <c:axId val="288338576"/>
      </c:barChart>
      <c:dateAx>
        <c:axId val="300982112"/>
        <c:scaling>
          <c:orientation val="minMax"/>
        </c:scaling>
        <c:delete val="0"/>
        <c:axPos val="t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80472"/>
        <c:crosses val="max"/>
        <c:auto val="1"/>
        <c:lblOffset val="100"/>
        <c:baseTimeUnit val="months"/>
      </c:dateAx>
      <c:valAx>
        <c:axId val="300980472"/>
        <c:scaling>
          <c:orientation val="minMax"/>
          <c:max val="1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crossAx val="300982112"/>
        <c:crosses val="autoZero"/>
        <c:crossBetween val="between"/>
        <c:dispUnits>
          <c:builtInUnit val="hundre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288338576"/>
        <c:scaling>
          <c:orientation val="minMax"/>
          <c:max val="5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080512"/>
        <c:crosses val="max"/>
        <c:crossBetween val="between"/>
      </c:valAx>
      <c:dateAx>
        <c:axId val="36808051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88338576"/>
        <c:crosses val="autoZero"/>
        <c:auto val="1"/>
        <c:lblOffset val="100"/>
        <c:baseTimeUnit val="months"/>
      </c:date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layout>
        <c:manualLayout>
          <c:xMode val="edge"/>
          <c:yMode val="edge"/>
          <c:x val="3.3728030188076949E-2"/>
          <c:y val="0.86710789469423966"/>
          <c:w val="0.93426955983910187"/>
          <c:h val="0.11504713304156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3676-268C-43E7-9C5A-45E44A3889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4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5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9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5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6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4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5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0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580" y="1767056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PR activities update  </a:t>
            </a:r>
            <a:br>
              <a:rPr lang="de-DE" dirty="0"/>
            </a:b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4570" y="965199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</a:rPr>
              <a:t>Octber 2019</a:t>
            </a:r>
          </a:p>
        </p:txBody>
      </p:sp>
    </p:spTree>
    <p:extLst>
      <p:ext uri="{BB962C8B-B14F-4D97-AF65-F5344CB8AC3E}">
        <p14:creationId xmlns:p14="http://schemas.microsoft.com/office/powerpoint/2010/main" val="18140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Upcoming Press Releases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603"/>
            <a:ext cx="10515600" cy="433673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200" b="1" dirty="0"/>
              <a:t>Press releases in the pipeline</a:t>
            </a:r>
            <a:endParaRPr lang="en-GB" sz="2200" dirty="0"/>
          </a:p>
          <a:p>
            <a:pPr marL="457200" lvl="2">
              <a:spcBef>
                <a:spcPts val="600"/>
              </a:spcBef>
            </a:pPr>
            <a:r>
              <a:rPr lang="en-GB" sz="2200" dirty="0"/>
              <a:t>A press release about the oneM2M demos at ETSI IoT Week was issued earlier this week. </a:t>
            </a:r>
          </a:p>
          <a:p>
            <a:pPr marL="457200" lvl="2">
              <a:spcBef>
                <a:spcPts val="600"/>
              </a:spcBef>
            </a:pPr>
            <a:r>
              <a:rPr lang="en-GB" sz="2200" dirty="0"/>
              <a:t>A media invitation was issued for IoT Week Korea and one will also be issued jointly by the GCF and oneM2M ahead of IoT Solutions World Congress.</a:t>
            </a:r>
            <a:endParaRPr lang="en-US" sz="2200" dirty="0"/>
          </a:p>
          <a:p>
            <a:pPr marL="457200" lvl="2">
              <a:spcBef>
                <a:spcPts val="600"/>
              </a:spcBef>
            </a:pPr>
            <a:r>
              <a:rPr lang="en-US" sz="2200" dirty="0"/>
              <a:t>A release announcing oneM2M and the IoT Connectivity Alliance’s partnership is currently being approved.</a:t>
            </a:r>
          </a:p>
          <a:p>
            <a:pPr marL="457200" lvl="2">
              <a:spcBef>
                <a:spcPts val="600"/>
              </a:spcBef>
            </a:pPr>
            <a:r>
              <a:rPr lang="en-GB" sz="2200" dirty="0"/>
              <a:t>A news release detailing the latest project work between ATIS, OFC and oneM2M is on the cards.</a:t>
            </a:r>
          </a:p>
          <a:p>
            <a:pPr marL="457200" lvl="2">
              <a:spcBef>
                <a:spcPts val="600"/>
              </a:spcBef>
            </a:pPr>
            <a:r>
              <a:rPr lang="en-GB" sz="2200" dirty="0"/>
              <a:t>A press release will be drafted on the Indian Government smart cities bid if successful.</a:t>
            </a:r>
          </a:p>
          <a:p>
            <a:pPr marL="457200" lvl="2">
              <a:spcBef>
                <a:spcPts val="600"/>
              </a:spcBef>
            </a:pPr>
            <a:r>
              <a:rPr lang="en-GB" sz="2200" dirty="0"/>
              <a:t>A news story sharing the details of Release 4 is also on the horizon.</a:t>
            </a:r>
          </a:p>
          <a:p>
            <a:pPr marL="228600" lvl="2" indent="0">
              <a:spcBef>
                <a:spcPts val="600"/>
              </a:spcBef>
              <a:buNone/>
            </a:pPr>
            <a:endParaRPr lang="en-GB" sz="2200" dirty="0"/>
          </a:p>
          <a:p>
            <a:pPr marL="228600" lvl="2" indent="0">
              <a:spcBef>
                <a:spcPts val="600"/>
              </a:spcBef>
              <a:buNone/>
            </a:pPr>
            <a:endParaRPr lang="en-US" sz="22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2" y="0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Executive Interviews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9B95A2-97A3-4A9A-BA17-98ACBC4CFF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7"/>
          <a:stretch/>
        </p:blipFill>
        <p:spPr>
          <a:xfrm>
            <a:off x="1514293" y="3136713"/>
            <a:ext cx="5069382" cy="1266475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490" y="1336762"/>
            <a:ext cx="4510843" cy="4713923"/>
          </a:xfrm>
        </p:spPr>
        <p:txBody>
          <a:bodyPr anchor="ctr">
            <a:normAutofit/>
          </a:bodyPr>
          <a:lstStyle/>
          <a:p>
            <a:pPr marL="457200" lvl="1" indent="0">
              <a:spcBef>
                <a:spcPts val="600"/>
              </a:spcBef>
              <a:buNone/>
            </a:pPr>
            <a:endParaRPr lang="en-GB" sz="1800" dirty="0"/>
          </a:p>
          <a:p>
            <a:pPr lvl="1">
              <a:spcBef>
                <a:spcPts val="600"/>
              </a:spcBef>
            </a:pPr>
            <a:r>
              <a:rPr lang="en-GB" sz="1800" dirty="0"/>
              <a:t>EE World has agreed to host an article on the Executive Interview with </a:t>
            </a:r>
            <a:r>
              <a:rPr lang="en-GB" sz="1800" dirty="0" err="1"/>
              <a:t>Aurindam</a:t>
            </a:r>
            <a:r>
              <a:rPr lang="en-GB" sz="1800" dirty="0"/>
              <a:t> Bhattacharya of C-DOT, on smart cities. </a:t>
            </a:r>
          </a:p>
          <a:p>
            <a:pPr lvl="1">
              <a:spcBef>
                <a:spcPts val="600"/>
              </a:spcBef>
            </a:pPr>
            <a:endParaRPr lang="en-GB" sz="1800" dirty="0"/>
          </a:p>
          <a:p>
            <a:pPr lvl="1">
              <a:spcBef>
                <a:spcPts val="600"/>
              </a:spcBef>
            </a:pPr>
            <a:r>
              <a:rPr lang="en-GB" sz="1800" dirty="0"/>
              <a:t>An Executive Interview with Roland, was published on the activities at TP42. </a:t>
            </a:r>
          </a:p>
          <a:p>
            <a:pPr lvl="1">
              <a:spcBef>
                <a:spcPts val="600"/>
              </a:spcBef>
            </a:pPr>
            <a:endParaRPr lang="en-GB" sz="1800" dirty="0"/>
          </a:p>
          <a:p>
            <a:pPr lvl="1">
              <a:spcBef>
                <a:spcPts val="600"/>
              </a:spcBef>
            </a:pPr>
            <a:r>
              <a:rPr lang="en-GB" sz="1800" dirty="0"/>
              <a:t>An Executive Interview three-part series on market adoption in South Korea has been published in the run up to IoT Week Korea. </a:t>
            </a:r>
          </a:p>
          <a:p>
            <a:pPr lvl="1">
              <a:spcBef>
                <a:spcPts val="600"/>
              </a:spcBef>
            </a:pPr>
            <a:endParaRPr lang="en-GB" sz="13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8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470F-2C3E-4852-B8BE-545F1AC6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GB"/>
              <a:t>Upcoming speaking slots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D60DE-A8CD-4649-93F3-1268083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BC94BE-EF8C-44EB-9677-1028A9AF6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73416"/>
              </p:ext>
            </p:extLst>
          </p:nvPr>
        </p:nvGraphicFramePr>
        <p:xfrm>
          <a:off x="118201" y="1299715"/>
          <a:ext cx="11713581" cy="51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269">
                  <a:extLst>
                    <a:ext uri="{9D8B030D-6E8A-4147-A177-3AD203B41FA5}">
                      <a16:colId xmlns:a16="http://schemas.microsoft.com/office/drawing/2014/main" val="1495670968"/>
                    </a:ext>
                  </a:extLst>
                </a:gridCol>
                <a:gridCol w="1522497">
                  <a:extLst>
                    <a:ext uri="{9D8B030D-6E8A-4147-A177-3AD203B41FA5}">
                      <a16:colId xmlns:a16="http://schemas.microsoft.com/office/drawing/2014/main" val="4117652481"/>
                    </a:ext>
                  </a:extLst>
                </a:gridCol>
                <a:gridCol w="1619163">
                  <a:extLst>
                    <a:ext uri="{9D8B030D-6E8A-4147-A177-3AD203B41FA5}">
                      <a16:colId xmlns:a16="http://schemas.microsoft.com/office/drawing/2014/main" val="72432804"/>
                    </a:ext>
                  </a:extLst>
                </a:gridCol>
                <a:gridCol w="1884996">
                  <a:extLst>
                    <a:ext uri="{9D8B030D-6E8A-4147-A177-3AD203B41FA5}">
                      <a16:colId xmlns:a16="http://schemas.microsoft.com/office/drawing/2014/main" val="1569655832"/>
                    </a:ext>
                  </a:extLst>
                </a:gridCol>
                <a:gridCol w="2107965">
                  <a:extLst>
                    <a:ext uri="{9D8B030D-6E8A-4147-A177-3AD203B41FA5}">
                      <a16:colId xmlns:a16="http://schemas.microsoft.com/office/drawing/2014/main" val="634495131"/>
                    </a:ext>
                  </a:extLst>
                </a:gridCol>
                <a:gridCol w="1034472">
                  <a:extLst>
                    <a:ext uri="{9D8B030D-6E8A-4147-A177-3AD203B41FA5}">
                      <a16:colId xmlns:a16="http://schemas.microsoft.com/office/drawing/2014/main" val="4145764042"/>
                    </a:ext>
                  </a:extLst>
                </a:gridCol>
                <a:gridCol w="766619">
                  <a:extLst>
                    <a:ext uri="{9D8B030D-6E8A-4147-A177-3AD203B41FA5}">
                      <a16:colId xmlns:a16="http://schemas.microsoft.com/office/drawing/2014/main" val="243885507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716772169"/>
                    </a:ext>
                  </a:extLst>
                </a:gridCol>
              </a:tblGrid>
              <a:tr h="332454">
                <a:tc>
                  <a:txBody>
                    <a:bodyPr/>
                    <a:lstStyle/>
                    <a:p>
                      <a:r>
                        <a:rPr lang="en-GB" sz="1400"/>
                        <a:t>Event name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Date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Location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Topic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Audience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Reach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Level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Speaker?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068673"/>
                  </a:ext>
                </a:extLst>
              </a:tr>
              <a:tr h="698154">
                <a:tc>
                  <a:txBody>
                    <a:bodyPr/>
                    <a:lstStyle/>
                    <a:p>
                      <a:r>
                        <a:rPr lang="en-GB" sz="1200">
                          <a:latin typeface="Myriad Pro" panose="020B0503030403020204" pitchFamily="34" charset="0"/>
                        </a:rPr>
                        <a:t>IoT Security Summit </a:t>
                      </a:r>
                      <a:endParaRPr lang="en-GB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Myriad Pro" panose="020B0503030403020204" pitchFamily="34" charset="0"/>
                        </a:rPr>
                        <a:t>October 31-Nov 1</a:t>
                      </a:r>
                      <a:endParaRPr lang="en-GB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Myriad Pro" panose="020B0503030403020204" pitchFamily="34" charset="0"/>
                        </a:rPr>
                        <a:t>Alanta, Georgia</a:t>
                      </a:r>
                      <a:endParaRPr lang="en-GB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Myriad Pro" panose="020B0503030403020204" pitchFamily="34" charset="0"/>
                        </a:rPr>
                        <a:t>IoT, security, securing data, Blockchain, edge-computing. </a:t>
                      </a:r>
                      <a:endParaRPr lang="en-GB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Myriad Pro" panose="020B0503030403020204" pitchFamily="34" charset="0"/>
                        </a:rPr>
                        <a:t>High-level executives across a range of industry sectors.</a:t>
                      </a:r>
                      <a:endParaRPr lang="en-GB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Myriad Pro" panose="020B0503030403020204" pitchFamily="34" charset="0"/>
                        </a:rPr>
                        <a:t>Global</a:t>
                      </a:r>
                      <a:endParaRPr lang="en-GB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Myriad Pro" panose="020B0503030403020204" pitchFamily="34" charset="0"/>
                        </a:rPr>
                        <a:t>1</a:t>
                      </a:r>
                      <a:endParaRPr lang="en-GB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Myriad Pro" panose="020B0503030403020204" pitchFamily="34" charset="0"/>
                        </a:rPr>
                        <a:t>Still requires speaker.</a:t>
                      </a:r>
                      <a:endParaRPr lang="en-GB" sz="120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96950"/>
                  </a:ext>
                </a:extLst>
              </a:tr>
              <a:tr h="698154">
                <a:tc>
                  <a:txBody>
                    <a:bodyPr/>
                    <a:lstStyle/>
                    <a:p>
                      <a:r>
                        <a:rPr lang="en-GB" sz="1200"/>
                        <a:t>Smart Cities Summit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October 31- November 1,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Sheraton Atlanta, GA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Smart Cities, IoT, data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Event for government and technology decision-makers mapping America’s smart cities.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Myriad Pro" panose="020B0503030403020204" pitchFamily="34" charset="0"/>
                        </a:rPr>
                        <a:t>America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Syed Hossain, of ATIS will moderate a panel at the event.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157302"/>
                  </a:ext>
                </a:extLst>
              </a:tr>
              <a:tr h="1419352">
                <a:tc>
                  <a:txBody>
                    <a:bodyPr/>
                    <a:lstStyle/>
                    <a:p>
                      <a:r>
                        <a:rPr lang="en-GB" sz="1200"/>
                        <a:t>Industrial IoT World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October 31- November 1, 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Sheraton Atlanta, GA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IIoT, IoT, Industry 4.0, digital transformation, emerging tech.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IoT professionals from a range of industry verticals.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Global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Myriad Pro" panose="020B0503030403020204" pitchFamily="34" charset="0"/>
                        </a:rPr>
                        <a:t>Still requires speaker.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51124"/>
                  </a:ext>
                </a:extLst>
              </a:tr>
              <a:tr h="1496043">
                <a:tc>
                  <a:txBody>
                    <a:bodyPr/>
                    <a:lstStyle/>
                    <a:p>
                      <a:r>
                        <a:rPr lang="en-GB" sz="1200"/>
                        <a:t>Smart Home Summit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November 18-20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San Francisco, US 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Smart home, smart lighting, consumer tech, AI.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Cross-departmental IoT decision-making teams, across: government/public infrastructure, manufacturing, energy, buildings, transportation, &amp; electronics (OEM’s), as well as other BtoB IoT segments</a:t>
                      </a:r>
                      <a:endParaRPr lang="en-GB" sz="120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Global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Myriad Pro" panose="020B0503030403020204" pitchFamily="34" charset="0"/>
                        </a:rPr>
                        <a:t>Still requires speaker.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113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68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</a:rPr>
              <a:t>oneM2M and GCF partnership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6DBE93-FA2D-4972-87AC-E827157910FC}"/>
              </a:ext>
            </a:extLst>
          </p:cNvPr>
          <p:cNvSpPr txBox="1">
            <a:spLocks/>
          </p:cNvSpPr>
          <p:nvPr/>
        </p:nvSpPr>
        <p:spPr>
          <a:xfrm>
            <a:off x="4976030" y="1468358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GCF has invited oneM2M to co-exhibit at a number of industry events: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Mobile World Congress Los Angeles (opportunity still available) </a:t>
            </a:r>
          </a:p>
          <a:p>
            <a:r>
              <a:rPr lang="en-US" sz="2400" dirty="0"/>
              <a:t>Mobile World Congress India (opportunity still available)</a:t>
            </a:r>
          </a:p>
          <a:p>
            <a:r>
              <a:rPr lang="en-US" sz="2400" dirty="0"/>
              <a:t>IoT Solutions World Congress (</a:t>
            </a:r>
            <a:r>
              <a:rPr lang="en-US" sz="2400" dirty="0" err="1"/>
              <a:t>Chordant</a:t>
            </a:r>
            <a:r>
              <a:rPr lang="en-US" sz="2400" dirty="0"/>
              <a:t> will co-exhibit with the GCF and provide a oneM2M demo at the GCF’s booth.  A press release will be drafted on the demo and co-exhibition. </a:t>
            </a:r>
            <a:endParaRPr lang="en-US" sz="2400" dirty="0">
              <a:latin typeface="+mn-lt"/>
            </a:endParaRPr>
          </a:p>
          <a:p>
            <a:endParaRPr lang="en-US" sz="1900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074" name="Picture 2" descr="Image result for GCFlogo">
            <a:extLst>
              <a:ext uri="{FF2B5EF4-FFF2-40B4-BE49-F238E27FC236}">
                <a16:creationId xmlns:a16="http://schemas.microsoft.com/office/drawing/2014/main" id="{3B270976-829E-44A3-BE3A-64319FD4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136" y="123094"/>
            <a:ext cx="1712094" cy="8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9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Recent oneM2M coverage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1058C72-D984-4A16-A35D-0AD8A6A56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468425"/>
              </p:ext>
            </p:extLst>
          </p:nvPr>
        </p:nvGraphicFramePr>
        <p:xfrm>
          <a:off x="247187" y="1212922"/>
          <a:ext cx="7937807" cy="507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382174E-E7C7-462B-ADA2-57322664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11170"/>
              </p:ext>
            </p:extLst>
          </p:nvPr>
        </p:nvGraphicFramePr>
        <p:xfrm>
          <a:off x="8352586" y="1733426"/>
          <a:ext cx="3345042" cy="2349724"/>
        </p:xfrm>
        <a:graphic>
          <a:graphicData uri="http://schemas.openxmlformats.org/drawingml/2006/table">
            <a:tbl>
              <a:tblPr/>
              <a:tblGrid>
                <a:gridCol w="1353726">
                  <a:extLst>
                    <a:ext uri="{9D8B030D-6E8A-4147-A177-3AD203B41FA5}">
                      <a16:colId xmlns:a16="http://schemas.microsoft.com/office/drawing/2014/main" val="2340611123"/>
                    </a:ext>
                  </a:extLst>
                </a:gridCol>
                <a:gridCol w="621783">
                  <a:extLst>
                    <a:ext uri="{9D8B030D-6E8A-4147-A177-3AD203B41FA5}">
                      <a16:colId xmlns:a16="http://schemas.microsoft.com/office/drawing/2014/main" val="177108629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85774578"/>
                    </a:ext>
                  </a:extLst>
                </a:gridCol>
                <a:gridCol w="578958">
                  <a:extLst>
                    <a:ext uri="{9D8B030D-6E8A-4147-A177-3AD203B41FA5}">
                      <a16:colId xmlns:a16="http://schemas.microsoft.com/office/drawing/2014/main" val="2581594877"/>
                    </a:ext>
                  </a:extLst>
                </a:gridCol>
              </a:tblGrid>
              <a:tr h="2886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 releases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2317"/>
                  </a:ext>
                </a:extLst>
              </a:tr>
              <a:tr h="28863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665802"/>
                  </a:ext>
                </a:extLst>
              </a:tr>
              <a:tr h="56174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Marcom appointments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834802"/>
                  </a:ext>
                </a:extLst>
              </a:tr>
              <a:tr h="28863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 workshop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125725"/>
                  </a:ext>
                </a:extLst>
              </a:tr>
              <a:tr h="28863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Excellence Awards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20836"/>
                  </a:ext>
                </a:extLst>
              </a:tr>
              <a:tr h="28863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Day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949070"/>
                  </a:ext>
                </a:extLst>
              </a:tr>
              <a:tr h="28863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71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72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 fontScale="90000"/>
          </a:bodyPr>
          <a:lstStyle/>
          <a:p>
            <a:r>
              <a:rPr lang="en-US" sz="4000"/>
              <a:t>Press Release Coverage Highlights</a:t>
            </a:r>
            <a:endParaRPr lang="en-US" sz="40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44D35-0FDE-4A82-AAA7-2B098EEDD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69" t="53335" r="17842" b="33941"/>
          <a:stretch/>
        </p:blipFill>
        <p:spPr>
          <a:xfrm>
            <a:off x="3425482" y="2886481"/>
            <a:ext cx="7008639" cy="778685"/>
          </a:xfrm>
          <a:prstGeom prst="rect">
            <a:avLst/>
          </a:prstGeom>
        </p:spPr>
      </p:pic>
      <p:pic>
        <p:nvPicPr>
          <p:cNvPr id="5122" name="Picture 2" descr="Image result for IoT global network logo">
            <a:extLst>
              <a:ext uri="{FF2B5EF4-FFF2-40B4-BE49-F238E27FC236}">
                <a16:creationId xmlns:a16="http://schemas.microsoft.com/office/drawing/2014/main" id="{BAAF604B-9283-4D6C-83B6-1F6DE7D9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31" y="3367104"/>
            <a:ext cx="2183715" cy="7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IoT Now log">
            <a:extLst>
              <a:ext uri="{FF2B5EF4-FFF2-40B4-BE49-F238E27FC236}">
                <a16:creationId xmlns:a16="http://schemas.microsoft.com/office/drawing/2014/main" id="{765131A9-3802-41B4-A644-7309DE8CDD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8369" y="4008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40" name="Picture 20">
            <a:extLst>
              <a:ext uri="{FF2B5EF4-FFF2-40B4-BE49-F238E27FC236}">
                <a16:creationId xmlns:a16="http://schemas.microsoft.com/office/drawing/2014/main" id="{81611527-1BDF-4492-B572-FF31BC73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67" y="4873083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648D4A-D692-4EB4-B8A0-98C677C9B6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38" t="41552" r="46808" b="41551"/>
          <a:stretch/>
        </p:blipFill>
        <p:spPr>
          <a:xfrm>
            <a:off x="187621" y="1330409"/>
            <a:ext cx="4772170" cy="1015268"/>
          </a:xfrm>
          <a:prstGeom prst="rect">
            <a:avLst/>
          </a:prstGeom>
        </p:spPr>
      </p:pic>
      <p:pic>
        <p:nvPicPr>
          <p:cNvPr id="5142" name="Picture 22" descr="Totaltele">
            <a:extLst>
              <a:ext uri="{FF2B5EF4-FFF2-40B4-BE49-F238E27FC236}">
                <a16:creationId xmlns:a16="http://schemas.microsoft.com/office/drawing/2014/main" id="{1AE7187B-1DE9-4199-9D01-7728A4C9F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35" y="3959131"/>
            <a:ext cx="20002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Image result for satellite evolution logo">
            <a:extLst>
              <a:ext uri="{FF2B5EF4-FFF2-40B4-BE49-F238E27FC236}">
                <a16:creationId xmlns:a16="http://schemas.microsoft.com/office/drawing/2014/main" id="{652A189B-BC1A-4071-8E24-75C87814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21" y="1360977"/>
            <a:ext cx="1853416" cy="13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Related image">
            <a:extLst>
              <a:ext uri="{FF2B5EF4-FFF2-40B4-BE49-F238E27FC236}">
                <a16:creationId xmlns:a16="http://schemas.microsoft.com/office/drawing/2014/main" id="{DE05DD3E-0A8C-43B4-A353-8E983EBE9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t="13125" r="-1232" b="16255"/>
          <a:stretch/>
        </p:blipFill>
        <p:spPr bwMode="auto">
          <a:xfrm>
            <a:off x="7522766" y="1267126"/>
            <a:ext cx="2667000" cy="10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Image result for IoT Global Network logo">
            <a:extLst>
              <a:ext uri="{FF2B5EF4-FFF2-40B4-BE49-F238E27FC236}">
                <a16:creationId xmlns:a16="http://schemas.microsoft.com/office/drawing/2014/main" id="{A25AECA0-8E1F-4706-A7E4-A71B3163F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0" b="18173"/>
          <a:stretch/>
        </p:blipFill>
        <p:spPr bwMode="auto">
          <a:xfrm>
            <a:off x="288853" y="2414899"/>
            <a:ext cx="2489516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D5A73F-A358-4D10-83C1-6F3ECEDDBD2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385" t="53446" r="54538" b="36700"/>
          <a:stretch/>
        </p:blipFill>
        <p:spPr>
          <a:xfrm>
            <a:off x="318011" y="5187893"/>
            <a:ext cx="5008099" cy="675482"/>
          </a:xfrm>
          <a:prstGeom prst="rect">
            <a:avLst/>
          </a:prstGeom>
        </p:spPr>
      </p:pic>
      <p:pic>
        <p:nvPicPr>
          <p:cNvPr id="5158" name="Picture 38" descr="IT News Africa – Up to date technology news, IT news, Digital news, Telecom news, Mobile news, Gadgets news, Analysis and Reports">
            <a:extLst>
              <a:ext uri="{FF2B5EF4-FFF2-40B4-BE49-F238E27FC236}">
                <a16:creationId xmlns:a16="http://schemas.microsoft.com/office/drawing/2014/main" id="{1C9F3EF5-F2C4-4D5B-B844-49F6BDEB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54" y="5777958"/>
            <a:ext cx="3207959" cy="57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Virtual-Strategy Magazine">
            <a:extLst>
              <a:ext uri="{FF2B5EF4-FFF2-40B4-BE49-F238E27FC236}">
                <a16:creationId xmlns:a16="http://schemas.microsoft.com/office/drawing/2014/main" id="{23CE1CFC-AFA6-449F-BA0E-D20FA093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66" y="3882930"/>
            <a:ext cx="12287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C9EF14-82F4-43D3-8231-001E8C18A11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384" t="55034" r="41975" b="29065"/>
          <a:stretch/>
        </p:blipFill>
        <p:spPr>
          <a:xfrm>
            <a:off x="7500916" y="5462573"/>
            <a:ext cx="4271785" cy="801604"/>
          </a:xfrm>
          <a:prstGeom prst="rect">
            <a:avLst/>
          </a:prstGeom>
        </p:spPr>
      </p:pic>
      <p:pic>
        <p:nvPicPr>
          <p:cNvPr id="41" name="Picture 6" descr="https://alltheinternetofthings.com/assets/logo-deeab188b51500f497b7a8a34b16e10cb885743af3b4124c9dcf0aa84c3e499a.png">
            <a:extLst>
              <a:ext uri="{FF2B5EF4-FFF2-40B4-BE49-F238E27FC236}">
                <a16:creationId xmlns:a16="http://schemas.microsoft.com/office/drawing/2014/main" id="{9D16F29F-6D8C-48D4-84A3-3D9AC9BA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89" y="3938898"/>
            <a:ext cx="828841" cy="8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4" name="Picture 44" descr="BCW">
            <a:extLst>
              <a:ext uri="{FF2B5EF4-FFF2-40B4-BE49-F238E27FC236}">
                <a16:creationId xmlns:a16="http://schemas.microsoft.com/office/drawing/2014/main" id="{353A0099-5983-4339-9CB7-D3C0BC1B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9" y="4063647"/>
            <a:ext cx="725766" cy="72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6" name="Picture 46" descr="So-Co-IT">
            <a:extLst>
              <a:ext uri="{FF2B5EF4-FFF2-40B4-BE49-F238E27FC236}">
                <a16:creationId xmlns:a16="http://schemas.microsoft.com/office/drawing/2014/main" id="{356B218A-318F-45C6-A4D2-D1B6979B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488" y="2205105"/>
            <a:ext cx="1350065" cy="5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48" descr="TelcoProfessionals">
            <a:extLst>
              <a:ext uri="{FF2B5EF4-FFF2-40B4-BE49-F238E27FC236}">
                <a16:creationId xmlns:a16="http://schemas.microsoft.com/office/drawing/2014/main" id="{1E4291AF-22F3-4FD4-B0C7-2FF69AB5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12" y="2220878"/>
            <a:ext cx="1857789" cy="5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0" name="Picture 50">
            <a:extLst>
              <a:ext uri="{FF2B5EF4-FFF2-40B4-BE49-F238E27FC236}">
                <a16:creationId xmlns:a16="http://schemas.microsoft.com/office/drawing/2014/main" id="{2FE55121-6EEC-4DD4-94F4-2CF5872A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698" y="4874135"/>
            <a:ext cx="2682115" cy="3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3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Upcoming editorial coverage 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6" descr="Image result for intelligent cio logo">
            <a:extLst>
              <a:ext uri="{FF2B5EF4-FFF2-40B4-BE49-F238E27FC236}">
                <a16:creationId xmlns:a16="http://schemas.microsoft.com/office/drawing/2014/main" id="{683299C7-843C-4340-BB7E-24F0EE85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4489" y="1920964"/>
            <a:ext cx="183726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Oval 117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" descr="Image result for IT pro portal logo">
            <a:extLst>
              <a:ext uri="{FF2B5EF4-FFF2-40B4-BE49-F238E27FC236}">
                <a16:creationId xmlns:a16="http://schemas.microsoft.com/office/drawing/2014/main" id="{D86A251E-92A1-4398-AEE0-AC6F4691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2422" y="1980817"/>
            <a:ext cx="2503677" cy="5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163F5A94-8458-4F17-AD3C-1A083E20221D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ED1B0F-65BD-4A9D-992A-4F8BC6593619}"/>
              </a:ext>
            </a:extLst>
          </p:cNvPr>
          <p:cNvSpPr/>
          <p:nvPr/>
        </p:nvSpPr>
        <p:spPr>
          <a:xfrm>
            <a:off x="8296950" y="2503107"/>
            <a:ext cx="2748501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bg1"/>
                </a:solidFill>
                <a:latin typeface="Myriad Pro" panose="020B0503030403020204" pitchFamily="34" charset="0"/>
              </a:rPr>
              <a:t>A comment piece on securing smart cities in IT Pro Portal.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4509A7-D80F-4EFE-8CA9-7D95479050D3}"/>
              </a:ext>
            </a:extLst>
          </p:cNvPr>
          <p:cNvSpPr/>
          <p:nvPr/>
        </p:nvSpPr>
        <p:spPr>
          <a:xfrm>
            <a:off x="4392608" y="2644265"/>
            <a:ext cx="2849217" cy="848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bg1"/>
                </a:solidFill>
                <a:latin typeface="Myriad Pro" panose="020B0503030403020204" pitchFamily="34" charset="0"/>
              </a:rPr>
              <a:t>A feature on semantic interoperability is due to be published in Networking +.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08959-B855-4836-ACE0-7FC8EA76B733}"/>
              </a:ext>
            </a:extLst>
          </p:cNvPr>
          <p:cNvSpPr/>
          <p:nvPr/>
        </p:nvSpPr>
        <p:spPr>
          <a:xfrm>
            <a:off x="789319" y="2578318"/>
            <a:ext cx="2640817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bg1"/>
                </a:solidFill>
                <a:latin typeface="Myriad Pro" panose="020B0503030403020204" pitchFamily="34" charset="0"/>
              </a:rPr>
              <a:t>A feature on Smart Cities will appear in its November edition. </a:t>
            </a:r>
          </a:p>
        </p:txBody>
      </p:sp>
      <p:pic>
        <p:nvPicPr>
          <p:cNvPr id="16" name="Picture 4" descr="Image result for networking plus logo">
            <a:extLst>
              <a:ext uri="{FF2B5EF4-FFF2-40B4-BE49-F238E27FC236}">
                <a16:creationId xmlns:a16="http://schemas.microsoft.com/office/drawing/2014/main" id="{91586C57-0F5C-4481-A68B-E68D1AA7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172" y="1268376"/>
            <a:ext cx="1275655" cy="12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37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32" y="5200879"/>
            <a:ext cx="8082447" cy="802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</a:rPr>
              <a:t>Features lined up 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IoT Evolution World">
            <a:extLst>
              <a:ext uri="{FF2B5EF4-FFF2-40B4-BE49-F238E27FC236}">
                <a16:creationId xmlns:a16="http://schemas.microsoft.com/office/drawing/2014/main" id="{A8524B3A-0436-427B-AD64-605683FC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32" y="826892"/>
            <a:ext cx="1047722" cy="4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ight Triangle 86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ight Triangle 90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7E01BF7-4F45-4B6D-82BF-5A5DB30A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41" y="2856071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0520" y="2798992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673132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Triangle 98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8642224" y="79515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4" name="Picture 16" descr="Image result for IoT Tech News logo">
            <a:extLst>
              <a:ext uri="{FF2B5EF4-FFF2-40B4-BE49-F238E27FC236}">
                <a16:creationId xmlns:a16="http://schemas.microsoft.com/office/drawing/2014/main" id="{D0F32382-030C-47A3-A25D-8DFB9D36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634" y="3130104"/>
            <a:ext cx="1955665" cy="13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111" y="1485831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 descr="Image result for IoT Agenda">
            <a:extLst>
              <a:ext uri="{FF2B5EF4-FFF2-40B4-BE49-F238E27FC236}">
                <a16:creationId xmlns:a16="http://schemas.microsoft.com/office/drawing/2014/main" id="{1F98844F-52F2-4C68-B6FF-9ACF814C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624" y="1884497"/>
            <a:ext cx="2155206" cy="55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oT now transport">
            <a:extLst>
              <a:ext uri="{FF2B5EF4-FFF2-40B4-BE49-F238E27FC236}">
                <a16:creationId xmlns:a16="http://schemas.microsoft.com/office/drawing/2014/main" id="{4C7C9DBA-F614-4A5E-A606-6D2EDE415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5834" y="3492107"/>
            <a:ext cx="2396155" cy="6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069831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EE world logo">
            <a:extLst>
              <a:ext uri="{FF2B5EF4-FFF2-40B4-BE49-F238E27FC236}">
                <a16:creationId xmlns:a16="http://schemas.microsoft.com/office/drawing/2014/main" id="{4773EEA4-DC7E-46C3-A7F4-9F2AECC90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7328" y="2265082"/>
            <a:ext cx="2288408" cy="22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ight Triangle 108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75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4A6ECCE-D8C3-4959-997A-BD61203233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039" t="14668" r="54654" b="70267"/>
          <a:stretch/>
        </p:blipFill>
        <p:spPr>
          <a:xfrm>
            <a:off x="7060476" y="1208047"/>
            <a:ext cx="1411183" cy="11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06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US" sz="4000"/>
              <a:t>Contributed Content Highlights</a:t>
            </a:r>
            <a:endParaRPr lang="en-US" sz="40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E9370-DE62-431D-9A79-3A05B5D8B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3" t="8675" r="69543" b="33441"/>
          <a:stretch/>
        </p:blipFill>
        <p:spPr>
          <a:xfrm>
            <a:off x="334696" y="1570395"/>
            <a:ext cx="4992547" cy="4534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935D79-DED3-435E-90C8-B838C312B14D}"/>
              </a:ext>
            </a:extLst>
          </p:cNvPr>
          <p:cNvSpPr/>
          <p:nvPr/>
        </p:nvSpPr>
        <p:spPr>
          <a:xfrm>
            <a:off x="5518501" y="1158822"/>
            <a:ext cx="6179127" cy="129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Myriad Pro" panose="020B0503030403020204" pitchFamily="34" charset="0"/>
              </a:rPr>
              <a:t>A piece by Ken Figueredo on the importance of </a:t>
            </a:r>
            <a:r>
              <a:rPr lang="en-US" dirty="0" err="1">
                <a:latin typeface="Myriad Pro" panose="020B0503030403020204" pitchFamily="34" charset="0"/>
              </a:rPr>
              <a:t>standardisation</a:t>
            </a:r>
            <a:r>
              <a:rPr lang="en-US" dirty="0">
                <a:latin typeface="Myriad Pro" panose="020B0503030403020204" pitchFamily="34" charset="0"/>
              </a:rPr>
              <a:t> in Smart Cities was published in </a:t>
            </a:r>
            <a:r>
              <a:rPr lang="en-US" b="1" dirty="0" err="1">
                <a:latin typeface="Myriad Pro" panose="020B0503030403020204" pitchFamily="34" charset="0"/>
              </a:rPr>
              <a:t>Digitalisation</a:t>
            </a:r>
            <a:r>
              <a:rPr lang="en-US" b="1" dirty="0">
                <a:latin typeface="Myriad Pro" panose="020B0503030403020204" pitchFamily="34" charset="0"/>
              </a:rPr>
              <a:t> World.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17AE7-7D9B-435B-9171-049BF9C2AE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31" t="28588" r="68973" b="33693"/>
          <a:stretch/>
        </p:blipFill>
        <p:spPr>
          <a:xfrm>
            <a:off x="5734177" y="2401542"/>
            <a:ext cx="6123127" cy="3703569"/>
          </a:xfrm>
          <a:prstGeom prst="rect">
            <a:avLst/>
          </a:prstGeom>
        </p:spPr>
      </p:pic>
      <p:pic>
        <p:nvPicPr>
          <p:cNvPr id="9220" name="Picture 4" descr="Image result for digitalisation world">
            <a:extLst>
              <a:ext uri="{FF2B5EF4-FFF2-40B4-BE49-F238E27FC236}">
                <a16:creationId xmlns:a16="http://schemas.microsoft.com/office/drawing/2014/main" id="{BCB8DF4D-5539-40C6-8B66-8F9DD138F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267" y="424664"/>
            <a:ext cx="2397391" cy="4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6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Contributed Content Highlights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35D79-DED3-435E-90C8-B838C312B14D}"/>
              </a:ext>
            </a:extLst>
          </p:cNvPr>
          <p:cNvSpPr/>
          <p:nvPr/>
        </p:nvSpPr>
        <p:spPr>
          <a:xfrm>
            <a:off x="6493249" y="5447465"/>
            <a:ext cx="5519947" cy="87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Myriad Pro" panose="020B0503030403020204" pitchFamily="34" charset="0"/>
              </a:rPr>
              <a:t>The executive interview with </a:t>
            </a:r>
            <a:r>
              <a:rPr lang="en-US" dirty="0" err="1">
                <a:latin typeface="Myriad Pro" panose="020B0503030403020204" pitchFamily="34" charset="0"/>
              </a:rPr>
              <a:t>Enirco</a:t>
            </a:r>
            <a:r>
              <a:rPr lang="en-US" dirty="0">
                <a:latin typeface="Myriad Pro" panose="020B0503030403020204" pitchFamily="34" charset="0"/>
              </a:rPr>
              <a:t> Scarrone has been published in </a:t>
            </a:r>
            <a:r>
              <a:rPr lang="en-US" dirty="0" err="1">
                <a:latin typeface="Myriad Pro" panose="020B0503030403020204" pitchFamily="34" charset="0"/>
              </a:rPr>
              <a:t>Intercomms</a:t>
            </a:r>
            <a:r>
              <a:rPr lang="en-US" dirty="0">
                <a:latin typeface="Myriad Pro" panose="020B0503030403020204" pitchFamily="34" charset="0"/>
              </a:rPr>
              <a:t>. </a:t>
            </a:r>
            <a:endParaRPr lang="en-US" b="1" dirty="0">
              <a:latin typeface="Myriad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94552-A22F-41DE-9DEB-441E35009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1" t="15162" r="21885" b="11572"/>
          <a:stretch/>
        </p:blipFill>
        <p:spPr>
          <a:xfrm>
            <a:off x="213017" y="1466555"/>
            <a:ext cx="6612181" cy="4807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D4A08C-17EA-4DEC-B58E-EBB74ED98F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15" t="11674" r="22693" b="28662"/>
          <a:stretch/>
        </p:blipFill>
        <p:spPr>
          <a:xfrm>
            <a:off x="6825198" y="1247870"/>
            <a:ext cx="5187998" cy="3943760"/>
          </a:xfrm>
          <a:prstGeom prst="rect">
            <a:avLst/>
          </a:prstGeom>
        </p:spPr>
      </p:pic>
      <p:pic>
        <p:nvPicPr>
          <p:cNvPr id="8194" name="Picture 2" descr="InterComms :: International Communications Project">
            <a:extLst>
              <a:ext uri="{FF2B5EF4-FFF2-40B4-BE49-F238E27FC236}">
                <a16:creationId xmlns:a16="http://schemas.microsoft.com/office/drawing/2014/main" id="{CA1F51DE-A5AA-4ED8-A1AC-E31A63DB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92" y="335105"/>
            <a:ext cx="2218509" cy="50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3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Contributed Content Highlights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35D79-DED3-435E-90C8-B838C312B14D}"/>
              </a:ext>
            </a:extLst>
          </p:cNvPr>
          <p:cNvSpPr/>
          <p:nvPr/>
        </p:nvSpPr>
        <p:spPr>
          <a:xfrm>
            <a:off x="6493249" y="5447465"/>
            <a:ext cx="5519947" cy="87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Myriad Pro" panose="020B0503030403020204" pitchFamily="34" charset="0"/>
              </a:rPr>
              <a:t>A feature on IoT standards in India was included in ETSI Enjoy Magazine. </a:t>
            </a:r>
            <a:endParaRPr lang="en-US" b="1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BB7C9-88F2-45DD-A50A-99E31566C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3" t="12879" r="17858" b="46329"/>
          <a:stretch/>
        </p:blipFill>
        <p:spPr>
          <a:xfrm>
            <a:off x="334696" y="1421759"/>
            <a:ext cx="5405844" cy="390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045AC-DE26-4122-9ECC-D78AC2F16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3" t="52603" r="17858" b="12976"/>
          <a:stretch/>
        </p:blipFill>
        <p:spPr>
          <a:xfrm>
            <a:off x="6096000" y="1716259"/>
            <a:ext cx="5923746" cy="36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7FB50-47EB-471B-871A-CEDB8449E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39" t="14668" r="54654" b="70267"/>
          <a:stretch/>
        </p:blipFill>
        <p:spPr>
          <a:xfrm>
            <a:off x="9664504" y="124146"/>
            <a:ext cx="1150515" cy="8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5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Contributed Content Highlights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35D79-DED3-435E-90C8-B838C312B14D}"/>
              </a:ext>
            </a:extLst>
          </p:cNvPr>
          <p:cNvSpPr/>
          <p:nvPr/>
        </p:nvSpPr>
        <p:spPr>
          <a:xfrm>
            <a:off x="-39014" y="5314729"/>
            <a:ext cx="5519947" cy="87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lnSpc>
                <a:spcPct val="150000"/>
              </a:lnSpc>
              <a:spcBef>
                <a:spcPts val="600"/>
              </a:spcBef>
            </a:pPr>
            <a:r>
              <a:rPr lang="en-US" b="1" dirty="0">
                <a:latin typeface="Myriad Pro" panose="020B0503030403020204" pitchFamily="34" charset="0"/>
              </a:rPr>
              <a:t>An article on </a:t>
            </a:r>
            <a:r>
              <a:rPr lang="en-US" b="1" dirty="0" err="1">
                <a:latin typeface="Myriad Pro" panose="020B0503030403020204" pitchFamily="34" charset="0"/>
              </a:rPr>
              <a:t>standardised</a:t>
            </a:r>
            <a:r>
              <a:rPr lang="en-US" b="1" dirty="0">
                <a:latin typeface="Myriad Pro" panose="020B0503030403020204" pitchFamily="34" charset="0"/>
              </a:rPr>
              <a:t> IoT frameworks was published in IEEE IoT Magazine. </a:t>
            </a:r>
          </a:p>
        </p:txBody>
      </p:sp>
      <p:pic>
        <p:nvPicPr>
          <p:cNvPr id="1026" name="Picture 2" descr="IEEE Internet of Things">
            <a:extLst>
              <a:ext uri="{FF2B5EF4-FFF2-40B4-BE49-F238E27FC236}">
                <a16:creationId xmlns:a16="http://schemas.microsoft.com/office/drawing/2014/main" id="{298BAE41-8645-4346-965F-F82A753F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713" y="208128"/>
            <a:ext cx="2196208" cy="7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DC504E-F813-49ED-9E55-0832417D45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2" t="14060" r="30423" b="23014"/>
          <a:stretch/>
        </p:blipFill>
        <p:spPr>
          <a:xfrm>
            <a:off x="216708" y="1295974"/>
            <a:ext cx="6247174" cy="3600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54C8CE-05A0-4ECE-A16B-726446FE9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05" t="11809" r="31290" b="18882"/>
          <a:stretch/>
        </p:blipFill>
        <p:spPr>
          <a:xfrm>
            <a:off x="6711068" y="3096219"/>
            <a:ext cx="5233745" cy="32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617</Words>
  <Application>Microsoft Office PowerPoint</Application>
  <PresentationFormat>Widescreen</PresentationFormat>
  <Paragraphs>127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Myriad Pro</vt:lpstr>
      <vt:lpstr>Myriad Pro Light</vt:lpstr>
      <vt:lpstr>Office Theme</vt:lpstr>
      <vt:lpstr>PR activities update   </vt:lpstr>
      <vt:lpstr>Recent oneM2M coverage</vt:lpstr>
      <vt:lpstr>Press Release Coverage Highlights</vt:lpstr>
      <vt:lpstr>Upcoming editorial coverage </vt:lpstr>
      <vt:lpstr>Features lined up </vt:lpstr>
      <vt:lpstr>Contributed Content Highlights</vt:lpstr>
      <vt:lpstr>Contributed Content Highlights</vt:lpstr>
      <vt:lpstr>Contributed Content Highlights</vt:lpstr>
      <vt:lpstr>Contributed Content Highlights</vt:lpstr>
      <vt:lpstr>Upcoming Press Releases </vt:lpstr>
      <vt:lpstr>Executive Interviews</vt:lpstr>
      <vt:lpstr>Upcoming speaking slots</vt:lpstr>
      <vt:lpstr>oneM2M and GCF partnership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TP42 meeting  Hyderabad, India</dc:title>
  <dc:creator>Callie Sowerby</dc:creator>
  <cp:lastModifiedBy>Estelle Mancini</cp:lastModifiedBy>
  <cp:revision>4</cp:revision>
  <dcterms:created xsi:type="dcterms:W3CDTF">2019-09-20T12:30:10Z</dcterms:created>
  <dcterms:modified xsi:type="dcterms:W3CDTF">2019-10-25T08:50:40Z</dcterms:modified>
</cp:coreProperties>
</file>