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3" r:id="rId2"/>
    <p:sldId id="357" r:id="rId3"/>
    <p:sldId id="359" r:id="rId4"/>
    <p:sldId id="363" r:id="rId5"/>
    <p:sldId id="373" r:id="rId6"/>
    <p:sldId id="362" r:id="rId7"/>
    <p:sldId id="376" r:id="rId8"/>
    <p:sldId id="374" r:id="rId9"/>
    <p:sldId id="370" r:id="rId10"/>
    <p:sldId id="375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668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3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7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84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</a:rPr>
              <a:t>White Papers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677139" y="1962625"/>
            <a:ext cx="6131693" cy="460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An industry liaison white paper with the IIC was published.</a:t>
            </a:r>
          </a:p>
          <a:p>
            <a:pPr marL="228600" lvl="2">
              <a:lnSpc>
                <a:spcPct val="9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oneM2M will be included in a white paper on MEC by ETSI, which is set to be published in the coming months. 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A joint white paper with 3GPP is also in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3B2D2-1160-49F2-9A69-6DCE5C392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2" y="1962625"/>
            <a:ext cx="3442675" cy="1682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C5D23-207B-4C59-924E-446820140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007" y="3562773"/>
            <a:ext cx="2910580" cy="17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470F-2C3E-4852-B8BE-545F1AC6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GB"/>
              <a:t>Upcoming speaking slots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D60DE-A8CD-4649-93F3-1268083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BC94BE-EF8C-44EB-9677-1028A9AF6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89902"/>
              </p:ext>
            </p:extLst>
          </p:nvPr>
        </p:nvGraphicFramePr>
        <p:xfrm>
          <a:off x="118201" y="1299715"/>
          <a:ext cx="11713581" cy="339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69">
                  <a:extLst>
                    <a:ext uri="{9D8B030D-6E8A-4147-A177-3AD203B41FA5}">
                      <a16:colId xmlns:a16="http://schemas.microsoft.com/office/drawing/2014/main" val="1495670968"/>
                    </a:ext>
                  </a:extLst>
                </a:gridCol>
                <a:gridCol w="1522497">
                  <a:extLst>
                    <a:ext uri="{9D8B030D-6E8A-4147-A177-3AD203B41FA5}">
                      <a16:colId xmlns:a16="http://schemas.microsoft.com/office/drawing/2014/main" val="4117652481"/>
                    </a:ext>
                  </a:extLst>
                </a:gridCol>
                <a:gridCol w="1619163">
                  <a:extLst>
                    <a:ext uri="{9D8B030D-6E8A-4147-A177-3AD203B41FA5}">
                      <a16:colId xmlns:a16="http://schemas.microsoft.com/office/drawing/2014/main" val="72432804"/>
                    </a:ext>
                  </a:extLst>
                </a:gridCol>
                <a:gridCol w="1884996">
                  <a:extLst>
                    <a:ext uri="{9D8B030D-6E8A-4147-A177-3AD203B41FA5}">
                      <a16:colId xmlns:a16="http://schemas.microsoft.com/office/drawing/2014/main" val="1569655832"/>
                    </a:ext>
                  </a:extLst>
                </a:gridCol>
                <a:gridCol w="2107965">
                  <a:extLst>
                    <a:ext uri="{9D8B030D-6E8A-4147-A177-3AD203B41FA5}">
                      <a16:colId xmlns:a16="http://schemas.microsoft.com/office/drawing/2014/main" val="634495131"/>
                    </a:ext>
                  </a:extLst>
                </a:gridCol>
                <a:gridCol w="1034472">
                  <a:extLst>
                    <a:ext uri="{9D8B030D-6E8A-4147-A177-3AD203B41FA5}">
                      <a16:colId xmlns:a16="http://schemas.microsoft.com/office/drawing/2014/main" val="4145764042"/>
                    </a:ext>
                  </a:extLst>
                </a:gridCol>
                <a:gridCol w="766619">
                  <a:extLst>
                    <a:ext uri="{9D8B030D-6E8A-4147-A177-3AD203B41FA5}">
                      <a16:colId xmlns:a16="http://schemas.microsoft.com/office/drawing/2014/main" val="243885507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716772169"/>
                    </a:ext>
                  </a:extLst>
                </a:gridCol>
              </a:tblGrid>
              <a:tr h="332454">
                <a:tc>
                  <a:txBody>
                    <a:bodyPr/>
                    <a:lstStyle/>
                    <a:p>
                      <a:r>
                        <a:rPr lang="en-GB" sz="1400" dirty="0"/>
                        <a:t>Event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Date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Location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Topic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Audience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Reach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Level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Speaker?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68673"/>
                  </a:ext>
                </a:extLst>
              </a:tr>
              <a:tr h="69815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IoT Tech Expo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17-18 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Olympia,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Data Analytics for </a:t>
                      </a:r>
                      <a:r>
                        <a:rPr lang="en-GB" sz="1200" dirty="0" err="1">
                          <a:latin typeface="+mn-lt"/>
                        </a:rPr>
                        <a:t>IIoT</a:t>
                      </a:r>
                      <a:endParaRPr lang="en-GB" sz="1200" dirty="0">
                        <a:latin typeface="+mn-lt"/>
                      </a:endParaRPr>
                    </a:p>
                    <a:p>
                      <a:r>
                        <a:rPr lang="en-GB" sz="1200" dirty="0">
                          <a:latin typeface="+mn-lt"/>
                        </a:rPr>
                        <a:t>Manufacturing 5.0, what’s new?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High-level executives across a range of industry sectors.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Ken Figueredo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96950"/>
                  </a:ext>
                </a:extLst>
              </a:tr>
              <a:tr h="69815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Smart Home for assisted Living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26-27 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Birmingham, UK</a:t>
                      </a: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Smart Cities, IoT, data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Event for government and technology decision-makers mapping America’s smart cities.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UK</a:t>
                      </a: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1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Still requires speaker.</a:t>
                      </a: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57302"/>
                  </a:ext>
                </a:extLst>
              </a:tr>
              <a:tr h="141935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IoT World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6-9 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</a:rPr>
                        <a:t>Santa Jose, US</a:t>
                      </a: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Topic TBC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IoT professionals from a range of industry verticals.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Vanja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Subotic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has put herself forward. </a:t>
                      </a:r>
                      <a:endParaRPr lang="en-GB" sz="1200" dirty="0">
                        <a:latin typeface="+mn-lt"/>
                      </a:endParaRPr>
                    </a:p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8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618"/>
            <a:ext cx="10515600" cy="4217315"/>
          </a:xfrm>
        </p:spPr>
        <p:txBody>
          <a:bodyPr>
            <a:normAutofit fontScale="85000" lnSpcReduction="20000"/>
          </a:bodyPr>
          <a:lstStyle/>
          <a:p>
            <a:pPr marL="457200" lvl="2">
              <a:spcBef>
                <a:spcPts val="600"/>
              </a:spcBef>
            </a:pPr>
            <a:r>
              <a:rPr lang="en-GB" sz="2600" dirty="0"/>
              <a:t>A press release on the details of Release 4 was issued.  </a:t>
            </a:r>
          </a:p>
          <a:p>
            <a:pPr marL="457200" lvl="2">
              <a:spcBef>
                <a:spcPts val="600"/>
              </a:spcBef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600" dirty="0"/>
              <a:t>A joint press release regarding oneM2M’s and the IIC’s latest white paper was issued in December.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600" dirty="0"/>
              <a:t>A news story on oneM2M’s and the ICA’s partnership is also due to be issued in the next few weeks. 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600" dirty="0"/>
              <a:t>A potential press release on oneM2M’s and ETSI’s joint AI project is in the pipeline.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600" dirty="0"/>
              <a:t>A news release on oneM2M’s involvement in the Indigo project is also on the cards. </a:t>
            </a:r>
          </a:p>
          <a:p>
            <a:pPr marL="457200" lvl="2">
              <a:spcBef>
                <a:spcPts val="600"/>
              </a:spcBef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600" dirty="0"/>
              <a:t>oneM2M also plans to host a Hackathon event in Belgium, which has the potential for a press release. </a:t>
            </a:r>
          </a:p>
          <a:p>
            <a:pPr marL="457200" lvl="2">
              <a:spcBef>
                <a:spcPts val="600"/>
              </a:spcBef>
            </a:pPr>
            <a:endParaRPr lang="en-GB" sz="2200" dirty="0"/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7D21EA2-DEC5-47BA-8C9E-4808ABD2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86" y="1261909"/>
            <a:ext cx="4499117" cy="1535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US" sz="4000"/>
              <a:t>Press Release Coverage Highlights</a:t>
            </a:r>
            <a:endParaRPr lang="en-US" sz="4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utoShape 6" descr="Image result for IoT Now log">
            <a:extLst>
              <a:ext uri="{FF2B5EF4-FFF2-40B4-BE49-F238E27FC236}">
                <a16:creationId xmlns:a16="http://schemas.microsoft.com/office/drawing/2014/main" id="{765131A9-3802-41B4-A644-7309DE8CD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8369" y="4008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42" name="Picture 22" descr="Totaltele">
            <a:extLst>
              <a:ext uri="{FF2B5EF4-FFF2-40B4-BE49-F238E27FC236}">
                <a16:creationId xmlns:a16="http://schemas.microsoft.com/office/drawing/2014/main" id="{1AE7187B-1DE9-4199-9D01-7728A4C9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0" y="2441270"/>
            <a:ext cx="20002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Image result for satellite evolution logo">
            <a:extLst>
              <a:ext uri="{FF2B5EF4-FFF2-40B4-BE49-F238E27FC236}">
                <a16:creationId xmlns:a16="http://schemas.microsoft.com/office/drawing/2014/main" id="{652A189B-BC1A-4071-8E24-75C87814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313" y="2427882"/>
            <a:ext cx="1853416" cy="13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Virtual-Strategy Magazine">
            <a:extLst>
              <a:ext uri="{FF2B5EF4-FFF2-40B4-BE49-F238E27FC236}">
                <a16:creationId xmlns:a16="http://schemas.microsoft.com/office/drawing/2014/main" id="{23CE1CFC-AFA6-449F-BA0E-D20FA093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61" y="7156130"/>
            <a:ext cx="294529" cy="2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So-Co-IT">
            <a:extLst>
              <a:ext uri="{FF2B5EF4-FFF2-40B4-BE49-F238E27FC236}">
                <a16:creationId xmlns:a16="http://schemas.microsoft.com/office/drawing/2014/main" id="{356B218A-318F-45C6-A4D2-D1B6979B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58703"/>
            <a:ext cx="1853416" cy="7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TelcoProfessionals">
            <a:extLst>
              <a:ext uri="{FF2B5EF4-FFF2-40B4-BE49-F238E27FC236}">
                <a16:creationId xmlns:a16="http://schemas.microsoft.com/office/drawing/2014/main" id="{1E4291AF-22F3-4FD4-B0C7-2FF69AB5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36" y="1378091"/>
            <a:ext cx="2775864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E56715-8B28-4DB9-865A-D8BEFBFA3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07" y="5476775"/>
            <a:ext cx="8077200" cy="771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5599A-FF30-432C-B4FB-11E9E16B18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2313" y="4736390"/>
            <a:ext cx="2067610" cy="14657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436666-38C3-4619-9D16-3D7EAA3C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5" y="3964292"/>
            <a:ext cx="1638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IoT Now – How to run an IoT enabled business">
            <a:extLst>
              <a:ext uri="{FF2B5EF4-FFF2-40B4-BE49-F238E27FC236}">
                <a16:creationId xmlns:a16="http://schemas.microsoft.com/office/drawing/2014/main" id="{CDC9F233-2F25-40AA-B0E7-065AE35B60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EB38DB-C57B-4FA7-A68A-A0D7013896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1456" y="3239160"/>
            <a:ext cx="2162175" cy="95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8DCB5E-DE7F-4FF8-BA69-E4CD00CF05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0889" y="2595731"/>
            <a:ext cx="2756312" cy="13077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B60F993-DC12-4893-A49E-16BBC2BBF9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5010" y="1350239"/>
            <a:ext cx="1762125" cy="857250"/>
          </a:xfrm>
          <a:prstGeom prst="rect">
            <a:avLst/>
          </a:prstGeom>
        </p:spPr>
      </p:pic>
      <p:pic>
        <p:nvPicPr>
          <p:cNvPr id="2056" name="Picture 8" descr="IoT – Internet of Things">
            <a:extLst>
              <a:ext uri="{FF2B5EF4-FFF2-40B4-BE49-F238E27FC236}">
                <a16:creationId xmlns:a16="http://schemas.microsoft.com/office/drawing/2014/main" id="{7E59EE85-5210-48AF-812E-4E5780A5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485" y="6040226"/>
            <a:ext cx="10287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ickerTech.com Home">
            <a:extLst>
              <a:ext uri="{FF2B5EF4-FFF2-40B4-BE49-F238E27FC236}">
                <a16:creationId xmlns:a16="http://schemas.microsoft.com/office/drawing/2014/main" id="{0C04CA87-1FEB-4D33-A1FC-8C7B664B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43" y="4200599"/>
            <a:ext cx="1771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3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Contributed Content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 descr="A view of a city&#10;&#10;Description automatically generated">
            <a:extLst>
              <a:ext uri="{FF2B5EF4-FFF2-40B4-BE49-F238E27FC236}">
                <a16:creationId xmlns:a16="http://schemas.microsoft.com/office/drawing/2014/main" id="{8FCFA294-AC76-43F6-B43D-7A4F5E12E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80" y="4054493"/>
            <a:ext cx="4715533" cy="2181529"/>
          </a:xfrm>
          <a:prstGeom prst="rect">
            <a:avLst/>
          </a:prstGeom>
        </p:spPr>
      </p:pic>
      <p:pic>
        <p:nvPicPr>
          <p:cNvPr id="13" name="Picture 12" descr="A screenshot of a newspaper&#10;&#10;Description automatically generated">
            <a:extLst>
              <a:ext uri="{FF2B5EF4-FFF2-40B4-BE49-F238E27FC236}">
                <a16:creationId xmlns:a16="http://schemas.microsoft.com/office/drawing/2014/main" id="{9E8C0050-F877-4104-9832-C1D2791B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3" y="1173570"/>
            <a:ext cx="6544585" cy="5359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9BDF80-9E7F-49F7-B962-7A518052B593}"/>
              </a:ext>
            </a:extLst>
          </p:cNvPr>
          <p:cNvSpPr/>
          <p:nvPr/>
        </p:nvSpPr>
        <p:spPr>
          <a:xfrm>
            <a:off x="7360090" y="2295675"/>
            <a:ext cx="4337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IN" sz="2000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</a:rPr>
              <a:t>A feature on connected and intelligent transport was published in ETSI Enjoy Magazine.</a:t>
            </a:r>
            <a:endParaRPr lang="en-GB" sz="2000" dirty="0">
              <a:solidFill>
                <a:schemeClr val="tx2"/>
              </a:solidFill>
              <a:effectLst/>
              <a:latin typeface="Myriad Pro" panose="020B05030304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FF4FF6-46E4-45B5-A9A5-27261DB94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121" y="163190"/>
            <a:ext cx="1046529" cy="8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3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Contributed Content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BDF80-9E7F-49F7-B962-7A518052B593}"/>
              </a:ext>
            </a:extLst>
          </p:cNvPr>
          <p:cNvSpPr/>
          <p:nvPr/>
        </p:nvSpPr>
        <p:spPr>
          <a:xfrm>
            <a:off x="223249" y="1356133"/>
            <a:ext cx="564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IN" sz="2000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</a:rPr>
              <a:t>A feature on the benefits of IoT standards was published in IoT Evolution.</a:t>
            </a:r>
            <a:endParaRPr lang="en-GB" sz="2000" dirty="0">
              <a:solidFill>
                <a:schemeClr val="tx2"/>
              </a:solidFill>
              <a:effectLst/>
              <a:latin typeface="Myriad Pro" panose="020B05030304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A418C-A97B-430C-AF53-EA1E642C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6133"/>
            <a:ext cx="5829398" cy="4897030"/>
          </a:xfrm>
          <a:prstGeom prst="rect">
            <a:avLst/>
          </a:prstGeom>
        </p:spPr>
      </p:pic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770EEEFB-88B4-4F68-93E7-4F4B8269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2" y="2421526"/>
            <a:ext cx="5372192" cy="3831637"/>
          </a:xfrm>
          <a:prstGeom prst="rect">
            <a:avLst/>
          </a:prstGeom>
        </p:spPr>
      </p:pic>
      <p:pic>
        <p:nvPicPr>
          <p:cNvPr id="10" name="Picture 6" descr="Image result for IoT Evolution World">
            <a:extLst>
              <a:ext uri="{FF2B5EF4-FFF2-40B4-BE49-F238E27FC236}">
                <a16:creationId xmlns:a16="http://schemas.microsoft.com/office/drawing/2014/main" id="{5E20C7F5-61B6-47DF-AD10-CB60F607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900" y="213111"/>
            <a:ext cx="1769681" cy="7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3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Features which are currently being drafted and approved for: </a:t>
            </a: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12" descr="Image result for IoT Agenda">
            <a:extLst>
              <a:ext uri="{FF2B5EF4-FFF2-40B4-BE49-F238E27FC236}">
                <a16:creationId xmlns:a16="http://schemas.microsoft.com/office/drawing/2014/main" id="{5B112EAE-2217-42A4-B4DF-1AC819F5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10" y="3850513"/>
            <a:ext cx="2343150" cy="6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12" descr="Image result for IoT Agenda">
            <a:extLst>
              <a:ext uri="{FF2B5EF4-FFF2-40B4-BE49-F238E27FC236}">
                <a16:creationId xmlns:a16="http://schemas.microsoft.com/office/drawing/2014/main" id="{6047F654-E97F-40DB-8A53-69C08E96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811" y="1417903"/>
            <a:ext cx="1827742" cy="4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EE world logo">
            <a:extLst>
              <a:ext uri="{FF2B5EF4-FFF2-40B4-BE49-F238E27FC236}">
                <a16:creationId xmlns:a16="http://schemas.microsoft.com/office/drawing/2014/main" id="{0BCA6268-175B-4A20-961C-343EAEF1C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9" b="23947"/>
          <a:stretch/>
        </p:blipFill>
        <p:spPr bwMode="auto">
          <a:xfrm>
            <a:off x="1875347" y="127775"/>
            <a:ext cx="2594886" cy="10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033108-FBE1-408F-9227-97CBFCD27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413" y="110882"/>
            <a:ext cx="1887994" cy="1528376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003280" y="610641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ED1B0F-65BD-4A9D-992A-4F8BC6593619}"/>
              </a:ext>
            </a:extLst>
          </p:cNvPr>
          <p:cNvSpPr/>
          <p:nvPr/>
        </p:nvSpPr>
        <p:spPr>
          <a:xfrm>
            <a:off x="9207578" y="1937506"/>
            <a:ext cx="2971800" cy="956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bg2"/>
                </a:solidFill>
                <a:latin typeface="Myriad Pro" panose="020B0503030403020204" pitchFamily="34" charset="0"/>
              </a:rPr>
              <a:t>A feature on Release 4 is currently being drafted for ETSI Enjoy Magazine.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509A7-D80F-4EFE-8CA9-7D95479050D3}"/>
              </a:ext>
            </a:extLst>
          </p:cNvPr>
          <p:cNvSpPr/>
          <p:nvPr/>
        </p:nvSpPr>
        <p:spPr>
          <a:xfrm>
            <a:off x="-420975" y="4782321"/>
            <a:ext cx="3254116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bg2"/>
                </a:solidFill>
                <a:latin typeface="Myriad Pro" panose="020B0503030403020204" pitchFamily="34" charset="0"/>
              </a:rPr>
              <a:t>IoT Agenda has agreed to host a piece on the content of oneM2M’s latest webinar, market maturity.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08959-B855-4836-ACE0-7FC8EA76B733}"/>
              </a:ext>
            </a:extLst>
          </p:cNvPr>
          <p:cNvSpPr/>
          <p:nvPr/>
        </p:nvSpPr>
        <p:spPr>
          <a:xfrm>
            <a:off x="1156312" y="1058223"/>
            <a:ext cx="3677509" cy="134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IN" sz="1700" dirty="0">
                <a:solidFill>
                  <a:schemeClr val="bg2"/>
                </a:solidFill>
                <a:latin typeface="Myriad Pro" panose="020B0503030403020204" pitchFamily="34" charset="0"/>
              </a:rPr>
              <a:t>A piece on smart cities has been drafted for EE World and is awaiting approval.</a:t>
            </a:r>
            <a:endParaRPr lang="en-GB" sz="17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2"/>
                </a:solidFill>
                <a:latin typeface="Myriad Pro" panose="020B0503030403020204" pitchFamily="34" charset="0"/>
              </a:rPr>
              <a:t>  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586D0A-E3A4-4881-A04C-5C40B7026941}"/>
              </a:ext>
            </a:extLst>
          </p:cNvPr>
          <p:cNvSpPr/>
          <p:nvPr/>
        </p:nvSpPr>
        <p:spPr>
          <a:xfrm>
            <a:off x="5122638" y="2107264"/>
            <a:ext cx="2971800" cy="90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bg2"/>
                </a:solidFill>
                <a:latin typeface="Myriad Pro" panose="020B0503030403020204" pitchFamily="34" charset="0"/>
              </a:rPr>
              <a:t>A feature with C-DOT has been drafted for IoT Agenda and is awaiting approval</a:t>
            </a:r>
          </a:p>
        </p:txBody>
      </p:sp>
    </p:spTree>
    <p:extLst>
      <p:ext uri="{BB962C8B-B14F-4D97-AF65-F5344CB8AC3E}">
        <p14:creationId xmlns:p14="http://schemas.microsoft.com/office/powerpoint/2010/main" val="66363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662" y="5118754"/>
            <a:ext cx="8584676" cy="1044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Upcoming editorial coverage 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Image result for IT pro portal logo">
            <a:extLst>
              <a:ext uri="{FF2B5EF4-FFF2-40B4-BE49-F238E27FC236}">
                <a16:creationId xmlns:a16="http://schemas.microsoft.com/office/drawing/2014/main" id="{D86A251E-92A1-4398-AEE0-AC6F4691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2422" y="1980817"/>
            <a:ext cx="2503677" cy="5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ED1B0F-65BD-4A9D-992A-4F8BC6593619}"/>
              </a:ext>
            </a:extLst>
          </p:cNvPr>
          <p:cNvSpPr/>
          <p:nvPr/>
        </p:nvSpPr>
        <p:spPr>
          <a:xfrm>
            <a:off x="8296950" y="2503107"/>
            <a:ext cx="2748501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2"/>
                </a:solidFill>
                <a:latin typeface="Myriad Pro" panose="020B0503030403020204" pitchFamily="34" charset="0"/>
              </a:rPr>
              <a:t>A comment piece on securing smart cities in IT Pro Portal.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509A7-D80F-4EFE-8CA9-7D95479050D3}"/>
              </a:ext>
            </a:extLst>
          </p:cNvPr>
          <p:cNvSpPr/>
          <p:nvPr/>
        </p:nvSpPr>
        <p:spPr>
          <a:xfrm>
            <a:off x="4392608" y="2644265"/>
            <a:ext cx="2849217" cy="84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2"/>
                </a:solidFill>
                <a:latin typeface="Myriad Pro" panose="020B0503030403020204" pitchFamily="34" charset="0"/>
              </a:rPr>
              <a:t>A feature on semantic interoperability is due to be published in Networking +.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08959-B855-4836-ACE0-7FC8EA76B733}"/>
              </a:ext>
            </a:extLst>
          </p:cNvPr>
          <p:cNvSpPr/>
          <p:nvPr/>
        </p:nvSpPr>
        <p:spPr>
          <a:xfrm>
            <a:off x="837618" y="2509575"/>
            <a:ext cx="2706916" cy="1442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2"/>
                </a:solidFill>
                <a:latin typeface="Myriad Pro" panose="020B0503030403020204" pitchFamily="34" charset="0"/>
              </a:rPr>
              <a:t>A feature on A piece on breaking down silos in IoT has been submitted to IoT Tech News.</a:t>
            </a:r>
          </a:p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2"/>
                </a:solidFill>
                <a:latin typeface="Myriad Pro" panose="020B0503030403020204" pitchFamily="34" charset="0"/>
              </a:rPr>
              <a:t>   </a:t>
            </a:r>
          </a:p>
        </p:txBody>
      </p:sp>
      <p:pic>
        <p:nvPicPr>
          <p:cNvPr id="16" name="Picture 4" descr="Image result for networking plus logo">
            <a:extLst>
              <a:ext uri="{FF2B5EF4-FFF2-40B4-BE49-F238E27FC236}">
                <a16:creationId xmlns:a16="http://schemas.microsoft.com/office/drawing/2014/main" id="{91586C57-0F5C-4481-A68B-E68D1AA7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172" y="1268376"/>
            <a:ext cx="1275655" cy="12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oT tech news">
            <a:extLst>
              <a:ext uri="{FF2B5EF4-FFF2-40B4-BE49-F238E27FC236}">
                <a16:creationId xmlns:a16="http://schemas.microsoft.com/office/drawing/2014/main" id="{2EF0BBBC-78EA-4D8B-AFDF-C8B33E44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35" y="1508046"/>
            <a:ext cx="21431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Media Invitations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221"/>
            <a:ext cx="10515600" cy="4217315"/>
          </a:xfrm>
        </p:spPr>
        <p:txBody>
          <a:bodyPr>
            <a:normAutofit/>
          </a:bodyPr>
          <a:lstStyle/>
          <a:p>
            <a:pPr marL="457200" lvl="2">
              <a:spcBef>
                <a:spcPts val="600"/>
              </a:spcBef>
            </a:pPr>
            <a:r>
              <a:rPr lang="en-GB" sz="2400" dirty="0"/>
              <a:t>A media invitation promoting the ‘How oneM2M Standards Improve IoT Protection of Mobile Networks’ webinar was issued</a:t>
            </a:r>
          </a:p>
          <a:p>
            <a:pPr marL="457200" lvl="2">
              <a:spcBef>
                <a:spcPts val="600"/>
              </a:spcBef>
            </a:pPr>
            <a:endParaRPr lang="en-GB" sz="2400" dirty="0"/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media invitation will be drafted on Ken Figueredo’s speaking slot at IoT Tech Expo in April.</a:t>
            </a:r>
          </a:p>
          <a:p>
            <a:pPr marL="457200" lvl="2">
              <a:spcBef>
                <a:spcPts val="600"/>
              </a:spcBef>
            </a:pPr>
            <a:endParaRPr lang="en-GB" sz="2400" dirty="0"/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Proactive PR has reached out to oneM2M’s membership to find out if they plan to host any oneM2M demos at the show. PPR to draft media invitation based on this.</a:t>
            </a:r>
          </a:p>
          <a:p>
            <a:pPr marL="457200" lvl="2">
              <a:spcBef>
                <a:spcPts val="600"/>
              </a:spcBef>
            </a:pPr>
            <a:endParaRPr lang="en-GB" sz="2200" dirty="0"/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</a:rPr>
              <a:t>Webinars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1C120-8BC9-4E4B-867E-2AFEE564E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6" t="5621" r="60843" b="30070"/>
          <a:stretch/>
        </p:blipFill>
        <p:spPr>
          <a:xfrm>
            <a:off x="383168" y="2269231"/>
            <a:ext cx="4044986" cy="2339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677139" y="1707795"/>
            <a:ext cx="6131693" cy="460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2">
              <a:lnSpc>
                <a:spcPct val="9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A webinar on ‘How oneM2M Standards Improve IoT Protection of Mobile Networks’ was held in December. </a:t>
            </a:r>
          </a:p>
          <a:p>
            <a:pPr marL="228600" lvl="2">
              <a:lnSpc>
                <a:spcPct val="9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A webinar on Release 4 is also in the pipeline for late February/early March.</a:t>
            </a:r>
          </a:p>
          <a:p>
            <a:pPr marL="228600" lvl="2">
              <a:lnSpc>
                <a:spcPct val="9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Myriad Pro" panose="020B0503030403020204" pitchFamily="34" charset="0"/>
              </a:rPr>
              <a:t>A webinar on ‘Data marketplace work in Korea’ is also currently being arranged.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570</Words>
  <Application>Microsoft Office PowerPoint</Application>
  <PresentationFormat>Widescreen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Office Theme</vt:lpstr>
      <vt:lpstr>Marcom 84 </vt:lpstr>
      <vt:lpstr>Press Releases </vt:lpstr>
      <vt:lpstr>Press Release Coverage Highlights</vt:lpstr>
      <vt:lpstr>Contributed Content Highlights</vt:lpstr>
      <vt:lpstr>Contributed Content Highlights</vt:lpstr>
      <vt:lpstr>Features which are currently being drafted and approved for: </vt:lpstr>
      <vt:lpstr>Upcoming editorial coverage </vt:lpstr>
      <vt:lpstr>Media Invitations</vt:lpstr>
      <vt:lpstr>Webinars </vt:lpstr>
      <vt:lpstr>White Papers </vt:lpstr>
      <vt:lpstr>Upcoming speaking slots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84 </dc:title>
  <dc:creator>Callie Sowerby</dc:creator>
  <cp:lastModifiedBy>Callie Sowerby</cp:lastModifiedBy>
  <cp:revision>2</cp:revision>
  <dcterms:created xsi:type="dcterms:W3CDTF">2020-01-29T15:45:16Z</dcterms:created>
  <dcterms:modified xsi:type="dcterms:W3CDTF">2020-01-29T15:48:23Z</dcterms:modified>
</cp:coreProperties>
</file>