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3" r:id="rId2"/>
    <p:sldId id="357" r:id="rId3"/>
    <p:sldId id="359" r:id="rId4"/>
    <p:sldId id="362" r:id="rId5"/>
    <p:sldId id="376" r:id="rId6"/>
    <p:sldId id="377" r:id="rId7"/>
    <p:sldId id="370" r:id="rId8"/>
    <p:sldId id="375" r:id="rId9"/>
    <p:sldId id="35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66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5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9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7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580" y="1767056"/>
            <a:ext cx="6766078" cy="492760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Marcom 85</a:t>
            </a:r>
            <a:br>
              <a:rPr lang="de-DE" dirty="0"/>
            </a:br>
            <a:endParaRPr lang="de-D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1465" y="1287930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de-DE" sz="2000" dirty="0">
                <a:solidFill>
                  <a:srgbClr val="FFFFFF"/>
                </a:solidFill>
              </a:rPr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1522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Press Releases and Media Invitations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53" y="1415932"/>
            <a:ext cx="10515600" cy="4723518"/>
          </a:xfrm>
        </p:spPr>
        <p:txBody>
          <a:bodyPr>
            <a:normAutofit fontScale="92500" lnSpcReduction="10000"/>
          </a:bodyPr>
          <a:lstStyle/>
          <a:p>
            <a:pPr marL="228600" lvl="2" indent="0">
              <a:spcBef>
                <a:spcPts val="600"/>
              </a:spcBef>
              <a:buNone/>
            </a:pP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A news story on oneM2M’s and the ICA’s partnership was recently issued. A briefing with Chris DePuy, of 650 Group took place yesterday to discuss the partnership in more detail. </a:t>
            </a:r>
          </a:p>
          <a:p>
            <a:pPr marL="228600" lvl="2" indent="0">
              <a:spcBef>
                <a:spcPts val="600"/>
              </a:spcBef>
              <a:buNone/>
            </a:pP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A news release on oneM2M’s involvement in the </a:t>
            </a:r>
            <a:r>
              <a:rPr lang="en-GB" sz="2600" dirty="0" err="1"/>
              <a:t>InDiCo</a:t>
            </a:r>
            <a:r>
              <a:rPr lang="en-GB" sz="2600" dirty="0"/>
              <a:t> project is also on the cards. </a:t>
            </a:r>
          </a:p>
          <a:p>
            <a:pPr marL="457200" lvl="2">
              <a:spcBef>
                <a:spcPts val="600"/>
              </a:spcBef>
            </a:pP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oneM2M also plans to host a Hackathon event in Belgium, which has the potential for a press release. </a:t>
            </a:r>
          </a:p>
          <a:p>
            <a:pPr marL="228600" lvl="2" indent="0">
              <a:spcBef>
                <a:spcPts val="600"/>
              </a:spcBef>
              <a:buNone/>
            </a:pP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A media invitation will be drafted on Ken Figueredo’s speaking slot at IoT Tech Expo in April.</a:t>
            </a:r>
          </a:p>
          <a:p>
            <a:pPr marL="457200" lvl="2">
              <a:spcBef>
                <a:spcPts val="600"/>
              </a:spcBef>
            </a:pPr>
            <a:endParaRPr lang="en-GB" sz="2200" dirty="0"/>
          </a:p>
          <a:p>
            <a:pPr marL="228600" lvl="2" indent="0">
              <a:spcBef>
                <a:spcPts val="600"/>
              </a:spcBef>
              <a:buNone/>
            </a:pPr>
            <a:endParaRPr lang="en-US" sz="22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DB70BEC-EA5F-41B4-A71D-E5EB1291D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734" y="3750996"/>
            <a:ext cx="8115300" cy="876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 fontScale="90000"/>
          </a:bodyPr>
          <a:lstStyle/>
          <a:p>
            <a:r>
              <a:rPr lang="en-US" sz="4000"/>
              <a:t>Press Release Coverage Highlights</a:t>
            </a:r>
            <a:endParaRPr lang="en-US" sz="40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AutoShape 6" descr="Image result for IoT Now log">
            <a:extLst>
              <a:ext uri="{FF2B5EF4-FFF2-40B4-BE49-F238E27FC236}">
                <a16:creationId xmlns:a16="http://schemas.microsoft.com/office/drawing/2014/main" id="{765131A9-3802-41B4-A644-7309DE8CDD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78369" y="40081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60" name="Picture 40" descr="Virtual-Strategy Magazine">
            <a:extLst>
              <a:ext uri="{FF2B5EF4-FFF2-40B4-BE49-F238E27FC236}">
                <a16:creationId xmlns:a16="http://schemas.microsoft.com/office/drawing/2014/main" id="{23CE1CFC-AFA6-449F-BA0E-D20FA093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261" y="7156130"/>
            <a:ext cx="294529" cy="25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6" name="Picture 46" descr="So-Co-IT">
            <a:extLst>
              <a:ext uri="{FF2B5EF4-FFF2-40B4-BE49-F238E27FC236}">
                <a16:creationId xmlns:a16="http://schemas.microsoft.com/office/drawing/2014/main" id="{356B218A-318F-45C6-A4D2-D1B6979B3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74" y="5180009"/>
            <a:ext cx="1853416" cy="71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8" name="Picture 48" descr="TelcoProfessionals">
            <a:extLst>
              <a:ext uri="{FF2B5EF4-FFF2-40B4-BE49-F238E27FC236}">
                <a16:creationId xmlns:a16="http://schemas.microsoft.com/office/drawing/2014/main" id="{1E4291AF-22F3-4FD4-B0C7-2FF69AB58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36" y="1378091"/>
            <a:ext cx="2775864" cy="8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IoT Now – How to run an IoT enabled business">
            <a:extLst>
              <a:ext uri="{FF2B5EF4-FFF2-40B4-BE49-F238E27FC236}">
                <a16:creationId xmlns:a16="http://schemas.microsoft.com/office/drawing/2014/main" id="{CDC9F233-2F25-40AA-B0E7-065AE35B60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8DCB5E-DE7F-4FF8-BA69-E4CD00CF05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0359" y="5077656"/>
            <a:ext cx="2756312" cy="130773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6B60F993-DC12-4893-A49E-16BBC2BBF9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5010" y="1350239"/>
            <a:ext cx="1762125" cy="857250"/>
          </a:xfrm>
          <a:prstGeom prst="rect">
            <a:avLst/>
          </a:prstGeom>
        </p:spPr>
      </p:pic>
      <p:pic>
        <p:nvPicPr>
          <p:cNvPr id="2056" name="Picture 8" descr="IoT – Internet of Things">
            <a:extLst>
              <a:ext uri="{FF2B5EF4-FFF2-40B4-BE49-F238E27FC236}">
                <a16:creationId xmlns:a16="http://schemas.microsoft.com/office/drawing/2014/main" id="{7E59EE85-5210-48AF-812E-4E5780A5B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994" y="5964604"/>
            <a:ext cx="10287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28D66D-8FB2-4DB7-BC18-92E2B2FD41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8439" y="4570583"/>
            <a:ext cx="1647408" cy="1631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F6635B-47C0-4E63-A51C-52828EEF33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69301" y="1320965"/>
            <a:ext cx="2257425" cy="1019175"/>
          </a:xfrm>
          <a:prstGeom prst="rect">
            <a:avLst/>
          </a:prstGeom>
        </p:spPr>
      </p:pic>
      <p:pic>
        <p:nvPicPr>
          <p:cNvPr id="1028" name="Picture 4" descr="Image result for digitalisation world logo">
            <a:extLst>
              <a:ext uri="{FF2B5EF4-FFF2-40B4-BE49-F238E27FC236}">
                <a16:creationId xmlns:a16="http://schemas.microsoft.com/office/drawing/2014/main" id="{93C3B8A5-22EC-40F7-BB22-87FFA541E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7" y="2802149"/>
            <a:ext cx="4829463" cy="104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BBD7DD-536E-4053-BA2F-F2213FD3B0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59494" y="4496854"/>
            <a:ext cx="2171700" cy="600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88987DA-CF6A-48A3-814B-F045122F94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22525" y="2695258"/>
            <a:ext cx="2600325" cy="819150"/>
          </a:xfrm>
          <a:prstGeom prst="rect">
            <a:avLst/>
          </a:prstGeom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FBBEC5A9-CD99-4875-BD06-1A6C8CE9E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390" y="1952407"/>
            <a:ext cx="1475543" cy="147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83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5" y="4522156"/>
            <a:ext cx="5609222" cy="13632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400" dirty="0">
                <a:solidFill>
                  <a:schemeClr val="tx1"/>
                </a:solidFill>
              </a:rPr>
              <a:t>Features which are currently being drafted and approved: </a:t>
            </a: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12" descr="Image result for IoT Agenda">
            <a:extLst>
              <a:ext uri="{FF2B5EF4-FFF2-40B4-BE49-F238E27FC236}">
                <a16:creationId xmlns:a16="http://schemas.microsoft.com/office/drawing/2014/main" id="{5B112EAE-2217-42A4-B4DF-1AC819F5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010" y="3850513"/>
            <a:ext cx="2343150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Oval 1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12" descr="Image result for IoT Agenda">
            <a:extLst>
              <a:ext uri="{FF2B5EF4-FFF2-40B4-BE49-F238E27FC236}">
                <a16:creationId xmlns:a16="http://schemas.microsoft.com/office/drawing/2014/main" id="{6047F654-E97F-40DB-8A53-69C08E966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1811" y="1417903"/>
            <a:ext cx="1827742" cy="47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EE world logo">
            <a:extLst>
              <a:ext uri="{FF2B5EF4-FFF2-40B4-BE49-F238E27FC236}">
                <a16:creationId xmlns:a16="http://schemas.microsoft.com/office/drawing/2014/main" id="{0BCA6268-175B-4A20-961C-343EAEF1C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89" b="23947"/>
          <a:stretch/>
        </p:blipFill>
        <p:spPr bwMode="auto">
          <a:xfrm>
            <a:off x="1875347" y="127775"/>
            <a:ext cx="2594886" cy="109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2033108-FBE1-408F-9227-97CBFCD27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0413" y="110882"/>
            <a:ext cx="1887994" cy="1528376"/>
          </a:xfrm>
          <a:prstGeom prst="rect">
            <a:avLst/>
          </a:prstGeom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3280" y="610641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ED1B0F-65BD-4A9D-992A-4F8BC6593619}"/>
              </a:ext>
            </a:extLst>
          </p:cNvPr>
          <p:cNvSpPr/>
          <p:nvPr/>
        </p:nvSpPr>
        <p:spPr>
          <a:xfrm>
            <a:off x="9207578" y="1937506"/>
            <a:ext cx="2971800" cy="956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600" dirty="0">
                <a:solidFill>
                  <a:schemeClr val="bg2"/>
                </a:solidFill>
                <a:latin typeface="Myriad Pro" panose="020B0503030403020204" pitchFamily="34" charset="0"/>
              </a:rPr>
              <a:t>A feature on Release 4 been submitted to ETSI Enjoy Magazine.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509A7-D80F-4EFE-8CA9-7D95479050D3}"/>
              </a:ext>
            </a:extLst>
          </p:cNvPr>
          <p:cNvSpPr/>
          <p:nvPr/>
        </p:nvSpPr>
        <p:spPr>
          <a:xfrm>
            <a:off x="-364239" y="4927932"/>
            <a:ext cx="3254116" cy="902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500" dirty="0">
                <a:solidFill>
                  <a:schemeClr val="bg2"/>
                </a:solidFill>
                <a:latin typeface="Myriad Pro" panose="020B0503030403020204" pitchFamily="34" charset="0"/>
              </a:rPr>
              <a:t>An article on oneM2M’s latest webinar is due to be published in IoT Agenda.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08959-B855-4836-ACE0-7FC8EA76B733}"/>
              </a:ext>
            </a:extLst>
          </p:cNvPr>
          <p:cNvSpPr/>
          <p:nvPr/>
        </p:nvSpPr>
        <p:spPr>
          <a:xfrm>
            <a:off x="1156312" y="1058223"/>
            <a:ext cx="3677509" cy="1349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IN" sz="1700" dirty="0">
                <a:solidFill>
                  <a:schemeClr val="bg2"/>
                </a:solidFill>
                <a:latin typeface="Myriad Pro" panose="020B0503030403020204" pitchFamily="34" charset="0"/>
              </a:rPr>
              <a:t>A piece on smart cities has been drafted for EE World and is awaiting approval.</a:t>
            </a:r>
            <a:endParaRPr lang="en-GB" sz="1700" dirty="0">
              <a:solidFill>
                <a:schemeClr val="bg2"/>
              </a:solidFill>
              <a:latin typeface="Myriad Pro" panose="020B0503030403020204" pitchFamily="34" charset="0"/>
            </a:endParaRPr>
          </a:p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 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586D0A-E3A4-4881-A04C-5C40B7026941}"/>
              </a:ext>
            </a:extLst>
          </p:cNvPr>
          <p:cNvSpPr/>
          <p:nvPr/>
        </p:nvSpPr>
        <p:spPr>
          <a:xfrm>
            <a:off x="5122638" y="2107264"/>
            <a:ext cx="2971800" cy="902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500" dirty="0">
                <a:solidFill>
                  <a:schemeClr val="bg2"/>
                </a:solidFill>
                <a:latin typeface="Myriad Pro" panose="020B0503030403020204" pitchFamily="34" charset="0"/>
              </a:rPr>
              <a:t>A feature with C-DOT has been drafted for IoT Agenda and is awaiting approval</a:t>
            </a:r>
          </a:p>
        </p:txBody>
      </p:sp>
    </p:spTree>
    <p:extLst>
      <p:ext uri="{BB962C8B-B14F-4D97-AF65-F5344CB8AC3E}">
        <p14:creationId xmlns:p14="http://schemas.microsoft.com/office/powerpoint/2010/main" val="663637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Upcoming editorial coverage 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" descr="Image result for IT pro portal logo">
            <a:extLst>
              <a:ext uri="{FF2B5EF4-FFF2-40B4-BE49-F238E27FC236}">
                <a16:creationId xmlns:a16="http://schemas.microsoft.com/office/drawing/2014/main" id="{D86A251E-92A1-4398-AEE0-AC6F4691E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2422" y="1980817"/>
            <a:ext cx="2503677" cy="51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ED1B0F-65BD-4A9D-992A-4F8BC6593619}"/>
              </a:ext>
            </a:extLst>
          </p:cNvPr>
          <p:cNvSpPr/>
          <p:nvPr/>
        </p:nvSpPr>
        <p:spPr>
          <a:xfrm>
            <a:off x="8296950" y="2503107"/>
            <a:ext cx="2748501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comment piece on securing smart cities in IT Pro Portal.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509A7-D80F-4EFE-8CA9-7D95479050D3}"/>
              </a:ext>
            </a:extLst>
          </p:cNvPr>
          <p:cNvSpPr/>
          <p:nvPr/>
        </p:nvSpPr>
        <p:spPr>
          <a:xfrm>
            <a:off x="4392608" y="2644265"/>
            <a:ext cx="2849217" cy="84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feature on semantic interoperability is due to be published in Networking +.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08959-B855-4836-ACE0-7FC8EA76B733}"/>
              </a:ext>
            </a:extLst>
          </p:cNvPr>
          <p:cNvSpPr/>
          <p:nvPr/>
        </p:nvSpPr>
        <p:spPr>
          <a:xfrm>
            <a:off x="837618" y="2509575"/>
            <a:ext cx="2706916" cy="1442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feature on breaking down silos in IoT has been submitted to IoT Tech News.</a:t>
            </a:r>
          </a:p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   </a:t>
            </a:r>
          </a:p>
        </p:txBody>
      </p:sp>
      <p:pic>
        <p:nvPicPr>
          <p:cNvPr id="16" name="Picture 4" descr="Image result for networking plus logo">
            <a:extLst>
              <a:ext uri="{FF2B5EF4-FFF2-40B4-BE49-F238E27FC236}">
                <a16:creationId xmlns:a16="http://schemas.microsoft.com/office/drawing/2014/main" id="{91586C57-0F5C-4481-A68B-E68D1AA7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8172" y="1268376"/>
            <a:ext cx="1275655" cy="127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IoT tech news">
            <a:extLst>
              <a:ext uri="{FF2B5EF4-FFF2-40B4-BE49-F238E27FC236}">
                <a16:creationId xmlns:a16="http://schemas.microsoft.com/office/drawing/2014/main" id="{2EF0BBBC-78EA-4D8B-AFDF-C8B33E441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635" y="1508046"/>
            <a:ext cx="21431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21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Feature pitching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ED1B0F-65BD-4A9D-992A-4F8BC6593619}"/>
              </a:ext>
            </a:extLst>
          </p:cNvPr>
          <p:cNvSpPr/>
          <p:nvPr/>
        </p:nvSpPr>
        <p:spPr>
          <a:xfrm>
            <a:off x="8254525" y="2445018"/>
            <a:ext cx="2748501" cy="731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bg2"/>
                </a:solidFill>
                <a:latin typeface="Myriad Pro" panose="020B0503030403020204" pitchFamily="34" charset="0"/>
              </a:rPr>
              <a:t>Smart Cities and IoT focus for April edition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509A7-D80F-4EFE-8CA9-7D95479050D3}"/>
              </a:ext>
            </a:extLst>
          </p:cNvPr>
          <p:cNvSpPr/>
          <p:nvPr/>
        </p:nvSpPr>
        <p:spPr>
          <a:xfrm>
            <a:off x="4413237" y="2344983"/>
            <a:ext cx="2849217" cy="106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bg2"/>
                </a:solidFill>
                <a:latin typeface="Myriad Pro" panose="020B0503030403020204" pitchFamily="34" charset="0"/>
              </a:rPr>
              <a:t>IoT: Smart Cities to Smart planets focus in March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08959-B855-4836-ACE0-7FC8EA76B733}"/>
              </a:ext>
            </a:extLst>
          </p:cNvPr>
          <p:cNvSpPr/>
          <p:nvPr/>
        </p:nvSpPr>
        <p:spPr>
          <a:xfrm>
            <a:off x="720471" y="2471583"/>
            <a:ext cx="2706916" cy="731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 err="1">
                <a:solidFill>
                  <a:schemeClr val="bg2"/>
                </a:solidFill>
                <a:latin typeface="Myriad Pro" panose="020B0503030403020204" pitchFamily="34" charset="0"/>
              </a:rPr>
              <a:t>IIoT</a:t>
            </a:r>
            <a:r>
              <a:rPr lang="en-GB" dirty="0">
                <a:solidFill>
                  <a:schemeClr val="bg2"/>
                </a:solidFill>
                <a:latin typeface="Myriad Pro" panose="020B0503030403020204" pitchFamily="34" charset="0"/>
              </a:rPr>
              <a:t> focus for May issue   </a:t>
            </a:r>
          </a:p>
        </p:txBody>
      </p:sp>
      <p:pic>
        <p:nvPicPr>
          <p:cNvPr id="1028" name="Picture 4" descr="Image result for iot now logo">
            <a:extLst>
              <a:ext uri="{FF2B5EF4-FFF2-40B4-BE49-F238E27FC236}">
                <a16:creationId xmlns:a16="http://schemas.microsoft.com/office/drawing/2014/main" id="{80A738BC-A501-4C24-A248-13501344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28" y="1885922"/>
            <a:ext cx="2017083" cy="45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ierce wireless logo">
            <a:extLst>
              <a:ext uri="{FF2B5EF4-FFF2-40B4-BE49-F238E27FC236}">
                <a16:creationId xmlns:a16="http://schemas.microsoft.com/office/drawing/2014/main" id="{0593B1C5-50FC-4577-A01C-D09B38F98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69" b="35200"/>
          <a:stretch/>
        </p:blipFill>
        <p:spPr bwMode="auto">
          <a:xfrm>
            <a:off x="4796767" y="1825330"/>
            <a:ext cx="2598465" cy="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electric energy T&amp;D logo">
            <a:extLst>
              <a:ext uri="{FF2B5EF4-FFF2-40B4-BE49-F238E27FC236}">
                <a16:creationId xmlns:a16="http://schemas.microsoft.com/office/drawing/2014/main" id="{99CC71E0-C8E3-422C-9926-3CA114B27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941" y="1877760"/>
            <a:ext cx="2170031" cy="50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513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876" y="356955"/>
            <a:ext cx="5781782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</a:rPr>
              <a:t>Webinars and White Papers  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517246" y="2307100"/>
            <a:ext cx="6451724" cy="3713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  <a:latin typeface="Myriad Pro" panose="020B0503030403020204" pitchFamily="34" charset="0"/>
              </a:rPr>
              <a:t>The webinar ‘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India's First Living Lab at IIITH: use case for oneM2M</a:t>
            </a:r>
            <a:r>
              <a:rPr lang="en-US" sz="2100" b="1" dirty="0">
                <a:solidFill>
                  <a:schemeClr val="tx2"/>
                </a:solidFill>
                <a:latin typeface="Myriad Pro" panose="020B0503030403020204" pitchFamily="34" charset="0"/>
              </a:rPr>
              <a:t>’ 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will be held on March 11</a:t>
            </a:r>
            <a:r>
              <a:rPr lang="en-US" sz="2100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th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. </a:t>
            </a:r>
            <a:endParaRPr lang="en-GB" sz="2100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 webinar on Release 4 is also in the pipeline for late February/early March.</a:t>
            </a:r>
          </a:p>
          <a:p>
            <a:pPr marL="228600" lvl="2">
              <a:lnSpc>
                <a:spcPct val="90000"/>
              </a:lnSpc>
              <a:spcBef>
                <a:spcPts val="600"/>
              </a:spcBef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 webinar on ‘Data marketplace work in Korea’ is also currently being arranged. </a:t>
            </a:r>
          </a:p>
          <a:p>
            <a:pPr marL="228600" lvl="2">
              <a:lnSpc>
                <a:spcPct val="90000"/>
              </a:lnSpc>
              <a:spcBef>
                <a:spcPts val="600"/>
              </a:spcBef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oneM2M will be included in a white paper on MEC by ETSI, which is set to be published in the coming months. </a:t>
            </a: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 joint white paper with 3GPP is also in the pipeline</a:t>
            </a: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4630AC9-471B-4149-8A85-9C351E099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30" y="2074210"/>
            <a:ext cx="3973719" cy="27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2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</a:rPr>
              <a:t>Social media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677139" y="1962625"/>
            <a:ext cx="6131693" cy="4600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Alongside the daily Twitter schedule, Proactive PR has also drafted a ‘Did you Know’ series of posts regarding oneM2M and the IIC’s white paper.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An additional schedule promoting the executive interviews has also been drafted.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27669C-2A18-4FA0-9FB5-504951E67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6" y="2105898"/>
            <a:ext cx="4491874" cy="26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3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A470F-2C3E-4852-B8BE-545F1AC6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>
            <a:normAutofit/>
          </a:bodyPr>
          <a:lstStyle/>
          <a:p>
            <a:r>
              <a:rPr lang="en-GB"/>
              <a:t>Upcoming speaking slots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D60DE-A8CD-4649-93F3-1268083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BC94BE-EF8C-44EB-9677-1028A9AF6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89902"/>
              </p:ext>
            </p:extLst>
          </p:nvPr>
        </p:nvGraphicFramePr>
        <p:xfrm>
          <a:off x="118201" y="1299715"/>
          <a:ext cx="11713581" cy="339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69">
                  <a:extLst>
                    <a:ext uri="{9D8B030D-6E8A-4147-A177-3AD203B41FA5}">
                      <a16:colId xmlns:a16="http://schemas.microsoft.com/office/drawing/2014/main" val="1495670968"/>
                    </a:ext>
                  </a:extLst>
                </a:gridCol>
                <a:gridCol w="1522497">
                  <a:extLst>
                    <a:ext uri="{9D8B030D-6E8A-4147-A177-3AD203B41FA5}">
                      <a16:colId xmlns:a16="http://schemas.microsoft.com/office/drawing/2014/main" val="4117652481"/>
                    </a:ext>
                  </a:extLst>
                </a:gridCol>
                <a:gridCol w="1619163">
                  <a:extLst>
                    <a:ext uri="{9D8B030D-6E8A-4147-A177-3AD203B41FA5}">
                      <a16:colId xmlns:a16="http://schemas.microsoft.com/office/drawing/2014/main" val="72432804"/>
                    </a:ext>
                  </a:extLst>
                </a:gridCol>
                <a:gridCol w="1884996">
                  <a:extLst>
                    <a:ext uri="{9D8B030D-6E8A-4147-A177-3AD203B41FA5}">
                      <a16:colId xmlns:a16="http://schemas.microsoft.com/office/drawing/2014/main" val="1569655832"/>
                    </a:ext>
                  </a:extLst>
                </a:gridCol>
                <a:gridCol w="2107965">
                  <a:extLst>
                    <a:ext uri="{9D8B030D-6E8A-4147-A177-3AD203B41FA5}">
                      <a16:colId xmlns:a16="http://schemas.microsoft.com/office/drawing/2014/main" val="634495131"/>
                    </a:ext>
                  </a:extLst>
                </a:gridCol>
                <a:gridCol w="1034472">
                  <a:extLst>
                    <a:ext uri="{9D8B030D-6E8A-4147-A177-3AD203B41FA5}">
                      <a16:colId xmlns:a16="http://schemas.microsoft.com/office/drawing/2014/main" val="4145764042"/>
                    </a:ext>
                  </a:extLst>
                </a:gridCol>
                <a:gridCol w="766619">
                  <a:extLst>
                    <a:ext uri="{9D8B030D-6E8A-4147-A177-3AD203B41FA5}">
                      <a16:colId xmlns:a16="http://schemas.microsoft.com/office/drawing/2014/main" val="243885507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716772169"/>
                    </a:ext>
                  </a:extLst>
                </a:gridCol>
              </a:tblGrid>
              <a:tr h="332454">
                <a:tc>
                  <a:txBody>
                    <a:bodyPr/>
                    <a:lstStyle/>
                    <a:p>
                      <a:r>
                        <a:rPr lang="en-GB" sz="1400" dirty="0"/>
                        <a:t>Event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Date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Location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Topic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Audience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Reach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Level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Speaker?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68673"/>
                  </a:ext>
                </a:extLst>
              </a:tr>
              <a:tr h="6981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IoT Tech Expo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17-18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Olympia,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Data Analytics for </a:t>
                      </a:r>
                      <a:r>
                        <a:rPr lang="en-GB" sz="1200" dirty="0" err="1">
                          <a:latin typeface="+mn-lt"/>
                        </a:rPr>
                        <a:t>IIoT</a:t>
                      </a:r>
                      <a:endParaRPr lang="en-GB" sz="1200" dirty="0">
                        <a:latin typeface="+mn-lt"/>
                      </a:endParaRPr>
                    </a:p>
                    <a:p>
                      <a:r>
                        <a:rPr lang="en-GB" sz="1200" dirty="0">
                          <a:latin typeface="+mn-lt"/>
                        </a:rPr>
                        <a:t>Manufacturing 5.0, what’s new?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High-level executives across a range of industry sectors.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1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Ken Figueredo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96950"/>
                  </a:ext>
                </a:extLst>
              </a:tr>
              <a:tr h="69815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Smart Home for assisted Living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26-27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Birmingham, UK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Smart Cities, IoT, data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Event for government and technology decision-makers mapping America’s smart cities.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UK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1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Still requires speaker.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57302"/>
                  </a:ext>
                </a:extLst>
              </a:tr>
              <a:tr h="141935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IoT World 2020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6-9 April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Santa Jose, US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Topic TBC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</a:rPr>
                        <a:t>IoT professionals from a range of industry verticals.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Vanja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Subotic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has put herself forward. </a:t>
                      </a:r>
                      <a:endParaRPr lang="en-GB" sz="1200" dirty="0">
                        <a:latin typeface="+mn-lt"/>
                      </a:endParaRP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5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68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499</Words>
  <Application>Microsoft Office PowerPoint</Application>
  <PresentationFormat>Widescreen</PresentationFormat>
  <Paragraphs>91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Office Theme</vt:lpstr>
      <vt:lpstr>Marcom 85 </vt:lpstr>
      <vt:lpstr>Press Releases and Media Invitations </vt:lpstr>
      <vt:lpstr>Press Release Coverage Highlights</vt:lpstr>
      <vt:lpstr>Features which are currently being drafted and approved: </vt:lpstr>
      <vt:lpstr>Upcoming editorial coverage </vt:lpstr>
      <vt:lpstr>Feature pitching</vt:lpstr>
      <vt:lpstr>Webinars and White Papers  </vt:lpstr>
      <vt:lpstr>Social media</vt:lpstr>
      <vt:lpstr>Upcoming speaking slots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84</dc:title>
  <dc:creator>Callie Sowerby</dc:creator>
  <cp:lastModifiedBy>Callie Sowerby</cp:lastModifiedBy>
  <cp:revision>13</cp:revision>
  <dcterms:created xsi:type="dcterms:W3CDTF">2020-01-29T15:45:16Z</dcterms:created>
  <dcterms:modified xsi:type="dcterms:W3CDTF">2020-02-26T17:55:16Z</dcterms:modified>
</cp:coreProperties>
</file>