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3" r:id="rId2"/>
    <p:sldId id="357" r:id="rId3"/>
    <p:sldId id="378" r:id="rId4"/>
    <p:sldId id="359" r:id="rId5"/>
    <p:sldId id="362" r:id="rId6"/>
    <p:sldId id="376" r:id="rId7"/>
    <p:sldId id="379" r:id="rId8"/>
    <p:sldId id="377" r:id="rId9"/>
    <p:sldId id="370" r:id="rId10"/>
    <p:sldId id="380" r:id="rId11"/>
    <p:sldId id="37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ne Garfitt" initials="JG" lastIdx="5" clrIdx="0">
    <p:extLst>
      <p:ext uri="{19B8F6BF-5375-455C-9EA6-DF929625EA0E}">
        <p15:presenceInfo xmlns:p15="http://schemas.microsoft.com/office/powerpoint/2012/main" userId="1cbd19617fdeafa9" providerId="Windows Live"/>
      </p:ext>
    </p:extLst>
  </p:cmAuthor>
  <p:cmAuthor id="2" name="Callie Sowerby" initials="CS" lastIdx="2" clrIdx="1">
    <p:extLst>
      <p:ext uri="{19B8F6BF-5375-455C-9EA6-DF929625EA0E}">
        <p15:presenceInfo xmlns:p15="http://schemas.microsoft.com/office/powerpoint/2012/main" userId="713725295af3f341" providerId="Windows Live"/>
      </p:ext>
    </p:extLst>
  </p:cmAuthor>
  <p:cmAuthor id="3" name="Jayne Garfitt" initials="JG [2]" lastIdx="1" clrIdx="2">
    <p:extLst>
      <p:ext uri="{19B8F6BF-5375-455C-9EA6-DF929625EA0E}">
        <p15:presenceInfo xmlns:p15="http://schemas.microsoft.com/office/powerpoint/2012/main" userId="Jayne Garfit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8C98"/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62" autoAdjust="0"/>
    <p:restoredTop sz="94249" autoAdjust="0"/>
  </p:normalViewPr>
  <p:slideViewPr>
    <p:cSldViewPr snapToGrid="0">
      <p:cViewPr varScale="1">
        <p:scale>
          <a:sx n="104" d="100"/>
          <a:sy n="104" d="100"/>
        </p:scale>
        <p:origin x="8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551F4-7F07-400E-A03E-ADA4CCC86208}" type="datetimeFigureOut">
              <a:rPr lang="en-US" smtClean="0"/>
              <a:t>3/24/2020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F79383-E4C0-4FC2-A15A-FDB41178610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20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3C3676-268C-43E7-9C5A-45E44A38893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1816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4025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73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02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0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45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324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082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325DA6-4CDD-4C50-9592-EBBE853CC41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946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F79383-E4C0-4FC2-A15A-FDB41178610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675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9312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62" r:id="rId1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6.JPG"/><Relationship Id="rId4" Type="http://schemas.openxmlformats.org/officeDocument/2006/relationships/image" Target="../media/image2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2580" y="1767056"/>
            <a:ext cx="6766078" cy="4927601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Marcom 86</a:t>
            </a:r>
            <a:br>
              <a:rPr lang="de-DE" dirty="0"/>
            </a:br>
            <a:endParaRPr lang="de-DE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93EF0C2-EE57-40DD-B754-BF1477FAB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9870" y="0"/>
            <a:ext cx="4072130" cy="68580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1465" y="1287930"/>
            <a:ext cx="3093963" cy="4927602"/>
          </a:xfrm>
        </p:spPr>
        <p:txBody>
          <a:bodyPr anchor="ctr">
            <a:normAutofit/>
          </a:bodyPr>
          <a:lstStyle/>
          <a:p>
            <a:pPr algn="l"/>
            <a:r>
              <a:rPr lang="de-DE" sz="2000" dirty="0">
                <a:solidFill>
                  <a:srgbClr val="FFFFFF"/>
                </a:solidFill>
              </a:rPr>
              <a:t>March 2020</a:t>
            </a:r>
          </a:p>
        </p:txBody>
      </p:sp>
    </p:spTree>
    <p:extLst>
      <p:ext uri="{BB962C8B-B14F-4D97-AF65-F5344CB8AC3E}">
        <p14:creationId xmlns:p14="http://schemas.microsoft.com/office/powerpoint/2010/main" val="1814000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4627" y="810336"/>
            <a:ext cx="5781782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</a:rPr>
              <a:t>Executive Interviews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614876" y="2692774"/>
            <a:ext cx="6451724" cy="171791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  <a:latin typeface="Myriad Pro" panose="020B0503030403020204" pitchFamily="34" charset="0"/>
              </a:rPr>
              <a:t>Two executive interviews have been created and are currently being pitched for Roland and JaeSeung Song. </a:t>
            </a: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1900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  <a:latin typeface="Myriad Pro" panose="020B0503030403020204" pitchFamily="34" charset="0"/>
              </a:rPr>
              <a:t>An executive interview with 3GPP is in the pipeline.</a:t>
            </a:r>
          </a:p>
          <a:p>
            <a:pPr marL="228600" lvl="2">
              <a:lnSpc>
                <a:spcPct val="90000"/>
              </a:lnSpc>
              <a:spcBef>
                <a:spcPts val="600"/>
              </a:spcBef>
            </a:pPr>
            <a:endParaRPr lang="en-GB" sz="1900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900" dirty="0">
                <a:solidFill>
                  <a:schemeClr val="tx2"/>
                </a:solidFill>
                <a:latin typeface="Myriad Pro" panose="020B0503030403020204" pitchFamily="34" charset="0"/>
              </a:rPr>
              <a:t>The interviews are also being promoted on social media.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4630AC9-471B-4149-8A85-9C351E099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30" y="2074210"/>
            <a:ext cx="3973719" cy="27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948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</a:rPr>
              <a:t>Social media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677139" y="1962625"/>
            <a:ext cx="6131693" cy="46009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Alongside the daily Twitter schedule, Proactive PR has also drafted a ‘Did you Know’ series of posts regarding oneM2M and the IIC’s white paper.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An additional schedule promoting the executive interviews has also been drafted.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27669C-2A18-4FA0-9FB5-504951E678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341" y="2277364"/>
            <a:ext cx="3909755" cy="2303272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F2F2A8-9371-4E57-AE07-88DA7CF0509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4227" y="2162211"/>
            <a:ext cx="5449285" cy="807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033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53" y="15223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Press Releases and Media Invitations 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C93CB627-D2FC-4058-92C9-266D0099A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253" y="1415932"/>
            <a:ext cx="10515600" cy="4723518"/>
          </a:xfrm>
        </p:spPr>
        <p:txBody>
          <a:bodyPr>
            <a:normAutofit/>
          </a:bodyPr>
          <a:lstStyle/>
          <a:p>
            <a:pPr marL="228600" lvl="2" indent="0">
              <a:spcBef>
                <a:spcPts val="600"/>
              </a:spcBef>
              <a:buNone/>
            </a:pP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A news release on oneM2M’s involvement in the </a:t>
            </a:r>
            <a:r>
              <a:rPr lang="en-GB" sz="2600" dirty="0" err="1"/>
              <a:t>InDiCo</a:t>
            </a:r>
            <a:r>
              <a:rPr lang="en-GB" sz="2600" dirty="0"/>
              <a:t> project is in the pipeline but on hold for the moment.</a:t>
            </a:r>
          </a:p>
          <a:p>
            <a:pPr marL="457200" lvl="2">
              <a:spcBef>
                <a:spcPts val="600"/>
              </a:spcBef>
            </a:pPr>
            <a:r>
              <a:rPr lang="en-GB" sz="2600" dirty="0"/>
              <a:t>oneM2M also plans to host a Hackathon event in Belgium, which has the potential for a press release. This has been postponed due to CO-VID19.</a:t>
            </a:r>
          </a:p>
          <a:p>
            <a:pPr marL="457200" lvl="2">
              <a:spcBef>
                <a:spcPts val="600"/>
              </a:spcBef>
            </a:pPr>
            <a:r>
              <a:rPr lang="en-GB" sz="2400" dirty="0"/>
              <a:t>A media invitation was drafted for ‘</a:t>
            </a:r>
            <a:r>
              <a:rPr lang="en-US" sz="2400" dirty="0"/>
              <a:t>India's First Living Lab at IIITH: use case for oneM2M</a:t>
            </a:r>
            <a:r>
              <a:rPr lang="en-US" sz="2400" b="1" dirty="0"/>
              <a:t>’ </a:t>
            </a:r>
            <a:r>
              <a:rPr lang="en-US" sz="2400" dirty="0"/>
              <a:t>webinar on March 11</a:t>
            </a:r>
            <a:r>
              <a:rPr lang="en-US" sz="2400" baseline="30000" dirty="0"/>
              <a:t>th</a:t>
            </a:r>
            <a:r>
              <a:rPr lang="en-US" sz="2400" dirty="0"/>
              <a:t>.</a:t>
            </a:r>
            <a:endParaRPr lang="en-GB" sz="2600" dirty="0"/>
          </a:p>
          <a:p>
            <a:pPr marL="457200" lvl="2">
              <a:spcBef>
                <a:spcPts val="600"/>
              </a:spcBef>
            </a:pPr>
            <a:r>
              <a:rPr lang="en-GB" sz="2400" dirty="0"/>
              <a:t>A media invitation has been issued on Ken Figueredo’s speaking slot at IoT Tech Expo. Ken has completed telephone briefings with Satellite Evolution, Computer Weekly and Active Cyber.</a:t>
            </a:r>
          </a:p>
          <a:p>
            <a:pPr marL="228600" lvl="2" indent="0">
              <a:spcBef>
                <a:spcPts val="600"/>
              </a:spcBef>
              <a:buNone/>
            </a:pPr>
            <a:endParaRPr lang="en-US" sz="22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8610600" y="6077585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7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236">
            <a:extLst>
              <a:ext uri="{FF2B5EF4-FFF2-40B4-BE49-F238E27FC236}">
                <a16:creationId xmlns:a16="http://schemas.microsoft.com/office/drawing/2014/main" id="{C6B8CC7F-3622-46E3-9272-E1956397D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3FE55B4-2EE5-4A4A-AD80-1A14F660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1" name="Picture 240">
            <a:extLst>
              <a:ext uri="{FF2B5EF4-FFF2-40B4-BE49-F238E27FC236}">
                <a16:creationId xmlns:a16="http://schemas.microsoft.com/office/drawing/2014/main" id="{7267E9C1-58F1-46EE-9BBE-108764BF9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20" y="5073812"/>
            <a:ext cx="6331904" cy="1146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Myriad Pro Light" panose="020B0603030403020204" pitchFamily="34" charset="0"/>
              </a:rPr>
              <a:t>Feature Coverage Highlights</a:t>
            </a:r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F62B8A8C-A996-46DA-AB61-1A4DD7073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" y="2"/>
            <a:ext cx="3799103" cy="3822917"/>
          </a:xfrm>
          <a:custGeom>
            <a:avLst/>
            <a:gdLst>
              <a:gd name="connsiteX0" fmla="*/ 370922 w 3799103"/>
              <a:gd name="connsiteY0" fmla="*/ 0 h 3822917"/>
              <a:gd name="connsiteX1" fmla="*/ 2961741 w 3799103"/>
              <a:gd name="connsiteY1" fmla="*/ 0 h 3822917"/>
              <a:gd name="connsiteX2" fmla="*/ 3023310 w 3799103"/>
              <a:gd name="connsiteY2" fmla="*/ 46041 h 3822917"/>
              <a:gd name="connsiteX3" fmla="*/ 3799103 w 3799103"/>
              <a:gd name="connsiteY3" fmla="*/ 1691074 h 3822917"/>
              <a:gd name="connsiteX4" fmla="*/ 1667260 w 3799103"/>
              <a:gd name="connsiteY4" fmla="*/ 3822917 h 3822917"/>
              <a:gd name="connsiteX5" fmla="*/ 22227 w 3799103"/>
              <a:gd name="connsiteY5" fmla="*/ 3047124 h 3822917"/>
              <a:gd name="connsiteX6" fmla="*/ 0 w 3799103"/>
              <a:gd name="connsiteY6" fmla="*/ 3017401 h 3822917"/>
              <a:gd name="connsiteX7" fmla="*/ 0 w 3799103"/>
              <a:gd name="connsiteY7" fmla="*/ 364747 h 3822917"/>
              <a:gd name="connsiteX8" fmla="*/ 22227 w 3799103"/>
              <a:gd name="connsiteY8" fmla="*/ 335024 h 3822917"/>
              <a:gd name="connsiteX9" fmla="*/ 351088 w 3799103"/>
              <a:gd name="connsiteY9" fmla="*/ 13924 h 38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9103" h="3822917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Freeform 63">
            <a:extLst>
              <a:ext uri="{FF2B5EF4-FFF2-40B4-BE49-F238E27FC236}">
                <a16:creationId xmlns:a16="http://schemas.microsoft.com/office/drawing/2014/main" id="{F429BE5F-6DE0-4144-A557-3BE62DC2D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1589" y="2057400"/>
            <a:ext cx="4310411" cy="4800600"/>
          </a:xfrm>
          <a:custGeom>
            <a:avLst/>
            <a:gdLst>
              <a:gd name="connsiteX0" fmla="*/ 2631284 w 4180773"/>
              <a:gd name="connsiteY0" fmla="*/ 0 h 4656219"/>
              <a:gd name="connsiteX1" fmla="*/ 4102460 w 4180773"/>
              <a:gd name="connsiteY1" fmla="*/ 449382 h 4656219"/>
              <a:gd name="connsiteX2" fmla="*/ 4180773 w 4180773"/>
              <a:gd name="connsiteY2" fmla="*/ 507944 h 4656219"/>
              <a:gd name="connsiteX3" fmla="*/ 4180773 w 4180773"/>
              <a:gd name="connsiteY3" fmla="*/ 4656219 h 4656219"/>
              <a:gd name="connsiteX4" fmla="*/ 951501 w 4180773"/>
              <a:gd name="connsiteY4" fmla="*/ 4656219 h 4656219"/>
              <a:gd name="connsiteX5" fmla="*/ 770685 w 4180773"/>
              <a:gd name="connsiteY5" fmla="*/ 4491883 h 4656219"/>
              <a:gd name="connsiteX6" fmla="*/ 0 w 4180773"/>
              <a:gd name="connsiteY6" fmla="*/ 2631284 h 4656219"/>
              <a:gd name="connsiteX7" fmla="*/ 2631284 w 4180773"/>
              <a:gd name="connsiteY7" fmla="*/ 0 h 46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0773" h="4656219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CE1EFC02-FB03-4241-83C8-4FBA4CAD6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7624" y="0"/>
            <a:ext cx="3383280" cy="2942512"/>
          </a:xfrm>
          <a:custGeom>
            <a:avLst/>
            <a:gdLst>
              <a:gd name="connsiteX0" fmla="*/ 555657 w 3383280"/>
              <a:gd name="connsiteY0" fmla="*/ 0 h 2942512"/>
              <a:gd name="connsiteX1" fmla="*/ 2827623 w 3383280"/>
              <a:gd name="connsiteY1" fmla="*/ 0 h 2942512"/>
              <a:gd name="connsiteX2" fmla="*/ 2887810 w 3383280"/>
              <a:gd name="connsiteY2" fmla="*/ 54702 h 2942512"/>
              <a:gd name="connsiteX3" fmla="*/ 3383280 w 3383280"/>
              <a:gd name="connsiteY3" fmla="*/ 1250872 h 2942512"/>
              <a:gd name="connsiteX4" fmla="*/ 1691640 w 3383280"/>
              <a:gd name="connsiteY4" fmla="*/ 2942512 h 2942512"/>
              <a:gd name="connsiteX5" fmla="*/ 0 w 3383280"/>
              <a:gd name="connsiteY5" fmla="*/ 1250872 h 2942512"/>
              <a:gd name="connsiteX6" fmla="*/ 495470 w 3383280"/>
              <a:gd name="connsiteY6" fmla="*/ 54702 h 29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280" h="2942512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7210051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5160" name="Picture 40" descr="Virtual-Strategy Magazine">
            <a:extLst>
              <a:ext uri="{FF2B5EF4-FFF2-40B4-BE49-F238E27FC236}">
                <a16:creationId xmlns:a16="http://schemas.microsoft.com/office/drawing/2014/main" id="{23CE1CFC-AFA6-449F-BA0E-D20FA093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261" y="7156130"/>
            <a:ext cx="294529" cy="25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8854A0-C21A-4303-BC8C-53EB5F03180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477" y="1045292"/>
            <a:ext cx="3310427" cy="353126"/>
          </a:xfrm>
          <a:prstGeom prst="rect">
            <a:avLst/>
          </a:prstGeom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E3ACA232-8EEE-4954-A701-D92AB3932DA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12" y="875213"/>
            <a:ext cx="3430563" cy="882972"/>
          </a:xfrm>
          <a:prstGeom prst="rect">
            <a:avLst/>
          </a:prstGeom>
        </p:spPr>
      </p:pic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A9DA8E36-8408-4A6F-8A8E-3881F41E814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1124" y="3054096"/>
            <a:ext cx="3682812" cy="3326639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E42885D6-78A6-4D12-A1AD-E7217E3E74FB}"/>
              </a:ext>
            </a:extLst>
          </p:cNvPr>
          <p:cNvSpPr/>
          <p:nvPr/>
        </p:nvSpPr>
        <p:spPr>
          <a:xfrm>
            <a:off x="3334871" y="5646818"/>
            <a:ext cx="3192918" cy="1183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latin typeface="Myriad Pro" panose="020B0503030403020204" pitchFamily="34" charset="0"/>
              </a:rPr>
              <a:t>A feature on breaking down silos in IoT has been published on IoT Tech News.</a:t>
            </a:r>
          </a:p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   </a:t>
            </a:r>
          </a:p>
        </p:txBody>
      </p:sp>
      <p:pic>
        <p:nvPicPr>
          <p:cNvPr id="23" name="Picture 2" descr="Image result for IoT tech news">
            <a:extLst>
              <a:ext uri="{FF2B5EF4-FFF2-40B4-BE49-F238E27FC236}">
                <a16:creationId xmlns:a16="http://schemas.microsoft.com/office/drawing/2014/main" id="{6BF7EE4D-DE13-4B54-91E0-B376118F78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686" y="1953967"/>
            <a:ext cx="2143125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200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Rectangle 236">
            <a:extLst>
              <a:ext uri="{FF2B5EF4-FFF2-40B4-BE49-F238E27FC236}">
                <a16:creationId xmlns:a16="http://schemas.microsoft.com/office/drawing/2014/main" id="{C6B8CC7F-3622-46E3-9272-E1956397D2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234905" cy="456278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>
            <a:extLst>
              <a:ext uri="{FF2B5EF4-FFF2-40B4-BE49-F238E27FC236}">
                <a16:creationId xmlns:a16="http://schemas.microsoft.com/office/drawing/2014/main" id="{F3FE55B4-2EE5-4A4A-AD80-1A14F660FE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4906" y="0"/>
            <a:ext cx="795640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1" name="Picture 240">
            <a:extLst>
              <a:ext uri="{FF2B5EF4-FFF2-40B4-BE49-F238E27FC236}">
                <a16:creationId xmlns:a16="http://schemas.microsoft.com/office/drawing/2014/main" id="{7267E9C1-58F1-46EE-9BBE-108764BF9E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20" y="5073812"/>
            <a:ext cx="6331904" cy="114601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solidFill>
                  <a:srgbClr val="000000"/>
                </a:solidFill>
                <a:latin typeface="Myriad Pro Light" panose="020B0603030403020204" pitchFamily="34" charset="0"/>
              </a:rPr>
              <a:t>Feature Coverage Highlights</a:t>
            </a:r>
          </a:p>
        </p:txBody>
      </p:sp>
      <p:sp>
        <p:nvSpPr>
          <p:cNvPr id="243" name="Freeform: Shape 242">
            <a:extLst>
              <a:ext uri="{FF2B5EF4-FFF2-40B4-BE49-F238E27FC236}">
                <a16:creationId xmlns:a16="http://schemas.microsoft.com/office/drawing/2014/main" id="{F62B8A8C-A996-46DA-AB61-1A4DD70734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" y="2"/>
            <a:ext cx="3799103" cy="3822917"/>
          </a:xfrm>
          <a:custGeom>
            <a:avLst/>
            <a:gdLst>
              <a:gd name="connsiteX0" fmla="*/ 370922 w 3799103"/>
              <a:gd name="connsiteY0" fmla="*/ 0 h 3822917"/>
              <a:gd name="connsiteX1" fmla="*/ 2961741 w 3799103"/>
              <a:gd name="connsiteY1" fmla="*/ 0 h 3822917"/>
              <a:gd name="connsiteX2" fmla="*/ 3023310 w 3799103"/>
              <a:gd name="connsiteY2" fmla="*/ 46041 h 3822917"/>
              <a:gd name="connsiteX3" fmla="*/ 3799103 w 3799103"/>
              <a:gd name="connsiteY3" fmla="*/ 1691074 h 3822917"/>
              <a:gd name="connsiteX4" fmla="*/ 1667260 w 3799103"/>
              <a:gd name="connsiteY4" fmla="*/ 3822917 h 3822917"/>
              <a:gd name="connsiteX5" fmla="*/ 22227 w 3799103"/>
              <a:gd name="connsiteY5" fmla="*/ 3047124 h 3822917"/>
              <a:gd name="connsiteX6" fmla="*/ 0 w 3799103"/>
              <a:gd name="connsiteY6" fmla="*/ 3017401 h 3822917"/>
              <a:gd name="connsiteX7" fmla="*/ 0 w 3799103"/>
              <a:gd name="connsiteY7" fmla="*/ 364747 h 3822917"/>
              <a:gd name="connsiteX8" fmla="*/ 22227 w 3799103"/>
              <a:gd name="connsiteY8" fmla="*/ 335024 h 3822917"/>
              <a:gd name="connsiteX9" fmla="*/ 351088 w 3799103"/>
              <a:gd name="connsiteY9" fmla="*/ 13924 h 3822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799103" h="3822917">
                <a:moveTo>
                  <a:pt x="370922" y="0"/>
                </a:moveTo>
                <a:lnTo>
                  <a:pt x="2961741" y="0"/>
                </a:lnTo>
                <a:lnTo>
                  <a:pt x="3023310" y="46041"/>
                </a:lnTo>
                <a:cubicBezTo>
                  <a:pt x="3497106" y="437052"/>
                  <a:pt x="3799103" y="1028796"/>
                  <a:pt x="3799103" y="1691074"/>
                </a:cubicBezTo>
                <a:cubicBezTo>
                  <a:pt x="3799103" y="2868458"/>
                  <a:pt x="2844644" y="3822917"/>
                  <a:pt x="1667260" y="3822917"/>
                </a:cubicBezTo>
                <a:cubicBezTo>
                  <a:pt x="1004982" y="3822917"/>
                  <a:pt x="413238" y="3520920"/>
                  <a:pt x="22227" y="3047124"/>
                </a:cubicBezTo>
                <a:lnTo>
                  <a:pt x="0" y="3017401"/>
                </a:lnTo>
                <a:lnTo>
                  <a:pt x="0" y="364747"/>
                </a:lnTo>
                <a:lnTo>
                  <a:pt x="22227" y="335024"/>
                </a:lnTo>
                <a:cubicBezTo>
                  <a:pt x="119980" y="216575"/>
                  <a:pt x="230278" y="108864"/>
                  <a:pt x="351088" y="1392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5" name="Freeform 63">
            <a:extLst>
              <a:ext uri="{FF2B5EF4-FFF2-40B4-BE49-F238E27FC236}">
                <a16:creationId xmlns:a16="http://schemas.microsoft.com/office/drawing/2014/main" id="{F429BE5F-6DE0-4144-A557-3BE62DC2D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1589" y="2057400"/>
            <a:ext cx="4310411" cy="4800600"/>
          </a:xfrm>
          <a:custGeom>
            <a:avLst/>
            <a:gdLst>
              <a:gd name="connsiteX0" fmla="*/ 2631284 w 4180773"/>
              <a:gd name="connsiteY0" fmla="*/ 0 h 4656219"/>
              <a:gd name="connsiteX1" fmla="*/ 4102460 w 4180773"/>
              <a:gd name="connsiteY1" fmla="*/ 449382 h 4656219"/>
              <a:gd name="connsiteX2" fmla="*/ 4180773 w 4180773"/>
              <a:gd name="connsiteY2" fmla="*/ 507944 h 4656219"/>
              <a:gd name="connsiteX3" fmla="*/ 4180773 w 4180773"/>
              <a:gd name="connsiteY3" fmla="*/ 4656219 h 4656219"/>
              <a:gd name="connsiteX4" fmla="*/ 951501 w 4180773"/>
              <a:gd name="connsiteY4" fmla="*/ 4656219 h 4656219"/>
              <a:gd name="connsiteX5" fmla="*/ 770685 w 4180773"/>
              <a:gd name="connsiteY5" fmla="*/ 4491883 h 4656219"/>
              <a:gd name="connsiteX6" fmla="*/ 0 w 4180773"/>
              <a:gd name="connsiteY6" fmla="*/ 2631284 h 4656219"/>
              <a:gd name="connsiteX7" fmla="*/ 2631284 w 4180773"/>
              <a:gd name="connsiteY7" fmla="*/ 0 h 465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0773" h="4656219">
                <a:moveTo>
                  <a:pt x="2631284" y="0"/>
                </a:moveTo>
                <a:cubicBezTo>
                  <a:pt x="3176241" y="0"/>
                  <a:pt x="3682504" y="165666"/>
                  <a:pt x="4102460" y="449382"/>
                </a:cubicBezTo>
                <a:lnTo>
                  <a:pt x="4180773" y="507944"/>
                </a:lnTo>
                <a:lnTo>
                  <a:pt x="4180773" y="4656219"/>
                </a:lnTo>
                <a:lnTo>
                  <a:pt x="951501" y="4656219"/>
                </a:lnTo>
                <a:lnTo>
                  <a:pt x="770685" y="4491883"/>
                </a:lnTo>
                <a:cubicBezTo>
                  <a:pt x="294517" y="4015714"/>
                  <a:pt x="0" y="3357893"/>
                  <a:pt x="0" y="2631284"/>
                </a:cubicBezTo>
                <a:cubicBezTo>
                  <a:pt x="0" y="1178066"/>
                  <a:pt x="1178066" y="0"/>
                  <a:pt x="2631284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E2314B64-7F9F-4716-A43E-EB19803485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8907" y="2942512"/>
            <a:ext cx="3446902" cy="3565107"/>
          </a:xfrm>
          <a:prstGeom prst="rect">
            <a:avLst/>
          </a:prstGeom>
        </p:spPr>
      </p:pic>
      <p:sp>
        <p:nvSpPr>
          <p:cNvPr id="247" name="Freeform: Shape 246">
            <a:extLst>
              <a:ext uri="{FF2B5EF4-FFF2-40B4-BE49-F238E27FC236}">
                <a16:creationId xmlns:a16="http://schemas.microsoft.com/office/drawing/2014/main" id="{CE1EFC02-FB03-4241-83C8-4FBA4CAD65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97624" y="0"/>
            <a:ext cx="3383280" cy="2942512"/>
          </a:xfrm>
          <a:custGeom>
            <a:avLst/>
            <a:gdLst>
              <a:gd name="connsiteX0" fmla="*/ 555657 w 3383280"/>
              <a:gd name="connsiteY0" fmla="*/ 0 h 2942512"/>
              <a:gd name="connsiteX1" fmla="*/ 2827623 w 3383280"/>
              <a:gd name="connsiteY1" fmla="*/ 0 h 2942512"/>
              <a:gd name="connsiteX2" fmla="*/ 2887810 w 3383280"/>
              <a:gd name="connsiteY2" fmla="*/ 54702 h 2942512"/>
              <a:gd name="connsiteX3" fmla="*/ 3383280 w 3383280"/>
              <a:gd name="connsiteY3" fmla="*/ 1250872 h 2942512"/>
              <a:gd name="connsiteX4" fmla="*/ 1691640 w 3383280"/>
              <a:gd name="connsiteY4" fmla="*/ 2942512 h 2942512"/>
              <a:gd name="connsiteX5" fmla="*/ 0 w 3383280"/>
              <a:gd name="connsiteY5" fmla="*/ 1250872 h 2942512"/>
              <a:gd name="connsiteX6" fmla="*/ 495470 w 3383280"/>
              <a:gd name="connsiteY6" fmla="*/ 54702 h 2942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83280" h="2942512">
                <a:moveTo>
                  <a:pt x="555657" y="0"/>
                </a:moveTo>
                <a:lnTo>
                  <a:pt x="2827623" y="0"/>
                </a:lnTo>
                <a:lnTo>
                  <a:pt x="2887810" y="54702"/>
                </a:lnTo>
                <a:cubicBezTo>
                  <a:pt x="3193937" y="360829"/>
                  <a:pt x="3383280" y="783739"/>
                  <a:pt x="3383280" y="1250872"/>
                </a:cubicBezTo>
                <a:cubicBezTo>
                  <a:pt x="3383280" y="2185139"/>
                  <a:pt x="2625907" y="2942512"/>
                  <a:pt x="1691640" y="2942512"/>
                </a:cubicBezTo>
                <a:cubicBezTo>
                  <a:pt x="757373" y="2942512"/>
                  <a:pt x="0" y="2185139"/>
                  <a:pt x="0" y="1250872"/>
                </a:cubicBezTo>
                <a:cubicBezTo>
                  <a:pt x="0" y="783739"/>
                  <a:pt x="189344" y="360829"/>
                  <a:pt x="495470" y="54702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" name="Picture 12" descr="Image result for IoT Agenda">
            <a:extLst>
              <a:ext uri="{FF2B5EF4-FFF2-40B4-BE49-F238E27FC236}">
                <a16:creationId xmlns:a16="http://schemas.microsoft.com/office/drawing/2014/main" id="{7F433D8C-B22A-4DC1-9B07-0B80AB1130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2546" y="952848"/>
            <a:ext cx="2802646" cy="7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7210051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3723548-A2B3-41BE-AAEE-86F61A3A1E1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5" y="952848"/>
            <a:ext cx="3452907" cy="1442444"/>
          </a:xfrm>
          <a:prstGeom prst="rect">
            <a:avLst/>
          </a:prstGeom>
        </p:spPr>
      </p:pic>
      <p:pic>
        <p:nvPicPr>
          <p:cNvPr id="5160" name="Picture 40" descr="Virtual-Strategy Magazine">
            <a:extLst>
              <a:ext uri="{FF2B5EF4-FFF2-40B4-BE49-F238E27FC236}">
                <a16:creationId xmlns:a16="http://schemas.microsoft.com/office/drawing/2014/main" id="{23CE1CFC-AFA6-449F-BA0E-D20FA093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261" y="7156130"/>
            <a:ext cx="294529" cy="253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06A75F36-5A99-4064-A56D-5B0DC09AEAD4}"/>
              </a:ext>
            </a:extLst>
          </p:cNvPr>
          <p:cNvSpPr/>
          <p:nvPr/>
        </p:nvSpPr>
        <p:spPr>
          <a:xfrm>
            <a:off x="3466161" y="5641665"/>
            <a:ext cx="3085293" cy="625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500" dirty="0">
                <a:latin typeface="Myriad Pro" panose="020B0503030403020204" pitchFamily="34" charset="0"/>
              </a:rPr>
              <a:t>A feature with C-DOT has been published on IoT Agenda.</a:t>
            </a:r>
          </a:p>
        </p:txBody>
      </p:sp>
    </p:spTree>
    <p:extLst>
      <p:ext uri="{BB962C8B-B14F-4D97-AF65-F5344CB8AC3E}">
        <p14:creationId xmlns:p14="http://schemas.microsoft.com/office/powerpoint/2010/main" val="430830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Freeform: Shape 128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1" name="Freeform: Shape 130">
            <a:extLst>
              <a:ext uri="{FF2B5EF4-FFF2-40B4-BE49-F238E27FC236}">
                <a16:creationId xmlns:a16="http://schemas.microsoft.com/office/drawing/2014/main" id="{EBA87361-6D30-46E4-834B-719CF59055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88332"/>
            <a:ext cx="3564638" cy="4569668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Freeform: Shape 132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5" name="Freeform: Shape 134">
            <a:extLst>
              <a:ext uri="{FF2B5EF4-FFF2-40B4-BE49-F238E27FC236}">
                <a16:creationId xmlns:a16="http://schemas.microsoft.com/office/drawing/2014/main" id="{D89DB1C0-FEEC-4CB6-88B2-F9C5562E0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6574" y="0"/>
            <a:ext cx="3913632" cy="2285234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4" name="Picture 12" descr="Image result for IoT Agenda">
            <a:extLst>
              <a:ext uri="{FF2B5EF4-FFF2-40B4-BE49-F238E27FC236}">
                <a16:creationId xmlns:a16="http://schemas.microsoft.com/office/drawing/2014/main" id="{5B112EAE-2217-42A4-B4DF-1AC819F5BA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084" y="3846696"/>
            <a:ext cx="2343150" cy="602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7" name="Oval 136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03117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08163D1C-ED91-4D5F-A33B-CF1256B27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7709" y="780500"/>
            <a:ext cx="2852928" cy="2852928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83D471F3-782A-4BA1-9CAB-FF5CDF0A7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8761" y="-4332"/>
            <a:ext cx="3273238" cy="3618965"/>
          </a:xfrm>
          <a:custGeom>
            <a:avLst/>
            <a:gdLst>
              <a:gd name="connsiteX0" fmla="*/ 210437 w 3273238"/>
              <a:gd name="connsiteY0" fmla="*/ 0 h 3618965"/>
              <a:gd name="connsiteX1" fmla="*/ 3273238 w 3273238"/>
              <a:gd name="connsiteY1" fmla="*/ 0 h 3618965"/>
              <a:gd name="connsiteX2" fmla="*/ 3273238 w 3273238"/>
              <a:gd name="connsiteY2" fmla="*/ 3526409 h 3618965"/>
              <a:gd name="connsiteX3" fmla="*/ 3118338 w 3273238"/>
              <a:gd name="connsiteY3" fmla="*/ 3566238 h 3618965"/>
              <a:gd name="connsiteX4" fmla="*/ 2595295 w 3273238"/>
              <a:gd name="connsiteY4" fmla="*/ 3618965 h 3618965"/>
              <a:gd name="connsiteX5" fmla="*/ 0 w 3273238"/>
              <a:gd name="connsiteY5" fmla="*/ 1023670 h 3618965"/>
              <a:gd name="connsiteX6" fmla="*/ 203951 w 3273238"/>
              <a:gd name="connsiteY6" fmla="*/ 13464 h 3618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3280" y="6106415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7466932-9524-40B2-9D5B-B9AC82C19957}"/>
              </a:ext>
            </a:extLst>
          </p:cNvPr>
          <p:cNvSpPr/>
          <p:nvPr/>
        </p:nvSpPr>
        <p:spPr>
          <a:xfrm>
            <a:off x="-300473" y="4752710"/>
            <a:ext cx="3254116" cy="1179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500" dirty="0">
                <a:solidFill>
                  <a:srgbClr val="668C98"/>
                </a:solidFill>
                <a:latin typeface="Myriad Pro" panose="020B0503030403020204" pitchFamily="34" charset="0"/>
              </a:rPr>
              <a:t>An article discussing how the oneM2M standard has matured over the years is due to be published in IoT Agenda.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849BCB-9843-41CA-BE86-D1540E1AB22A}"/>
              </a:ext>
            </a:extLst>
          </p:cNvPr>
          <p:cNvSpPr/>
          <p:nvPr/>
        </p:nvSpPr>
        <p:spPr>
          <a:xfrm>
            <a:off x="1709154" y="370612"/>
            <a:ext cx="3273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Myriad Pro Light" panose="020B0603030403020204" pitchFamily="34" charset="0"/>
              </a:rPr>
              <a:t>Features which are currently being drafted and approved:</a:t>
            </a:r>
            <a:r>
              <a:rPr lang="en-US" sz="2400" b="1" dirty="0">
                <a:latin typeface="Myriad Pro Light" panose="020B0603030403020204" pitchFamily="34" charset="0"/>
              </a:rPr>
              <a:t>: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F3F06A4-BDD7-4F12-A7A5-31FF9FBE524E}"/>
              </a:ext>
            </a:extLst>
          </p:cNvPr>
          <p:cNvSpPr/>
          <p:nvPr/>
        </p:nvSpPr>
        <p:spPr>
          <a:xfrm>
            <a:off x="6016706" y="1982373"/>
            <a:ext cx="20439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 feature on oneM2M’s mobile networks webinar is in approvals.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6DF8860-C714-4E30-89FC-A51C7B372D5E}"/>
              </a:ext>
            </a:extLst>
          </p:cNvPr>
          <p:cNvSpPr/>
          <p:nvPr/>
        </p:nvSpPr>
        <p:spPr>
          <a:xfrm>
            <a:off x="8986012" y="105058"/>
            <a:ext cx="2706916" cy="2063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rgbClr val="668C98"/>
                </a:solidFill>
                <a:latin typeface="Myriad Pro" panose="020B0503030403020204" pitchFamily="34" charset="0"/>
              </a:rPr>
              <a:t>Features on the oneM2M and </a:t>
            </a:r>
            <a:r>
              <a:rPr lang="en-GB" dirty="0">
                <a:solidFill>
                  <a:srgbClr val="668C98"/>
                </a:solidFill>
              </a:rPr>
              <a:t>ETSI AI project and oneM2M IIC whitepaper are being pitched to publications. </a:t>
            </a:r>
            <a:endParaRPr lang="en-GB" dirty="0">
              <a:solidFill>
                <a:srgbClr val="668C98"/>
              </a:solidFill>
              <a:latin typeface="Myriad Pro" panose="020B05030304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DA9DCB3-8FA7-4639-A1AF-F17B53813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7902" y="1151079"/>
            <a:ext cx="1203787" cy="822865"/>
          </a:xfrm>
          <a:prstGeom prst="rect">
            <a:avLst/>
          </a:prstGeom>
        </p:spPr>
      </p:pic>
      <p:pic>
        <p:nvPicPr>
          <p:cNvPr id="1026" name="Picture 2" descr="Image result for etsi">
            <a:extLst>
              <a:ext uri="{FF2B5EF4-FFF2-40B4-BE49-F238E27FC236}">
                <a16:creationId xmlns:a16="http://schemas.microsoft.com/office/drawing/2014/main" id="{F13AB3C1-A974-43CD-BAE8-F17BF95B5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8591" y="2358594"/>
            <a:ext cx="1742853" cy="973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6378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Upcoming editorial coverage 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509A7-D80F-4EFE-8CA9-7D95479050D3}"/>
              </a:ext>
            </a:extLst>
          </p:cNvPr>
          <p:cNvSpPr/>
          <p:nvPr/>
        </p:nvSpPr>
        <p:spPr>
          <a:xfrm>
            <a:off x="4392608" y="2644265"/>
            <a:ext cx="2849217" cy="848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feature on semantic interoperability is due to be published in Networking +.</a:t>
            </a:r>
          </a:p>
        </p:txBody>
      </p:sp>
      <p:pic>
        <p:nvPicPr>
          <p:cNvPr id="16" name="Picture 4" descr="Image result for networking plus logo">
            <a:extLst>
              <a:ext uri="{FF2B5EF4-FFF2-40B4-BE49-F238E27FC236}">
                <a16:creationId xmlns:a16="http://schemas.microsoft.com/office/drawing/2014/main" id="{91586C57-0F5C-4481-A68B-E68D1AA7D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58172" y="1268376"/>
            <a:ext cx="1275655" cy="127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mage result for EE world logo">
            <a:extLst>
              <a:ext uri="{FF2B5EF4-FFF2-40B4-BE49-F238E27FC236}">
                <a16:creationId xmlns:a16="http://schemas.microsoft.com/office/drawing/2014/main" id="{732644B0-F83A-4781-BFC8-850B2FDF1E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689" b="23947"/>
          <a:stretch/>
        </p:blipFill>
        <p:spPr bwMode="auto">
          <a:xfrm>
            <a:off x="1497848" y="1624092"/>
            <a:ext cx="1895922" cy="803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099998A-7EC4-425D-BB48-2199C6F4BC64}"/>
              </a:ext>
            </a:extLst>
          </p:cNvPr>
          <p:cNvSpPr/>
          <p:nvPr/>
        </p:nvSpPr>
        <p:spPr>
          <a:xfrm>
            <a:off x="390668" y="2503107"/>
            <a:ext cx="3514165" cy="660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IN" sz="1600" dirty="0">
                <a:solidFill>
                  <a:schemeClr val="bg2"/>
                </a:solidFill>
                <a:latin typeface="Myriad Pro" panose="020B0503030403020204" pitchFamily="34" charset="0"/>
              </a:rPr>
              <a:t>A piece on smart cities is due to be published in EE World.</a:t>
            </a:r>
            <a:endParaRPr lang="en-GB" sz="1400" dirty="0">
              <a:solidFill>
                <a:schemeClr val="bg2"/>
              </a:solidFill>
              <a:latin typeface="Myriad Pro" panose="020B0503030403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83F7A5-5804-4590-99D4-EE3DD3D5A6D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3672" y="1346965"/>
            <a:ext cx="1294185" cy="105126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C799F0C-E8C9-41E7-A97C-9D99D361E3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60273" y="2644265"/>
            <a:ext cx="2975106" cy="1024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211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Upcoming editorial coverage 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6ED1B0F-65BD-4A9D-992A-4F8BC6593619}"/>
              </a:ext>
            </a:extLst>
          </p:cNvPr>
          <p:cNvSpPr/>
          <p:nvPr/>
        </p:nvSpPr>
        <p:spPr>
          <a:xfrm>
            <a:off x="8251731" y="2492462"/>
            <a:ext cx="2748501" cy="1106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comment piece on the oneM2M standard will be published following a briefing with Ken and Peter.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E4509A7-D80F-4EFE-8CA9-7D95479050D3}"/>
              </a:ext>
            </a:extLst>
          </p:cNvPr>
          <p:cNvSpPr/>
          <p:nvPr/>
        </p:nvSpPr>
        <p:spPr>
          <a:xfrm>
            <a:off x="4445508" y="2763881"/>
            <a:ext cx="2849217" cy="589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sz="1400" dirty="0">
                <a:solidFill>
                  <a:schemeClr val="bg2"/>
                </a:solidFill>
                <a:latin typeface="Myriad Pro" panose="020B0503030403020204" pitchFamily="34" charset="0"/>
              </a:rPr>
              <a:t>A Q&amp;A with Ken is due to be published in the July issue.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99998A-7EC4-425D-BB48-2199C6F4BC64}"/>
              </a:ext>
            </a:extLst>
          </p:cNvPr>
          <p:cNvSpPr/>
          <p:nvPr/>
        </p:nvSpPr>
        <p:spPr>
          <a:xfrm>
            <a:off x="390668" y="2503107"/>
            <a:ext cx="3514165" cy="956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IN" sz="1600" dirty="0">
                <a:solidFill>
                  <a:schemeClr val="bg2"/>
                </a:solidFill>
                <a:latin typeface="Myriad Pro" panose="020B0503030403020204" pitchFamily="34" charset="0"/>
              </a:rPr>
              <a:t>A comment piece on IoT standardisation is due to be published in April.</a:t>
            </a:r>
            <a:endParaRPr lang="en-GB" sz="1400" dirty="0">
              <a:solidFill>
                <a:schemeClr val="bg2"/>
              </a:solidFill>
              <a:latin typeface="Myriad Pro" panose="020B0503030403020204" pitchFamily="34" charset="0"/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3D5D72-B8E9-4991-AE65-A82381C701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868" y="1518231"/>
            <a:ext cx="1912070" cy="866285"/>
          </a:xfrm>
          <a:prstGeom prst="rect">
            <a:avLst/>
          </a:prstGeom>
        </p:spPr>
      </p:pic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49B5D951-0B69-415E-A6C2-98A008A6C4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931" y="1470949"/>
            <a:ext cx="1707240" cy="1173316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100AC81-BE7F-4859-835D-A5299D5A924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563" y="1546601"/>
            <a:ext cx="2125569" cy="101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62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3662" y="5118754"/>
            <a:ext cx="8584676" cy="10443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dirty="0">
                <a:solidFill>
                  <a:schemeClr val="tx1"/>
                </a:solidFill>
              </a:rPr>
              <a:t>Feature pitching</a:t>
            </a:r>
          </a:p>
        </p:txBody>
      </p:sp>
      <p:sp>
        <p:nvSpPr>
          <p:cNvPr id="114" name="Oval 113">
            <a:extLst>
              <a:ext uri="{FF2B5EF4-FFF2-40B4-BE49-F238E27FC236}">
                <a16:creationId xmlns:a16="http://schemas.microsoft.com/office/drawing/2014/main" id="{0C45045A-6083-4B3E-956A-675823375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44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6" name="Oval 115">
            <a:extLst>
              <a:ext uri="{FF2B5EF4-FFF2-40B4-BE49-F238E27FC236}">
                <a16:creationId xmlns:a16="http://schemas.microsoft.com/office/drawing/2014/main" id="{EBD2B2B2-1395-4E7B-87A0-BD34551C0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5336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Oval 117">
            <a:extLst>
              <a:ext uri="{FF2B5EF4-FFF2-40B4-BE49-F238E27FC236}">
                <a16:creationId xmlns:a16="http://schemas.microsoft.com/office/drawing/2014/main" id="{42875DDC-0225-45F8-B745-78688F2D1A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45509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4F329563-0961-4426-90D2-2DF4888E54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0101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Oval 121">
            <a:extLst>
              <a:ext uri="{FF2B5EF4-FFF2-40B4-BE49-F238E27FC236}">
                <a16:creationId xmlns:a16="http://schemas.microsoft.com/office/drawing/2014/main" id="{12617755-D451-4BAF-9B55-518297BF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0273" y="832894"/>
            <a:ext cx="3300984" cy="330098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86C062C2-3673-4248-BE21-B51B16E632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24865" y="997486"/>
            <a:ext cx="2971800" cy="29718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>
          <a:xfrm>
            <a:off x="11000232" y="6108192"/>
            <a:ext cx="548640" cy="548640"/>
          </a:xfrm>
          <a:prstGeom prst="ellipse">
            <a:avLst/>
          </a:prstGeom>
          <a:solidFill>
            <a:srgbClr val="7F7F7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Aft>
                <a:spcPts val="600"/>
              </a:spcAft>
            </a:pPr>
            <a:fld id="{163F5A94-8458-4F17-AD3C-1A083E20221D}" type="slidenum">
              <a:rPr lang="en-US" sz="1500">
                <a:solidFill>
                  <a:srgbClr val="FFFFFF"/>
                </a:solidFill>
              </a:rPr>
              <a:pPr algn="ctr">
                <a:spcAft>
                  <a:spcPts val="600"/>
                </a:spcAft>
              </a:pPr>
              <a:t>8</a:t>
            </a:fld>
            <a:endParaRPr lang="en-US" sz="1500">
              <a:solidFill>
                <a:srgbClr val="FFFFFF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F08959-B855-4836-ACE0-7FC8EA76B733}"/>
              </a:ext>
            </a:extLst>
          </p:cNvPr>
          <p:cNvSpPr/>
          <p:nvPr/>
        </p:nvSpPr>
        <p:spPr>
          <a:xfrm>
            <a:off x="743970" y="2471583"/>
            <a:ext cx="2706916" cy="731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 err="1">
                <a:solidFill>
                  <a:schemeClr val="bg2"/>
                </a:solidFill>
                <a:latin typeface="Myriad Pro" panose="020B0503030403020204" pitchFamily="34" charset="0"/>
              </a:rPr>
              <a:t>IIoT</a:t>
            </a:r>
            <a:r>
              <a:rPr lang="en-GB" dirty="0">
                <a:solidFill>
                  <a:schemeClr val="bg2"/>
                </a:solidFill>
                <a:latin typeface="Myriad Pro" panose="020B0503030403020204" pitchFamily="34" charset="0"/>
              </a:rPr>
              <a:t> focus for May issue   </a:t>
            </a:r>
          </a:p>
        </p:txBody>
      </p:sp>
      <p:pic>
        <p:nvPicPr>
          <p:cNvPr id="1028" name="Picture 4" descr="Image result for iot now logo">
            <a:extLst>
              <a:ext uri="{FF2B5EF4-FFF2-40B4-BE49-F238E27FC236}">
                <a16:creationId xmlns:a16="http://schemas.microsoft.com/office/drawing/2014/main" id="{80A738BC-A501-4C24-A248-135013442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372" y="1866331"/>
            <a:ext cx="2017083" cy="459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fierce wireless logo">
            <a:extLst>
              <a:ext uri="{FF2B5EF4-FFF2-40B4-BE49-F238E27FC236}">
                <a16:creationId xmlns:a16="http://schemas.microsoft.com/office/drawing/2014/main" id="{0593B1C5-50FC-4577-A01C-D09B38F988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69" b="35200"/>
          <a:stretch/>
        </p:blipFill>
        <p:spPr bwMode="auto">
          <a:xfrm>
            <a:off x="4796767" y="1825330"/>
            <a:ext cx="2598465" cy="497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592421-B3C9-4BC4-A898-A7F76A0FFF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3137" y="1752753"/>
            <a:ext cx="2227095" cy="569630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26FA71C1-8DF3-42B8-B4BC-D7F27C996B1C}"/>
              </a:ext>
            </a:extLst>
          </p:cNvPr>
          <p:cNvSpPr/>
          <p:nvPr/>
        </p:nvSpPr>
        <p:spPr>
          <a:xfrm>
            <a:off x="8427563" y="2577864"/>
            <a:ext cx="2378307" cy="731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>
              <a:lnSpc>
                <a:spcPct val="120000"/>
              </a:lnSpc>
              <a:spcBef>
                <a:spcPts val="600"/>
              </a:spcBef>
            </a:pPr>
            <a:r>
              <a:rPr lang="en-GB" dirty="0">
                <a:solidFill>
                  <a:schemeClr val="bg2"/>
                </a:solidFill>
                <a:latin typeface="Myriad Pro" panose="020B0503030403020204" pitchFamily="34" charset="0"/>
              </a:rPr>
              <a:t>IoT focus for May issue  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CEF6F87-4C22-4C35-802F-1BECB6868AC1}"/>
              </a:ext>
            </a:extLst>
          </p:cNvPr>
          <p:cNvSpPr txBox="1"/>
          <p:nvPr/>
        </p:nvSpPr>
        <p:spPr>
          <a:xfrm>
            <a:off x="5093318" y="2551847"/>
            <a:ext cx="213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Telco innovation for July issue</a:t>
            </a:r>
          </a:p>
        </p:txBody>
      </p:sp>
    </p:spTree>
    <p:extLst>
      <p:ext uri="{BB962C8B-B14F-4D97-AF65-F5344CB8AC3E}">
        <p14:creationId xmlns:p14="http://schemas.microsoft.com/office/powerpoint/2010/main" val="3384513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AFA67CD3-AB4E-4A7A-BEB8-53C445D8C4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7CF545F-9C2E-4446-97CD-AD92990C2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90AA74E-0AA9-4447-9BF9-AFD9DDCB8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876" y="356955"/>
            <a:ext cx="5781782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>
                <a:solidFill>
                  <a:srgbClr val="000000"/>
                </a:solidFill>
              </a:rPr>
              <a:t>Webinars and White Papers  </a:t>
            </a:r>
          </a:p>
        </p:txBody>
      </p:sp>
      <p:sp>
        <p:nvSpPr>
          <p:cNvPr id="15" name="Freeform 62">
            <a:extLst>
              <a:ext uri="{FF2B5EF4-FFF2-40B4-BE49-F238E27FC236}">
                <a16:creationId xmlns:a16="http://schemas.microsoft.com/office/drawing/2014/main" id="{339C8D78-A644-462F-B674-F440635E53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77D324-FFED-4D1D-B6C4-55541429A4D9}"/>
              </a:ext>
            </a:extLst>
          </p:cNvPr>
          <p:cNvSpPr/>
          <p:nvPr/>
        </p:nvSpPr>
        <p:spPr>
          <a:xfrm>
            <a:off x="5495636" y="2164235"/>
            <a:ext cx="6354619" cy="41626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  <a:latin typeface="Myriad Pro" panose="020B0503030403020204" pitchFamily="34" charset="0"/>
              </a:rPr>
              <a:t>The webinar ‘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India's First Living Lab at IIITH: use case for oneM2M</a:t>
            </a:r>
            <a:r>
              <a:rPr lang="en-US" sz="2100" b="1" dirty="0">
                <a:solidFill>
                  <a:schemeClr val="tx2"/>
                </a:solidFill>
                <a:latin typeface="Myriad Pro" panose="020B0503030403020204" pitchFamily="34" charset="0"/>
              </a:rPr>
              <a:t>’ 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was held on March 11</a:t>
            </a:r>
            <a:r>
              <a:rPr lang="en-US" sz="2100" baseline="30000" dirty="0">
                <a:solidFill>
                  <a:schemeClr val="tx2"/>
                </a:solidFill>
                <a:latin typeface="Myriad Pro" panose="020B0503030403020204" pitchFamily="34" charset="0"/>
              </a:rPr>
              <a:t>th</a:t>
            </a:r>
            <a:r>
              <a:rPr lang="en-US" sz="2100" dirty="0">
                <a:solidFill>
                  <a:schemeClr val="tx2"/>
                </a:solidFill>
                <a:latin typeface="Myriad Pro" panose="020B0503030403020204" pitchFamily="34" charset="0"/>
              </a:rPr>
              <a:t>.  A post-webinar blog is currently in the pipeline.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</a:pPr>
            <a:endParaRPr lang="en-US" sz="2100" dirty="0">
              <a:solidFill>
                <a:schemeClr val="tx2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100" dirty="0">
                <a:solidFill>
                  <a:schemeClr val="tx2"/>
                </a:solidFill>
                <a:latin typeface="Myriad Pro" panose="020B0503030403020204" pitchFamily="34" charset="0"/>
              </a:rPr>
              <a:t>A Release 4 webinar is in the pipeline.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 webinar on ‘Data marketplace work in Korea’ is also due to be arranged. 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oneM2M will be included in a white paper on MEC by ETSI, which is set to be published in the coming months. </a:t>
            </a: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marL="571500" lvl="2" indent="-3429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0000"/>
                </a:solidFill>
                <a:latin typeface="Myriad Pro" panose="020B0503030403020204" pitchFamily="34" charset="0"/>
              </a:rPr>
              <a:t>A joint white paper with 3GPP is also in the pipeline.</a:t>
            </a:r>
          </a:p>
          <a:p>
            <a:pPr marL="457200" lvl="2" indent="-228600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FEE4-B852-41ED-8BAE-71E93B5D6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25930" y="6223702"/>
            <a:ext cx="57072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163F5A94-8458-4F17-AD3C-1A083E20221D}" type="slidenum">
              <a:rPr lang="en-US" sz="1100">
                <a:solidFill>
                  <a:srgbClr val="898989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100">
              <a:solidFill>
                <a:srgbClr val="898989"/>
              </a:solidFill>
            </a:endParaRP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D4630AC9-471B-4149-8A85-9C351E0991D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30" y="2074210"/>
            <a:ext cx="3973719" cy="270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82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503</Words>
  <Application>Microsoft Office PowerPoint</Application>
  <PresentationFormat>Widescreen</PresentationFormat>
  <Paragraphs>69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Myriad Pro</vt:lpstr>
      <vt:lpstr>Myriad Pro Light</vt:lpstr>
      <vt:lpstr>Office Theme</vt:lpstr>
      <vt:lpstr>Marcom 86 </vt:lpstr>
      <vt:lpstr>Press Releases and Media Invitations </vt:lpstr>
      <vt:lpstr>Feature Coverage Highlights</vt:lpstr>
      <vt:lpstr>Feature Coverage Highlights</vt:lpstr>
      <vt:lpstr>PowerPoint Presentation</vt:lpstr>
      <vt:lpstr>Upcoming editorial coverage </vt:lpstr>
      <vt:lpstr>Upcoming editorial coverage </vt:lpstr>
      <vt:lpstr>Feature pitching</vt:lpstr>
      <vt:lpstr>Webinars and White Papers  </vt:lpstr>
      <vt:lpstr>Executive Interviews</vt:lpstr>
      <vt:lpstr>Social media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Marcom 86 </dc:title>
  <dc:creator>Hollie-May Auburn</dc:creator>
  <cp:lastModifiedBy>Jayne Garfitt</cp:lastModifiedBy>
  <cp:revision>14</cp:revision>
  <dcterms:created xsi:type="dcterms:W3CDTF">2020-03-24T09:54:23Z</dcterms:created>
  <dcterms:modified xsi:type="dcterms:W3CDTF">2020-03-24T14:38:01Z</dcterms:modified>
</cp:coreProperties>
</file>