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3" r:id="rId2"/>
    <p:sldId id="364" r:id="rId3"/>
    <p:sldId id="3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8" autoAdjust="0"/>
    <p:restoredTop sz="94660"/>
  </p:normalViewPr>
  <p:slideViewPr>
    <p:cSldViewPr snapToGrid="0">
      <p:cViewPr varScale="1">
        <p:scale>
          <a:sx n="78" d="100"/>
          <a:sy n="78" d="100"/>
        </p:scale>
        <p:origin x="75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18-03-2020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C3676-268C-43E7-9C5A-45E44A38893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81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908" y="2312843"/>
            <a:ext cx="11296184" cy="1434440"/>
          </a:xfrm>
        </p:spPr>
        <p:txBody>
          <a:bodyPr>
            <a:normAutofit/>
          </a:bodyPr>
          <a:lstStyle/>
          <a:p>
            <a:r>
              <a:rPr lang="de-DE" dirty="0"/>
              <a:t>MARCOM report to SC51</a:t>
            </a:r>
            <a:br>
              <a:rPr lang="de-DE" dirty="0"/>
            </a:br>
            <a:r>
              <a:rPr lang="de-DE" sz="3600" dirty="0"/>
              <a:t>Trademark of new oneM2M logo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34304"/>
            <a:ext cx="9144000" cy="1655762"/>
          </a:xfrm>
        </p:spPr>
        <p:txBody>
          <a:bodyPr/>
          <a:lstStyle/>
          <a:p>
            <a:r>
              <a:rPr lang="de-DE" dirty="0"/>
              <a:t>March 2020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44586867-E94B-403D-BCAD-17536143C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8542" y="1751747"/>
            <a:ext cx="2900516" cy="35814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457200" algn="ctr">
              <a:spcAft>
                <a:spcPts val="0"/>
              </a:spcAft>
              <a:tabLst>
                <a:tab pos="2865755" algn="ctr"/>
                <a:tab pos="5731510" algn="r"/>
              </a:tabLst>
            </a:pPr>
            <a:r>
              <a:rPr lang="en-GB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IoT Standard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b="1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000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8DEFAD7-64BF-4E1D-B722-862A7D0B3750}"/>
              </a:ext>
            </a:extLst>
          </p:cNvPr>
          <p:cNvGrpSpPr/>
          <p:nvPr/>
        </p:nvGrpSpPr>
        <p:grpSpPr>
          <a:xfrm>
            <a:off x="6828183" y="2664650"/>
            <a:ext cx="4593577" cy="2124000"/>
            <a:chOff x="3576389" y="1613452"/>
            <a:chExt cx="4593577" cy="2124000"/>
          </a:xfrm>
        </p:grpSpPr>
        <p:sp>
          <p:nvSpPr>
            <p:cNvPr id="4" name="Text Box 2">
              <a:extLst>
                <a:ext uri="{FF2B5EF4-FFF2-40B4-BE49-F238E27FC236}">
                  <a16:creationId xmlns:a16="http://schemas.microsoft.com/office/drawing/2014/main" id="{F8FA9279-15FA-423C-9C97-2ABE32A9E7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6389" y="3379312"/>
              <a:ext cx="4593577" cy="3581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457200" algn="ctr">
                <a:spcAft>
                  <a:spcPts val="0"/>
                </a:spcAft>
                <a:tabLst>
                  <a:tab pos="2865755" algn="ctr"/>
                  <a:tab pos="5731510" algn="r"/>
                </a:tabLst>
              </a:pPr>
              <a:r>
                <a:rPr lang="en-GB" sz="2800" b="1" i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The IoT Standard</a:t>
              </a:r>
              <a:endPara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000" b="1" i="1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5DE44F3-81AF-4096-8829-83E8AC1D29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39965" y="1613452"/>
              <a:ext cx="3112070" cy="2124000"/>
            </a:xfrm>
            <a:prstGeom prst="rect">
              <a:avLst/>
            </a:prstGeom>
          </p:spPr>
        </p:pic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55B78D1D-7DB3-4AC9-AC55-0F56C48F0BA0}"/>
              </a:ext>
            </a:extLst>
          </p:cNvPr>
          <p:cNvSpPr/>
          <p:nvPr/>
        </p:nvSpPr>
        <p:spPr>
          <a:xfrm>
            <a:off x="473764" y="1495099"/>
            <a:ext cx="659295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80340" algn="l"/>
              </a:tabLst>
            </a:pPr>
            <a:r>
              <a:rPr lang="en-GB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Our vision: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indent="-228600">
              <a:spcAft>
                <a:spcPts val="0"/>
              </a:spcAft>
              <a:tabLst>
                <a:tab pos="180340" algn="l"/>
              </a:tabLst>
            </a:pP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“A world of interoperable and secure IoT services where market adoption is easy and delivers benefits to society.”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B25D3F-F924-4970-9F3E-7502672EE619}"/>
              </a:ext>
            </a:extLst>
          </p:cNvPr>
          <p:cNvSpPr/>
          <p:nvPr/>
        </p:nvSpPr>
        <p:spPr>
          <a:xfrm>
            <a:off x="473765" y="2990715"/>
            <a:ext cx="635441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80340" algn="l"/>
              </a:tabLst>
            </a:pPr>
            <a:r>
              <a:rPr lang="en-GB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Our mission: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indent="-228600">
              <a:spcAft>
                <a:spcPts val="0"/>
              </a:spcAft>
              <a:tabLst>
                <a:tab pos="180340" algn="l"/>
              </a:tabLst>
            </a:pP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“We are the global</a:t>
            </a:r>
            <a:r>
              <a:rPr lang="en-GB" i="1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community that develops IoT standards to enable interoperable, secure, and simple-to-deploy services for the IoT ecosystem. oneM2M standards are open, accessible and internationally recognized.”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0B4538-0DE9-4E90-8509-D96B755239CC}"/>
              </a:ext>
            </a:extLst>
          </p:cNvPr>
          <p:cNvSpPr/>
          <p:nvPr/>
        </p:nvSpPr>
        <p:spPr>
          <a:xfrm>
            <a:off x="473764" y="4788650"/>
            <a:ext cx="6096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80340" algn="l"/>
              </a:tabLst>
            </a:pPr>
            <a:r>
              <a:rPr lang="en-GB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New tagline: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indent="-228600">
              <a:spcAft>
                <a:spcPts val="0"/>
              </a:spcAft>
              <a:tabLst>
                <a:tab pos="180340" algn="l"/>
              </a:tabLst>
            </a:pPr>
            <a:r>
              <a:rPr lang="en-GB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“The IoT Standard.”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C4F830A-16FC-4A71-AF0C-C2088F862081}"/>
              </a:ext>
            </a:extLst>
          </p:cNvPr>
          <p:cNvSpPr txBox="1">
            <a:spLocks/>
          </p:cNvSpPr>
          <p:nvPr/>
        </p:nvSpPr>
        <p:spPr>
          <a:xfrm>
            <a:off x="324757" y="347430"/>
            <a:ext cx="9871188" cy="117357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63133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r>
              <a:rPr lang="fr-FR" sz="3600" dirty="0"/>
              <a:t>New </a:t>
            </a:r>
            <a:r>
              <a:rPr lang="fr-FR" sz="3600" dirty="0" err="1"/>
              <a:t>mision</a:t>
            </a:r>
            <a:r>
              <a:rPr lang="fr-FR" sz="3600" dirty="0"/>
              <a:t>, vision &amp; </a:t>
            </a:r>
            <a:r>
              <a:rPr lang="fr-FR" sz="3600" dirty="0" err="1"/>
              <a:t>taglines</a:t>
            </a:r>
            <a:endParaRPr lang="en-GB" sz="3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0749F3-8A6A-4905-8C29-E31C05D86185}"/>
              </a:ext>
            </a:extLst>
          </p:cNvPr>
          <p:cNvSpPr/>
          <p:nvPr/>
        </p:nvSpPr>
        <p:spPr>
          <a:xfrm>
            <a:off x="1576693" y="5679421"/>
            <a:ext cx="7907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The new </a:t>
            </a:r>
            <a:r>
              <a:rPr lang="fr-FR" dirty="0" err="1"/>
              <a:t>tagline</a:t>
            </a:r>
            <a:r>
              <a:rPr lang="fr-FR" dirty="0"/>
              <a:t> has been </a:t>
            </a:r>
            <a:r>
              <a:rPr lang="fr-FR" dirty="0" err="1"/>
              <a:t>adopted</a:t>
            </a:r>
            <a:r>
              <a:rPr lang="fr-FR" dirty="0"/>
              <a:t> by a large </a:t>
            </a:r>
            <a:r>
              <a:rPr lang="fr-FR" dirty="0" err="1"/>
              <a:t>majority</a:t>
            </a:r>
            <a:r>
              <a:rPr lang="fr-FR" dirty="0"/>
              <a:t> of the </a:t>
            </a:r>
            <a:r>
              <a:rPr lang="fr-FR" dirty="0" err="1"/>
              <a:t>Marcom</a:t>
            </a:r>
            <a:r>
              <a:rPr lang="fr-FR" dirty="0"/>
              <a:t> </a:t>
            </a:r>
            <a:r>
              <a:rPr lang="fr-FR" dirty="0" err="1"/>
              <a:t>community</a:t>
            </a:r>
            <a:r>
              <a:rPr lang="fr-FR"/>
              <a:t> 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4936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525CE-C4D9-453D-B39A-C0B9A88FA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871188" cy="1173570"/>
          </a:xfrm>
        </p:spPr>
        <p:txBody>
          <a:bodyPr>
            <a:normAutofit/>
          </a:bodyPr>
          <a:lstStyle/>
          <a:p>
            <a:r>
              <a:rPr lang="fr-FR" sz="3600" dirty="0" err="1"/>
              <a:t>Current</a:t>
            </a:r>
            <a:r>
              <a:rPr lang="fr-FR" sz="3600" dirty="0"/>
              <a:t> </a:t>
            </a:r>
            <a:r>
              <a:rPr lang="fr-FR" sz="3600" dirty="0" err="1"/>
              <a:t>status</a:t>
            </a:r>
            <a:r>
              <a:rPr lang="fr-FR" sz="3600" dirty="0"/>
              <a:t> of oneM2M logo </a:t>
            </a:r>
            <a:r>
              <a:rPr lang="fr-FR" sz="3600" dirty="0" err="1"/>
              <a:t>trademark</a:t>
            </a:r>
            <a:endParaRPr lang="en-GB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540454-17AB-465C-A2BE-1A608A6B30CD}"/>
              </a:ext>
            </a:extLst>
          </p:cNvPr>
          <p:cNvSpPr/>
          <p:nvPr/>
        </p:nvSpPr>
        <p:spPr>
          <a:xfrm>
            <a:off x="3048000" y="28288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0281172-58CE-401F-9DCD-264B8AFAD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Here is the list of countries where ETSI filed and get the trademark    registered in classes 9, 16, 35, 38, 41 and 42 : European Union, Switzerland, Norway, Iceland, Turkey and Russia.</a:t>
            </a:r>
          </a:p>
          <a:p>
            <a:endParaRPr lang="en-GB" dirty="0"/>
          </a:p>
          <a:p>
            <a:r>
              <a:rPr lang="en-GB" b="1" dirty="0"/>
              <a:t>Each oneM2M partner type 1 is responsible for the application and registration of oneM2M trademark in its own geographical region.</a:t>
            </a:r>
          </a:p>
          <a:p>
            <a:endParaRPr lang="en-GB" dirty="0"/>
          </a:p>
          <a:p>
            <a:r>
              <a:rPr lang="en-GB" dirty="0"/>
              <a:t>The latest recap from the oneM2M LG chair is the following one :</a:t>
            </a:r>
          </a:p>
          <a:p>
            <a:r>
              <a:rPr lang="en-GB" dirty="0"/>
              <a:t>China – Marks have been registered.</a:t>
            </a:r>
          </a:p>
          <a:p>
            <a:r>
              <a:rPr lang="en-GB" dirty="0"/>
              <a:t>Europe – Marks have been registered. </a:t>
            </a:r>
          </a:p>
          <a:p>
            <a:r>
              <a:rPr lang="en-GB" dirty="0"/>
              <a:t>India – Applications in progress.</a:t>
            </a:r>
          </a:p>
          <a:p>
            <a:r>
              <a:rPr lang="en-GB" dirty="0"/>
              <a:t>Japan – Marks have been registered.</a:t>
            </a:r>
          </a:p>
          <a:p>
            <a:r>
              <a:rPr lang="en-GB" dirty="0"/>
              <a:t>South Korea – Marks have been registered.</a:t>
            </a:r>
          </a:p>
          <a:p>
            <a:r>
              <a:rPr lang="en-GB" dirty="0"/>
              <a:t>U.S. –  Marks have been registered.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4393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228</Words>
  <Application>Microsoft Office PowerPoint</Application>
  <PresentationFormat>Widescreen</PresentationFormat>
  <Paragraphs>27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Comic Sans MS</vt:lpstr>
      <vt:lpstr>Myriad Pro</vt:lpstr>
      <vt:lpstr>Myriad Pro Light</vt:lpstr>
      <vt:lpstr>Symbol</vt:lpstr>
      <vt:lpstr>Times New Roman</vt:lpstr>
      <vt:lpstr>Office Theme</vt:lpstr>
      <vt:lpstr>MARCOM report to SC51 Trademark of new oneM2M logo</vt:lpstr>
      <vt:lpstr>PowerPoint Presentation</vt:lpstr>
      <vt:lpstr>Current status of oneM2M logo trademark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Nadja Rachow</cp:lastModifiedBy>
  <cp:revision>42</cp:revision>
  <dcterms:created xsi:type="dcterms:W3CDTF">2017-09-21T15:46:31Z</dcterms:created>
  <dcterms:modified xsi:type="dcterms:W3CDTF">2020-03-18T09:55:42Z</dcterms:modified>
</cp:coreProperties>
</file>