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3" r:id="rId2"/>
    <p:sldId id="357" r:id="rId3"/>
    <p:sldId id="386" r:id="rId4"/>
    <p:sldId id="359" r:id="rId5"/>
    <p:sldId id="381" r:id="rId6"/>
    <p:sldId id="362" r:id="rId7"/>
    <p:sldId id="382" r:id="rId8"/>
    <p:sldId id="383" r:id="rId9"/>
    <p:sldId id="384" r:id="rId10"/>
    <p:sldId id="385" r:id="rId11"/>
    <p:sldId id="3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668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79383-E4C0-4FC2-A15A-FDB41178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8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1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6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2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87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529466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Executive Interviews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4597F-6161-48D0-B129-DAB49BC24D69}"/>
              </a:ext>
            </a:extLst>
          </p:cNvPr>
          <p:cNvSpPr/>
          <p:nvPr/>
        </p:nvSpPr>
        <p:spPr>
          <a:xfrm>
            <a:off x="797809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Two oneM2M executive interviews have been created and are currently being pitched for Roland and JaeSeung Song. Networking + has expressed interest in </a:t>
            </a:r>
            <a:r>
              <a:rPr lang="en-US" sz="2400">
                <a:solidFill>
                  <a:srgbClr val="000000"/>
                </a:solidFill>
                <a:latin typeface="Myriad Pro" panose="020B0503030403020204" pitchFamily="34" charset="0"/>
              </a:rPr>
              <a:t>hosting Roland’s. 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An executive interview with 3GPP is in the pipeline.</a:t>
            </a:r>
          </a:p>
          <a:p>
            <a:pPr marL="2286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An executive interview with the GCF is currently being pitched to publications. </a:t>
            </a:r>
          </a:p>
          <a:p>
            <a:pPr marL="2286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The interviews are also being promoted on social media.</a:t>
            </a:r>
          </a:p>
        </p:txBody>
      </p:sp>
      <p:sp>
        <p:nvSpPr>
          <p:cNvPr id="3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3F388A-E355-45DE-8CF2-E9ED53163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1" y="2189500"/>
            <a:ext cx="3661831" cy="2499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91484" y="1204756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2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3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4" y="0"/>
            <a:ext cx="3494362" cy="1765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>
                <a:solidFill>
                  <a:schemeClr val="accent1"/>
                </a:solidFill>
              </a:rPr>
              <a:t>Social media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4976030" y="1540171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 latest social media schedule has been shared. </a:t>
            </a: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PPR has also created some additional new graphics to accommodate the posts. </a:t>
            </a: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Alongside the daily Twitter schedule, Proactive PR has also drafted a ‘Did you Know’ series of posts regarding oneM2M and the IIC’s white paper.</a:t>
            </a: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An additional schedule promoting the executive interviews has also been drafted.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F8CC11-7B36-440E-89F7-E1E008CFA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06" y="1392805"/>
            <a:ext cx="5698520" cy="642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C1069C-B10E-4EE4-8083-AB668D1CB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5" y="2448004"/>
            <a:ext cx="4129711" cy="31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41" y="1161408"/>
            <a:ext cx="10515600" cy="4723518"/>
          </a:xfrm>
        </p:spPr>
        <p:txBody>
          <a:bodyPr>
            <a:normAutofit fontScale="92500"/>
          </a:bodyPr>
          <a:lstStyle/>
          <a:p>
            <a:pPr marL="228600" lvl="2" indent="0">
              <a:spcBef>
                <a:spcPts val="600"/>
              </a:spcBef>
              <a:buNone/>
            </a:pPr>
            <a:endParaRPr lang="en-GB" sz="2600" dirty="0"/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news item on India’s First Living Lab webinar was posted on the oneM2M website. </a:t>
            </a:r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news release highlighting the number of new members is currently being drafted.</a:t>
            </a:r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press release will be drafted on the Indian Government smart cities once it has been confirmed.</a:t>
            </a:r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news release on new deployments is currently being discussed. </a:t>
            </a:r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oneM2M also plans to host a Hackathon event in Belgium, which has the potential for a press release. This has been postponed due to CO-VID19.</a:t>
            </a:r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news release on the Interop event in September is currently being discussed.</a:t>
            </a:r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news release on oneM2M’s involvement in the </a:t>
            </a:r>
            <a:r>
              <a:rPr lang="en-GB" sz="2400" dirty="0" err="1"/>
              <a:t>InDiCo</a:t>
            </a:r>
            <a:r>
              <a:rPr lang="en-GB" sz="2400" dirty="0"/>
              <a:t> project is in the pipeline but on hold for the moment. </a:t>
            </a:r>
          </a:p>
          <a:p>
            <a:pPr marL="457200" lvl="2">
              <a:spcBef>
                <a:spcPts val="600"/>
              </a:spcBef>
            </a:pPr>
            <a:r>
              <a:rPr lang="en-GB" sz="2400" dirty="0"/>
              <a:t>A media invite for an IoT Tech Expo has been drafted and will be issued as soon as the registration link is available.</a:t>
            </a:r>
          </a:p>
          <a:p>
            <a:pPr marL="228600" lvl="2" indent="0">
              <a:spcBef>
                <a:spcPts val="600"/>
              </a:spcBef>
              <a:buNone/>
            </a:pPr>
            <a:endParaRPr lang="en-US" sz="22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42" y="228508"/>
            <a:ext cx="7850299" cy="1173570"/>
          </a:xfrm>
        </p:spPr>
        <p:txBody>
          <a:bodyPr>
            <a:normAutofit/>
          </a:bodyPr>
          <a:lstStyle/>
          <a:p>
            <a:r>
              <a:rPr lang="en-US" sz="4000" dirty="0"/>
              <a:t>News Item Highlights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</p:spPr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F71B46-36BF-4076-A272-05136097B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2" y="2057836"/>
            <a:ext cx="4785912" cy="23473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48E61F-9249-408B-B9F3-A0A3A82E3281}"/>
              </a:ext>
            </a:extLst>
          </p:cNvPr>
          <p:cNvSpPr/>
          <p:nvPr/>
        </p:nvSpPr>
        <p:spPr>
          <a:xfrm>
            <a:off x="156299" y="4800164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 news item on India’s First Living Lab webinar was posted on the oneM2M website. </a:t>
            </a:r>
          </a:p>
        </p:txBody>
      </p:sp>
      <p:pic>
        <p:nvPicPr>
          <p:cNvPr id="18" name="Picture 1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2C59A3D-B739-411B-9E4A-E0B7A46CB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99" y="1651970"/>
            <a:ext cx="7023189" cy="37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Feature Coverage Highlights</a:t>
            </a:r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8805914-A438-48C7-8421-9956270F9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9" y="1338606"/>
            <a:ext cx="3341376" cy="718794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7210051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A5D3E6-F65B-4525-B987-506C65764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04" y="777149"/>
            <a:ext cx="1182365" cy="9827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E88163-16C9-4406-B849-A97D73830220}"/>
              </a:ext>
            </a:extLst>
          </p:cNvPr>
          <p:cNvSpPr txBox="1"/>
          <p:nvPr/>
        </p:nvSpPr>
        <p:spPr>
          <a:xfrm>
            <a:off x="792206" y="5615583"/>
            <a:ext cx="41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focusing on oneM2M’s early releases and the forthcoming Release 4 has been published in the April edition</a:t>
            </a:r>
            <a:r>
              <a:rPr lang="en-GB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5160" name="Picture 40" descr="Virtual-Strategy Magazine">
            <a:extLst>
              <a:ext uri="{FF2B5EF4-FFF2-40B4-BE49-F238E27FC236}">
                <a16:creationId xmlns:a16="http://schemas.microsoft.com/office/drawing/2014/main" id="{23CE1CFC-AFA6-449F-BA0E-D20FA093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61" y="7156130"/>
            <a:ext cx="294529" cy="2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8C79595E-6A6D-40CE-B63F-5696353C7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84" y="2803185"/>
            <a:ext cx="3340231" cy="39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20" y="5073812"/>
            <a:ext cx="6331904" cy="11460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Feature Coverage Highlights</a:t>
            </a:r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1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7210051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 smtClean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5160" name="Picture 40" descr="Virtual-Strategy Magazine">
            <a:extLst>
              <a:ext uri="{FF2B5EF4-FFF2-40B4-BE49-F238E27FC236}">
                <a16:creationId xmlns:a16="http://schemas.microsoft.com/office/drawing/2014/main" id="{23CE1CFC-AFA6-449F-BA0E-D20FA093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61" y="7156130"/>
            <a:ext cx="294529" cy="2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595504-B9F3-4F84-9F69-840ACB4B5574}"/>
              </a:ext>
            </a:extLst>
          </p:cNvPr>
          <p:cNvSpPr txBox="1"/>
          <p:nvPr/>
        </p:nvSpPr>
        <p:spPr>
          <a:xfrm>
            <a:off x="809784" y="5622232"/>
            <a:ext cx="4172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feature on the topic of Smart Cities has been published on the EE World website in April.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A2E26F-1C20-4070-8C3F-5692A6E65C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571" b="27866"/>
          <a:stretch/>
        </p:blipFill>
        <p:spPr>
          <a:xfrm>
            <a:off x="4981950" y="942164"/>
            <a:ext cx="2322777" cy="851513"/>
          </a:xfrm>
          <a:prstGeom prst="rect">
            <a:avLst/>
          </a:prstGeom>
        </p:spPr>
      </p:pic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C8DF937-382B-44C7-AED6-9B5514EAB2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8"/>
          <a:stretch/>
        </p:blipFill>
        <p:spPr>
          <a:xfrm>
            <a:off x="65987" y="1406553"/>
            <a:ext cx="3657611" cy="650847"/>
          </a:xfrm>
          <a:prstGeom prst="rect">
            <a:avLst/>
          </a:prstGeom>
        </p:spPr>
      </p:pic>
      <p:pic>
        <p:nvPicPr>
          <p:cNvPr id="20" name="Picture 1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8591EC3-3A2A-4652-9F8E-A03E4B93A4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/>
          <a:stretch/>
        </p:blipFill>
        <p:spPr>
          <a:xfrm>
            <a:off x="8317784" y="3367736"/>
            <a:ext cx="3910979" cy="27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1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12" descr="Image result for IoT Agenda">
            <a:extLst>
              <a:ext uri="{FF2B5EF4-FFF2-40B4-BE49-F238E27FC236}">
                <a16:creationId xmlns:a16="http://schemas.microsoft.com/office/drawing/2014/main" id="{5B112EAE-2217-42A4-B4DF-1AC819F5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84" y="3846696"/>
            <a:ext cx="2343150" cy="6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003280" y="610641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63F5A94-8458-4F17-AD3C-1A083E20221D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466932-9524-40B2-9D5B-B9AC82C19957}"/>
              </a:ext>
            </a:extLst>
          </p:cNvPr>
          <p:cNvSpPr/>
          <p:nvPr/>
        </p:nvSpPr>
        <p:spPr>
          <a:xfrm>
            <a:off x="-300473" y="4752710"/>
            <a:ext cx="3254116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500" dirty="0">
                <a:solidFill>
                  <a:srgbClr val="668C98"/>
                </a:solidFill>
                <a:latin typeface="Myriad Pro" panose="020B0503030403020204" pitchFamily="34" charset="0"/>
              </a:rPr>
              <a:t>An article discussing how the oneM2M standard has matured over the years is due to be published in IoT Agenda.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849BCB-9843-41CA-BE86-D1540E1AB22A}"/>
              </a:ext>
            </a:extLst>
          </p:cNvPr>
          <p:cNvSpPr/>
          <p:nvPr/>
        </p:nvSpPr>
        <p:spPr>
          <a:xfrm>
            <a:off x="1709154" y="370612"/>
            <a:ext cx="3273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63133"/>
                </a:solidFill>
                <a:latin typeface="Myriad Pro Light" panose="020B0603030403020204" pitchFamily="34" charset="0"/>
              </a:rPr>
              <a:t>Features which are currently being drafted and approved: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F06A4-BDD7-4F12-A7A5-31FF9FBE524E}"/>
              </a:ext>
            </a:extLst>
          </p:cNvPr>
          <p:cNvSpPr/>
          <p:nvPr/>
        </p:nvSpPr>
        <p:spPr>
          <a:xfrm>
            <a:off x="6016706" y="1982373"/>
            <a:ext cx="2043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feature on oneM2M’s mobile networks webinar is in approvals.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9DCB3-8FA7-4639-A1AF-F17B53813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902" y="1151079"/>
            <a:ext cx="1203787" cy="8228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B8FC06-DAFB-4A12-947C-CD3DA8D61774}"/>
              </a:ext>
            </a:extLst>
          </p:cNvPr>
          <p:cNvSpPr/>
          <p:nvPr/>
        </p:nvSpPr>
        <p:spPr>
          <a:xfrm>
            <a:off x="9370243" y="1509433"/>
            <a:ext cx="2652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</a:rPr>
              <a:t>A feature for IEEE Newsletter is currently being drafted with content used from the IIIC Whitepaper.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24A33-012F-4DC7-A849-0F5FE2BE8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45" y="162705"/>
            <a:ext cx="2652628" cy="12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1003280" y="610641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63F5A94-8458-4F17-AD3C-1A083E20221D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849BCB-9843-41CA-BE86-D1540E1AB22A}"/>
              </a:ext>
            </a:extLst>
          </p:cNvPr>
          <p:cNvSpPr/>
          <p:nvPr/>
        </p:nvSpPr>
        <p:spPr>
          <a:xfrm>
            <a:off x="1709154" y="370612"/>
            <a:ext cx="3273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63133"/>
                </a:solidFill>
                <a:latin typeface="Myriad Pro Light" panose="020B0603030403020204" pitchFamily="34" charset="0"/>
              </a:rPr>
              <a:t>Features which are currently being drafted and approved: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9DCB3-8FA7-4639-A1AF-F17B53813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79" y="1194736"/>
            <a:ext cx="1203787" cy="822865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24A33-012F-4DC7-A849-0F5FE2BE8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45" y="162705"/>
            <a:ext cx="2652628" cy="12355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054AFB-2CB6-4073-B8A2-8FB5870F7A0E}"/>
              </a:ext>
            </a:extLst>
          </p:cNvPr>
          <p:cNvSpPr/>
          <p:nvPr/>
        </p:nvSpPr>
        <p:spPr>
          <a:xfrm>
            <a:off x="5679729" y="2099232"/>
            <a:ext cx="2428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GB" sz="1600" dirty="0">
                <a:solidFill>
                  <a:schemeClr val="bg1"/>
                </a:solidFill>
              </a:rPr>
              <a:t>A feature based on the oneM2M mature standard is in approvals.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01EEC-4827-4627-AA3C-0C4B57396400}"/>
              </a:ext>
            </a:extLst>
          </p:cNvPr>
          <p:cNvSpPr/>
          <p:nvPr/>
        </p:nvSpPr>
        <p:spPr>
          <a:xfrm>
            <a:off x="-215398" y="4730914"/>
            <a:ext cx="3418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An opportunity has been secured on the topic of smart cities for IoT News.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E897B-82DC-4EAB-890F-12DBF2E92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3" y="3840475"/>
            <a:ext cx="2237426" cy="5669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0EBCF8-373E-4FC3-9BE7-9CE49B655968}"/>
              </a:ext>
            </a:extLst>
          </p:cNvPr>
          <p:cNvSpPr/>
          <p:nvPr/>
        </p:nvSpPr>
        <p:spPr>
          <a:xfrm>
            <a:off x="9108073" y="1509769"/>
            <a:ext cx="3023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A feature has been secured for the IEEE Standards in IoT issue. </a:t>
            </a:r>
          </a:p>
        </p:txBody>
      </p:sp>
    </p:spTree>
    <p:extLst>
      <p:ext uri="{BB962C8B-B14F-4D97-AF65-F5344CB8AC3E}">
        <p14:creationId xmlns:p14="http://schemas.microsoft.com/office/powerpoint/2010/main" val="1820253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266671" y="392350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63F5A94-8458-4F17-AD3C-1A083E20221D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E2D6188-24E5-426A-BB2A-3FA2D6B9C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208BC59-C84F-483F-80CD-FAEC74229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3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A1DABD52-05DF-4F31-AFB9-B330D8BE4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6EFEA-2D39-4EFD-A49F-0C5E5F065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105" y="1367558"/>
            <a:ext cx="1939835" cy="877250"/>
          </a:xfrm>
          <a:prstGeom prst="rect">
            <a:avLst/>
          </a:prstGeom>
        </p:spPr>
      </p:pic>
      <p:pic>
        <p:nvPicPr>
          <p:cNvPr id="16" name="Picture 4" descr="Image result for networking plus logo">
            <a:extLst>
              <a:ext uri="{FF2B5EF4-FFF2-40B4-BE49-F238E27FC236}">
                <a16:creationId xmlns:a16="http://schemas.microsoft.com/office/drawing/2014/main" id="{91586C57-0F5C-4481-A68B-E68D1AA7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8" y="3435586"/>
            <a:ext cx="1615520" cy="16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8E4F04B5-4D4A-4F70-8549-384AF5351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0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D14DB62-3EB3-452E-89EE-30B0CDB0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E8EA4-DB78-4077-9AC5-F5A04FABB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471" y="2449826"/>
            <a:ext cx="2393129" cy="6967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4509A7-D80F-4EFE-8CA9-7D95479050D3}"/>
              </a:ext>
            </a:extLst>
          </p:cNvPr>
          <p:cNvSpPr/>
          <p:nvPr/>
        </p:nvSpPr>
        <p:spPr>
          <a:xfrm>
            <a:off x="-342627" y="5235220"/>
            <a:ext cx="2849217" cy="84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tx2"/>
                </a:solidFill>
                <a:latin typeface="Myriad Pro" panose="020B0503030403020204" pitchFamily="34" charset="0"/>
              </a:rPr>
              <a:t>A feature on semantic interoperability is due to be published in Networking +.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8660B-30D3-43AC-B29D-C5F281102FE6}"/>
              </a:ext>
            </a:extLst>
          </p:cNvPr>
          <p:cNvSpPr txBox="1"/>
          <p:nvPr/>
        </p:nvSpPr>
        <p:spPr>
          <a:xfrm>
            <a:off x="2064648" y="1198721"/>
            <a:ext cx="294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 Q&amp;A with Ken is due to be published in the July issue.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7AA9A-B218-4D31-B29B-BFC9D4F18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526" y="112365"/>
            <a:ext cx="1507334" cy="10389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86CEF6-BBA8-4CF7-8E54-FCE7C8CA9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764" y="4547884"/>
            <a:ext cx="1775954" cy="844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03B56-31A8-48C2-8282-F51469A32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921" y="5498103"/>
            <a:ext cx="2749534" cy="1158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872" y="4271923"/>
            <a:ext cx="4297288" cy="17952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Upcoming editorial </a:t>
            </a:r>
            <a:r>
              <a:rPr lang="en-US" kern="1200" dirty="0"/>
              <a:t>coverage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4AB70-D98F-47D2-8343-779D4D5BE1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6694" y="505137"/>
            <a:ext cx="2637942" cy="84088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B543780-EFFF-4714-99ED-D5AA6F63466D}"/>
              </a:ext>
            </a:extLst>
          </p:cNvPr>
          <p:cNvSpPr/>
          <p:nvPr/>
        </p:nvSpPr>
        <p:spPr>
          <a:xfrm>
            <a:off x="9130771" y="1539830"/>
            <a:ext cx="2849217" cy="84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20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bg1"/>
                </a:solidFill>
                <a:latin typeface="Myriad Pro" panose="020B0503030403020204" pitchFamily="34" charset="0"/>
              </a:rPr>
              <a:t>A feature based on the IIC whitepaper has been drafted and submitted.</a:t>
            </a:r>
          </a:p>
        </p:txBody>
      </p:sp>
    </p:spTree>
    <p:extLst>
      <p:ext uri="{BB962C8B-B14F-4D97-AF65-F5344CB8AC3E}">
        <p14:creationId xmlns:p14="http://schemas.microsoft.com/office/powerpoint/2010/main" val="10284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423" y="129517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Webinars and White Papers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630AC9-471B-4149-8A85-9C351E099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" y="1295179"/>
            <a:ext cx="4105275" cy="28018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59932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63F5A94-8458-4F17-AD3C-1A083E20221D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6388395" y="2862555"/>
            <a:ext cx="500633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</a:rPr>
              <a:t>The webinar ‘India's First Living Lab at IIITH: use case for oneM2M</a:t>
            </a:r>
            <a:r>
              <a:rPr lang="en-US" sz="1600" b="1" dirty="0">
                <a:latin typeface="Myriad Pro" panose="020B0503030403020204" pitchFamily="34" charset="0"/>
              </a:rPr>
              <a:t>’ </a:t>
            </a:r>
            <a:r>
              <a:rPr lang="en-US" sz="1600" dirty="0">
                <a:latin typeface="Myriad Pro" panose="020B0503030403020204" pitchFamily="34" charset="0"/>
              </a:rPr>
              <a:t>was held on March 11</a:t>
            </a:r>
            <a:r>
              <a:rPr lang="en-US" sz="1600" baseline="30000" dirty="0">
                <a:latin typeface="Myriad Pro" panose="020B0503030403020204" pitchFamily="34" charset="0"/>
              </a:rPr>
              <a:t>th</a:t>
            </a:r>
            <a:r>
              <a:rPr lang="en-US" sz="1600" dirty="0">
                <a:latin typeface="Myriad Pro" panose="020B0503030403020204" pitchFamily="34" charset="0"/>
              </a:rPr>
              <a:t>.  A post-webinar blog has been drafted and posted on the website.</a:t>
            </a: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Myriad Pro" panose="020B0503030403020204" pitchFamily="34" charset="0"/>
            </a:endParaRP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</a:rPr>
              <a:t>A Release 4 webinar will take place on June 17</a:t>
            </a:r>
            <a:r>
              <a:rPr lang="en-US" sz="1600" baseline="30000" dirty="0">
                <a:latin typeface="Myriad Pro" panose="020B0503030403020204" pitchFamily="34" charset="0"/>
              </a:rPr>
              <a:t>th</a:t>
            </a:r>
            <a:r>
              <a:rPr lang="en-US" sz="1600" dirty="0">
                <a:latin typeface="Myriad Pro" panose="020B0503030403020204" pitchFamily="34" charset="0"/>
              </a:rPr>
              <a:t>. Once more detail has been shared, this will be uploaded to </a:t>
            </a:r>
            <a:r>
              <a:rPr lang="en-US" sz="1600" dirty="0" err="1">
                <a:latin typeface="Myriad Pro" panose="020B0503030403020204" pitchFamily="34" charset="0"/>
              </a:rPr>
              <a:t>BrightTALK</a:t>
            </a:r>
            <a:r>
              <a:rPr lang="en-US" sz="1600" dirty="0">
                <a:latin typeface="Myriad Pro" panose="020B0503030403020204" pitchFamily="34" charset="0"/>
              </a:rPr>
              <a:t> and promoted..</a:t>
            </a: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Myriad Pro" panose="020B0503030403020204" pitchFamily="34" charset="0"/>
            </a:endParaRP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</a:rPr>
              <a:t>A webinar on ‘Data marketplace work in Korea’ is also due to be arranged. </a:t>
            </a: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IN" dirty="0"/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1500" dirty="0">
                <a:latin typeface="Myriad Pro" panose="020B0503030403020204" pitchFamily="34" charset="0"/>
              </a:rPr>
              <a:t>An IoT Tech Expo webinar is due to take place this month, featuring Ken Figueredo.</a:t>
            </a:r>
            <a:endParaRPr lang="en-US" sz="1500" dirty="0">
              <a:latin typeface="Myriad Pro" panose="020B0503030403020204" pitchFamily="34" charset="0"/>
            </a:endParaRP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Myriad Pro" panose="020B0503030403020204" pitchFamily="34" charset="0"/>
            </a:endParaRP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</a:rPr>
              <a:t>oneM2M will be included in a white paper on MEC by ETSI, which is set to be published in the coming months. </a:t>
            </a: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Myriad Pro" panose="020B0503030403020204" pitchFamily="34" charset="0"/>
            </a:endParaRPr>
          </a:p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yriad Pro" panose="020B0503030403020204" pitchFamily="34" charset="0"/>
              </a:rPr>
              <a:t>A joint white paper / Executive Interview with 3GPP is also in the pipeline.</a:t>
            </a:r>
          </a:p>
          <a:p>
            <a:pPr marL="4572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656</Words>
  <Application>Microsoft Office PowerPoint</Application>
  <PresentationFormat>Widescreen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Office Theme</vt:lpstr>
      <vt:lpstr>Marcom 87 </vt:lpstr>
      <vt:lpstr>Press releases and media alerts</vt:lpstr>
      <vt:lpstr>News Item Highlights</vt:lpstr>
      <vt:lpstr>Feature Coverage Highlights</vt:lpstr>
      <vt:lpstr>Feature Coverage Highlights</vt:lpstr>
      <vt:lpstr>PowerPoint Presentation</vt:lpstr>
      <vt:lpstr>PowerPoint Presentation</vt:lpstr>
      <vt:lpstr>Upcoming editorial coverage </vt:lpstr>
      <vt:lpstr>Webinars and White Papers  </vt:lpstr>
      <vt:lpstr>Executive Interviews </vt:lpstr>
      <vt:lpstr>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87 </dc:title>
  <dc:creator>Hollie-May Auburn</dc:creator>
  <cp:lastModifiedBy>Jayne Garfitt</cp:lastModifiedBy>
  <cp:revision>10</cp:revision>
  <dcterms:created xsi:type="dcterms:W3CDTF">2020-04-23T13:42:39Z</dcterms:created>
  <dcterms:modified xsi:type="dcterms:W3CDTF">2020-04-24T11:18:09Z</dcterms:modified>
</cp:coreProperties>
</file>