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57" r:id="rId3"/>
    <p:sldId id="387" r:id="rId4"/>
    <p:sldId id="388" r:id="rId5"/>
    <p:sldId id="389" r:id="rId6"/>
    <p:sldId id="390" r:id="rId7"/>
    <p:sldId id="391" r:id="rId8"/>
    <p:sldId id="392" r:id="rId9"/>
    <p:sldId id="384" r:id="rId10"/>
    <p:sldId id="385" r:id="rId11"/>
    <p:sldId id="375" r:id="rId12"/>
    <p:sldId id="3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1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8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88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Proactive PR is currently pitching to publications based on Dr. Sachin </a:t>
            </a:r>
            <a:r>
              <a:rPr lang="en-US" sz="1900" dirty="0" err="1"/>
              <a:t>Chaundhari’s</a:t>
            </a:r>
            <a:r>
              <a:rPr lang="en-US" sz="1900" dirty="0"/>
              <a:t> Executive Interview. 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Proactive PR is currently proofing an Executive Interview for Parthiv Parikh (SGS). 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 potential ESTI Enjoy article on joint oneM2M / 3GPP Executive Interview has been pushed back to next issue. 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217" y="-3726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Social Media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95F0DDFA-86D9-416A-9C8C-BD188155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B72B4-C3D2-4981-AB4B-CB918E15A0A6}"/>
              </a:ext>
            </a:extLst>
          </p:cNvPr>
          <p:cNvSpPr/>
          <p:nvPr/>
        </p:nvSpPr>
        <p:spPr>
          <a:xfrm>
            <a:off x="5906193" y="1632003"/>
            <a:ext cx="4977578" cy="3639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IN" sz="2000" dirty="0"/>
              <a:t>Alongside the daily Twitter schedule, PPR shared and updated the 'Did you Know' oneM2M specification for Japanese translation. PPR will also create new (DYK) graphic, following Ken’s feedback.</a:t>
            </a:r>
            <a:endParaRPr lang="en-GB" sz="2000" dirty="0"/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000" dirty="0"/>
              <a:t>An additional schedule promoting oneM2M’s Executive Interviews has also been drafted.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230-3BCF-4800-A70E-465E957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0083-3C8C-4E2B-A5A7-D113B41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2141537"/>
            <a:ext cx="422787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May 2020:</a:t>
            </a:r>
          </a:p>
          <a:p>
            <a:r>
              <a:rPr lang="en-US" sz="2000" dirty="0"/>
              <a:t>Tweet impressions: 14.3K</a:t>
            </a:r>
            <a:endParaRPr lang="en-GB" sz="2000" dirty="0"/>
          </a:p>
          <a:p>
            <a:r>
              <a:rPr lang="en-US" sz="2000" dirty="0"/>
              <a:t>Profile visits: 77</a:t>
            </a:r>
            <a:endParaRPr lang="en-GB" sz="2000" dirty="0"/>
          </a:p>
          <a:p>
            <a:r>
              <a:rPr lang="en-US" sz="2000" dirty="0"/>
              <a:t>Mentions: 27</a:t>
            </a:r>
            <a:endParaRPr lang="en-GB" sz="2000" dirty="0"/>
          </a:p>
          <a:p>
            <a:r>
              <a:rPr lang="en-US" sz="2000" dirty="0"/>
              <a:t>New followers: 13+  </a:t>
            </a:r>
            <a:endParaRPr lang="en-GB" sz="2000" dirty="0"/>
          </a:p>
          <a:p>
            <a:r>
              <a:rPr lang="en-US" sz="2000" dirty="0"/>
              <a:t>Total Followers: 1,256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FD4B-E987-4EA0-9E3F-2C1F1C1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F9558-79ED-4CE6-9CEA-4B150EF1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85" y="1191149"/>
            <a:ext cx="4961905" cy="3714286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E260C52E-C6AD-47A8-9712-9B648AC1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29" y="3215148"/>
            <a:ext cx="4316542" cy="294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41" y="1161408"/>
            <a:ext cx="10515600" cy="4723518"/>
          </a:xfrm>
        </p:spPr>
        <p:txBody>
          <a:bodyPr>
            <a:normAutofit fontScale="70000" lnSpcReduction="20000"/>
          </a:bodyPr>
          <a:lstStyle/>
          <a:p>
            <a:pPr marL="228600" lvl="2" indent="0">
              <a:spcBef>
                <a:spcPts val="600"/>
              </a:spcBef>
              <a:buNone/>
            </a:pPr>
            <a:endParaRPr lang="en-GB" sz="2600" dirty="0"/>
          </a:p>
          <a:p>
            <a:pPr lvl="0"/>
            <a:r>
              <a:rPr lang="en-GB" sz="2900" dirty="0">
                <a:latin typeface="+mn-lt"/>
              </a:rPr>
              <a:t>A news release highlighting the number of new members is currently in Marcom review.</a:t>
            </a:r>
          </a:p>
          <a:p>
            <a:pPr lvl="0"/>
            <a:r>
              <a:rPr lang="en-GB" sz="2900" dirty="0">
                <a:latin typeface="+mn-lt"/>
              </a:rPr>
              <a:t>A press release will be drafted on the Indian Government smart cities and a briefing call will take place on Thursday.  </a:t>
            </a:r>
          </a:p>
          <a:p>
            <a:pPr lvl="0"/>
            <a:r>
              <a:rPr lang="en-GB" sz="2900" dirty="0">
                <a:latin typeface="+mn-lt"/>
              </a:rPr>
              <a:t>A news release on oneM2M’s involvement in the </a:t>
            </a:r>
            <a:r>
              <a:rPr lang="en-GB" sz="2900" dirty="0" err="1">
                <a:latin typeface="+mn-lt"/>
              </a:rPr>
              <a:t>InDiCo</a:t>
            </a:r>
            <a:r>
              <a:rPr lang="en-GB" sz="2900" dirty="0">
                <a:latin typeface="+mn-lt"/>
              </a:rPr>
              <a:t> project is in the pipeline and a briefing call will take place on Thursday. </a:t>
            </a:r>
          </a:p>
          <a:p>
            <a:pPr lvl="0"/>
            <a:r>
              <a:rPr lang="en-IN" sz="2900" dirty="0">
                <a:latin typeface="+mn-lt"/>
              </a:rPr>
              <a:t>A briefing call is being held on June 5 to discuss a possible press release on Release 4. </a:t>
            </a:r>
            <a:endParaRPr lang="en-GB" sz="2900" dirty="0">
              <a:latin typeface="+mn-lt"/>
            </a:endParaRPr>
          </a:p>
          <a:p>
            <a:pPr lvl="0"/>
            <a:r>
              <a:rPr lang="en-GB" sz="2900" dirty="0">
                <a:latin typeface="+mn-lt"/>
              </a:rPr>
              <a:t>A joint ETSI press release is coming up and we are awaiting further information. </a:t>
            </a:r>
          </a:p>
          <a:p>
            <a:pPr lvl="0"/>
            <a:r>
              <a:rPr lang="en-GB" sz="2900" dirty="0">
                <a:latin typeface="+mn-lt"/>
              </a:rPr>
              <a:t>A news release on new deployments is in the pipeline.</a:t>
            </a:r>
          </a:p>
          <a:p>
            <a:pPr lvl="0"/>
            <a:r>
              <a:rPr lang="en-GB" sz="2900" dirty="0">
                <a:latin typeface="+mn-lt"/>
              </a:rPr>
              <a:t>A briefing call is planned for August to discuss a possible press release on the interworking with ITU-T.</a:t>
            </a:r>
          </a:p>
          <a:p>
            <a:pPr lvl="0"/>
            <a:r>
              <a:rPr lang="en-GB" sz="2900" dirty="0">
                <a:latin typeface="+mn-lt"/>
              </a:rPr>
              <a:t>A news release on the Interop event in September is currently being discussed.</a:t>
            </a:r>
          </a:p>
          <a:p>
            <a:pPr lvl="0"/>
            <a:r>
              <a:rPr lang="en-GB" sz="2900" dirty="0">
                <a:latin typeface="+mn-lt"/>
              </a:rPr>
              <a:t>A joint PR is with ATIS / OFC is on hold for now. </a:t>
            </a:r>
          </a:p>
          <a:p>
            <a:pPr lvl="0"/>
            <a:r>
              <a:rPr lang="en-GB" sz="2900" dirty="0">
                <a:latin typeface="+mn-lt"/>
              </a:rPr>
              <a:t>oneM2M also plans to host a Hackathon event in Belgium, which has the potential for a press release. This has been postponed due to CO-VID19.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47" y="17427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Media alerts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436" y="1354067"/>
            <a:ext cx="5972111" cy="4723518"/>
          </a:xfrm>
        </p:spPr>
        <p:txBody>
          <a:bodyPr>
            <a:normAutofit/>
          </a:bodyPr>
          <a:lstStyle/>
          <a:p>
            <a:pPr marL="228600" lvl="2" indent="0">
              <a:spcBef>
                <a:spcPts val="600"/>
              </a:spcBef>
              <a:buNone/>
            </a:pPr>
            <a:endParaRPr lang="en-GB" sz="2600"/>
          </a:p>
          <a:p>
            <a:r>
              <a:rPr lang="en-GB"/>
              <a:t>A media invite has been issued for the IoT Tech Expo webinar which invited journalists to listen to the webinar, as well as arrange a one-to-one briefing with Ken. </a:t>
            </a:r>
          </a:p>
          <a:p>
            <a:pPr lvl="0"/>
            <a:endParaRPr lang="en-GB" sz="2000"/>
          </a:p>
          <a:p>
            <a:pPr lvl="0"/>
            <a:r>
              <a:rPr lang="en-GB"/>
              <a:t>A media invite has been drafted for the Release 4 webinar and is currently with oneM2M for review. </a:t>
            </a:r>
            <a:endParaRPr lang="en-GB" sz="2000"/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76D05-17F4-433B-8065-F2DD8FF0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18" y="2662029"/>
            <a:ext cx="2049940" cy="20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692914" y="5569545"/>
            <a:ext cx="41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on how oneM2M is unlocking the potential of IoT has been published in the IEEE newsletter.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93EC564-3F93-446B-93C7-D3FEA31F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1" y="1459150"/>
            <a:ext cx="5589343" cy="4687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E281C-243C-434C-A1F9-A337A312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4" y="2309234"/>
            <a:ext cx="4927076" cy="3149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AD5DC-D002-4E2E-8BD1-9B93EABA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4" y="1329553"/>
            <a:ext cx="2271433" cy="9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6E35-88F7-4B06-91D5-201B2A16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Features secured: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0606-132E-4D78-9B3E-C59CDAD8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CC72E-0F9D-486D-A671-4D3F97B1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7" y="2283826"/>
            <a:ext cx="2562225" cy="1238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F9332-154D-4C77-9CB1-B83B45B46ADA}"/>
              </a:ext>
            </a:extLst>
          </p:cNvPr>
          <p:cNvSpPr/>
          <p:nvPr/>
        </p:nvSpPr>
        <p:spPr>
          <a:xfrm>
            <a:off x="472347" y="3893668"/>
            <a:ext cx="3057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PR has secured the opportunity to provide a series of articles for IEEE Communications Standards Magazine.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ACF9B-225F-405D-BA51-62907CB3CC75}"/>
              </a:ext>
            </a:extLst>
          </p:cNvPr>
          <p:cNvSpPr/>
          <p:nvPr/>
        </p:nvSpPr>
        <p:spPr>
          <a:xfrm>
            <a:off x="5208763" y="3725046"/>
            <a:ext cx="2937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Opportunities have been secured for CIE Online, IoT Evolution World, Geo Connexion on the ETSI AI project. </a:t>
            </a:r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51CC83-071B-47EC-B5A2-4CFDE2F2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70" y="1390109"/>
            <a:ext cx="1439412" cy="108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E33E5-CB57-45F7-8D4E-83C2025B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48" y="1678017"/>
            <a:ext cx="1750479" cy="64633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EACF1F-631C-41C1-B9DC-A779326B1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27" y="2804065"/>
            <a:ext cx="3555557" cy="7600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B6F9F5-2411-40B5-A1B6-9FD350628AC7}"/>
              </a:ext>
            </a:extLst>
          </p:cNvPr>
          <p:cNvSpPr/>
          <p:nvPr/>
        </p:nvSpPr>
        <p:spPr>
          <a:xfrm>
            <a:off x="9329393" y="3893668"/>
            <a:ext cx="273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US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has also been secured for the IEEE Standards in IoT issue for 2021. 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A96CB1-DCA5-40B9-BF59-4BB20FED2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9393" y="2284481"/>
            <a:ext cx="256663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0A8-D315-43A7-8F9C-89CB39A3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31025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Features being drafted and in approvals 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1505-1D44-4998-A84A-6E90802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1540913-A50F-4B21-B9A2-A55E76AE9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" y="2469784"/>
            <a:ext cx="4413642" cy="1173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4BEF7D-720B-41EC-9AE9-DFF5FA723E0D}"/>
              </a:ext>
            </a:extLst>
          </p:cNvPr>
          <p:cNvSpPr/>
          <p:nvPr/>
        </p:nvSpPr>
        <p:spPr>
          <a:xfrm>
            <a:off x="334696" y="4289815"/>
            <a:ext cx="3541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is currently being drafted for RCR Wireless on the GCF / oneM2M initiative. 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B4CB8-F970-4354-95B5-EA92DF63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65" y="2143982"/>
            <a:ext cx="2082056" cy="14195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48667-514C-4855-B7A7-1D8C114568AB}"/>
              </a:ext>
            </a:extLst>
          </p:cNvPr>
          <p:cNvSpPr/>
          <p:nvPr/>
        </p:nvSpPr>
        <p:spPr>
          <a:xfrm>
            <a:off x="5067865" y="4289815"/>
            <a:ext cx="3117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on oneM2M’s mobile networks webinar is in approvals.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69AFB-402D-49BF-9902-548AEBEA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683" y="2469784"/>
            <a:ext cx="3030636" cy="767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934F6B-89A9-4437-9954-566A954CC66B}"/>
              </a:ext>
            </a:extLst>
          </p:cNvPr>
          <p:cNvSpPr/>
          <p:nvPr/>
        </p:nvSpPr>
        <p:spPr>
          <a:xfrm>
            <a:off x="8827683" y="4289815"/>
            <a:ext cx="3117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feature is currently being drafted on the topic of smart cities for IoT News.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DF468-172C-48C9-8E8C-E205EB4F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94" y="2413757"/>
            <a:ext cx="3227293" cy="832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9646BD-4C61-4F13-B007-53B505D18A14}"/>
              </a:ext>
            </a:extLst>
          </p:cNvPr>
          <p:cNvSpPr/>
          <p:nvPr/>
        </p:nvSpPr>
        <p:spPr>
          <a:xfrm>
            <a:off x="275094" y="4246777"/>
            <a:ext cx="3531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feature based on the oneM2M mature standard has been submitted to IoT Agenda.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C2190-09D4-4309-B521-5393B5F81A6D}"/>
              </a:ext>
            </a:extLst>
          </p:cNvPr>
          <p:cNvSpPr/>
          <p:nvPr/>
        </p:nvSpPr>
        <p:spPr>
          <a:xfrm>
            <a:off x="4535553" y="4246777"/>
            <a:ext cx="372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comment piece on IoT standardisation is due to be published in IoT Now Transport and the coverage is expected in Autumn.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EF718-93FF-475E-AF78-1ABFAAA98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171" y="2317511"/>
            <a:ext cx="3214642" cy="1024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8418F-CFB7-433B-9FDD-84DE3D1A3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235" y="2292774"/>
            <a:ext cx="2659063" cy="1200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1B12F7-1A6F-436A-AA2B-91605452F7FA}"/>
              </a:ext>
            </a:extLst>
          </p:cNvPr>
          <p:cNvSpPr/>
          <p:nvPr/>
        </p:nvSpPr>
        <p:spPr>
          <a:xfrm>
            <a:off x="8986430" y="4178793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feature for IoT now has been submitted based on the IIC white paper. Proactive PR is currently monitoring for coverage. </a:t>
            </a:r>
          </a:p>
        </p:txBody>
      </p:sp>
    </p:spTree>
    <p:extLst>
      <p:ext uri="{BB962C8B-B14F-4D97-AF65-F5344CB8AC3E}">
        <p14:creationId xmlns:p14="http://schemas.microsoft.com/office/powerpoint/2010/main" val="88270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8E10-D229-4C40-AC4D-2A0ADFDF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8070-D98F-4F26-80FB-FF9979B6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9B304-247E-4BE8-B347-3ED25E94D1F6}"/>
              </a:ext>
            </a:extLst>
          </p:cNvPr>
          <p:cNvSpPr/>
          <p:nvPr/>
        </p:nvSpPr>
        <p:spPr>
          <a:xfrm>
            <a:off x="201105" y="4284186"/>
            <a:ext cx="357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Following the briefing with Ken, a Q&amp;A piece is due to be published in the July issue of Satellite Evolution.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B7D1A-09FF-417F-BCD2-8989ACC5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6" y="1765472"/>
            <a:ext cx="2217220" cy="1534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0D2837-2F13-46B5-9DB2-B1F450F28A4C}"/>
              </a:ext>
            </a:extLst>
          </p:cNvPr>
          <p:cNvSpPr/>
          <p:nvPr/>
        </p:nvSpPr>
        <p:spPr>
          <a:xfrm>
            <a:off x="4768352" y="4203762"/>
            <a:ext cx="334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comment piece on the oneM2M standard will be published in Active Cyber following a briefing with Ken and Peter.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4E156-B15C-49F0-9971-26CB5655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52" y="1898802"/>
            <a:ext cx="2655295" cy="1268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16DB55-BF52-4D2B-BEFD-816D9081D8BF}"/>
              </a:ext>
            </a:extLst>
          </p:cNvPr>
          <p:cNvSpPr/>
          <p:nvPr/>
        </p:nvSpPr>
        <p:spPr>
          <a:xfrm>
            <a:off x="8891583" y="4203762"/>
            <a:ext cx="2806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IN" dirty="0">
                <a:ea typeface="Times New Roman" panose="02020603050405020304" pitchFamily="18" charset="0"/>
                <a:cs typeface="Symbol" panose="05050102010706020507" pitchFamily="18" charset="2"/>
              </a:rPr>
              <a:t>An article on semantic interoperability was submitted to Networking+.</a:t>
            </a:r>
            <a:endParaRPr lang="en-GB" sz="1400" dirty="0">
              <a:effectLst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BD6A2-A8DE-4440-9A07-AF22DC8B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43" y="1765472"/>
            <a:ext cx="161558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Webinars and White Papers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900" dirty="0"/>
              <a:t>A webinar on Release 4 will take place on June 17</a:t>
            </a:r>
            <a:r>
              <a:rPr lang="en-US" sz="1900" baseline="30000" dirty="0"/>
              <a:t>th</a:t>
            </a:r>
            <a:r>
              <a:rPr lang="en-US" sz="1900" dirty="0"/>
              <a:t> and is currently being promoted, with PPR drafting a media invite. A briefing call is being held on June 5 to discuss a possible press release.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900" dirty="0"/>
              <a:t>A webinar on ‘Data marketplace work in Korea’ is also due to be arranged. </a:t>
            </a: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900" dirty="0"/>
              <a:t>An IoT Tech Expo webinar, featuring Ken Figueredo, has taken place this month. 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IN" dirty="0"/>
              <a:t>oneM2M will be included in a white paper on MEC by ETSI, which is set to be published in the coming months. </a:t>
            </a:r>
            <a:endParaRPr lang="en-GB" dirty="0"/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739</Words>
  <Application>Microsoft Office PowerPoint</Application>
  <PresentationFormat>Widescreen</PresentationFormat>
  <Paragraphs>74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 Pro Light</vt:lpstr>
      <vt:lpstr>Office Theme</vt:lpstr>
      <vt:lpstr>Marcom 88 </vt:lpstr>
      <vt:lpstr>Press releases</vt:lpstr>
      <vt:lpstr>Media alerts </vt:lpstr>
      <vt:lpstr>Feature Coverage Highlights</vt:lpstr>
      <vt:lpstr>Features secured:</vt:lpstr>
      <vt:lpstr>Features being drafted and in approvals : </vt:lpstr>
      <vt:lpstr>Monitoring for coverage: </vt:lpstr>
      <vt:lpstr>Monitoring for coverage:</vt:lpstr>
      <vt:lpstr>Webinars and White Papers  </vt:lpstr>
      <vt:lpstr>Executive Interviews  </vt:lpstr>
      <vt:lpstr>Social Media</vt:lpstr>
      <vt:lpstr>Social Media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 </dc:title>
  <dc:creator>Hollie-May Auburn</dc:creator>
  <cp:lastModifiedBy>Hollie-May Auburn</cp:lastModifiedBy>
  <cp:revision>5</cp:revision>
  <dcterms:created xsi:type="dcterms:W3CDTF">2020-05-22T10:29:25Z</dcterms:created>
  <dcterms:modified xsi:type="dcterms:W3CDTF">2020-05-22T11:05:36Z</dcterms:modified>
</cp:coreProperties>
</file>