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13" r:id="rId2"/>
    <p:sldId id="357" r:id="rId3"/>
    <p:sldId id="388" r:id="rId4"/>
    <p:sldId id="394" r:id="rId5"/>
    <p:sldId id="389" r:id="rId6"/>
    <p:sldId id="390" r:id="rId7"/>
    <p:sldId id="395" r:id="rId8"/>
    <p:sldId id="391" r:id="rId9"/>
    <p:sldId id="392" r:id="rId10"/>
    <p:sldId id="384" r:id="rId11"/>
    <p:sldId id="385" r:id="rId12"/>
    <p:sldId id="375" r:id="rId13"/>
    <p:sldId id="39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yne Garfitt" initials="JG" lastIdx="5" clrIdx="0">
    <p:extLst>
      <p:ext uri="{19B8F6BF-5375-455C-9EA6-DF929625EA0E}">
        <p15:presenceInfo xmlns:p15="http://schemas.microsoft.com/office/powerpoint/2012/main" userId="1cbd19617fdeafa9" providerId="Windows Live"/>
      </p:ext>
    </p:extLst>
  </p:cmAuthor>
  <p:cmAuthor id="2" name="Callie Sowerby" initials="CS" lastIdx="2" clrIdx="1">
    <p:extLst>
      <p:ext uri="{19B8F6BF-5375-455C-9EA6-DF929625EA0E}">
        <p15:presenceInfo xmlns:p15="http://schemas.microsoft.com/office/powerpoint/2012/main" userId="713725295af3f341" providerId="Windows Live"/>
      </p:ext>
    </p:extLst>
  </p:cmAuthor>
  <p:cmAuthor id="3" name="Jayne Garfitt" initials="JG [2]" lastIdx="1" clrIdx="2">
    <p:extLst>
      <p:ext uri="{19B8F6BF-5375-455C-9EA6-DF929625EA0E}">
        <p15:presenceInfo xmlns:p15="http://schemas.microsoft.com/office/powerpoint/2012/main" userId="Jayne Garfit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8C98"/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2" autoAdjust="0"/>
    <p:restoredTop sz="94249" autoAdjust="0"/>
  </p:normalViewPr>
  <p:slideViewPr>
    <p:cSldViewPr snapToGrid="0">
      <p:cViewPr varScale="1">
        <p:scale>
          <a:sx n="81" d="100"/>
          <a:sy n="81" d="100"/>
        </p:scale>
        <p:origin x="83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551F4-7F07-400E-A03E-ADA4CCC86208}" type="datetimeFigureOut">
              <a:rPr lang="en-US" smtClean="0"/>
              <a:t>6/23/2020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79383-E4C0-4FC2-A15A-FDB4117861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205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C3676-268C-43E7-9C5A-45E44A38893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181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25DA6-4CDD-4C50-9592-EBBE853CC41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902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79383-E4C0-4FC2-A15A-FDB41178610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386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79383-E4C0-4FC2-A15A-FDB41178610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675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F79383-E4C0-4FC2-A15A-FDB41178610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76825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79383-E4C0-4FC2-A15A-FDB41178610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873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9312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Myriad Pro" panose="020B0503030403020204" pitchFamily="34" charset="0"/>
              </a:defRPr>
            </a:lvl1pPr>
            <a:lvl2pPr>
              <a:defRPr>
                <a:latin typeface="Myriad Pro" panose="020B0503030403020204" pitchFamily="34" charset="0"/>
              </a:defRPr>
            </a:lvl2pPr>
            <a:lvl3pPr>
              <a:defRPr>
                <a:latin typeface="Myriad Pro" panose="020B0503030403020204" pitchFamily="34" charset="0"/>
              </a:defRPr>
            </a:lvl3pPr>
            <a:lvl4pPr>
              <a:defRPr>
                <a:latin typeface="Myriad Pro" panose="020B0503030403020204" pitchFamily="34" charset="0"/>
              </a:defRPr>
            </a:lvl4pPr>
            <a:lvl5pPr>
              <a:defRPr>
                <a:latin typeface="Myriad Pro" panose="020B0503030403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62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6.svg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2580" y="1767056"/>
            <a:ext cx="6766078" cy="4927601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de-DE" dirty="0">
                <a:solidFill>
                  <a:schemeClr val="tx1"/>
                </a:solidFill>
              </a:rPr>
              <a:t>Marcom 89</a:t>
            </a:r>
            <a:br>
              <a:rPr lang="de-DE" dirty="0"/>
            </a:br>
            <a:endParaRPr lang="de-DE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93EF0C2-EE57-40DD-B754-BF1477FAB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0"/>
            <a:ext cx="4072130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1465" y="1287930"/>
            <a:ext cx="3093963" cy="4927602"/>
          </a:xfrm>
        </p:spPr>
        <p:txBody>
          <a:bodyPr anchor="ctr">
            <a:normAutofit/>
          </a:bodyPr>
          <a:lstStyle/>
          <a:p>
            <a:pPr algn="l"/>
            <a:r>
              <a:rPr lang="de-DE" sz="2000" dirty="0">
                <a:solidFill>
                  <a:srgbClr val="FFFFFF"/>
                </a:solidFill>
              </a:rPr>
              <a:t>June 2020</a:t>
            </a:r>
          </a:p>
        </p:txBody>
      </p:sp>
    </p:spTree>
    <p:extLst>
      <p:ext uri="{BB962C8B-B14F-4D97-AF65-F5344CB8AC3E}">
        <p14:creationId xmlns:p14="http://schemas.microsoft.com/office/powerpoint/2010/main" val="18140006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9AF5C66A-E8F2-4E13-98A3-FE96597C5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AC860275-E106-493A-8BF0-E0A91130EF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90AA74E-0AA9-4447-9BF9-AFD9DDCB8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576" y="822960"/>
            <a:ext cx="9829800" cy="13258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 dirty="0">
                <a:solidFill>
                  <a:srgbClr val="FFFFFF"/>
                </a:solidFill>
              </a:rPr>
              <a:t>Webinars and White Papers  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D4630AC9-471B-4149-8A85-9C351E0991D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96" y="2837712"/>
            <a:ext cx="4714042" cy="321733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1DB0CCD-EEDA-47D0-A069-F22C1E5E70D3}"/>
              </a:ext>
            </a:extLst>
          </p:cNvPr>
          <p:cNvSpPr/>
          <p:nvPr/>
        </p:nvSpPr>
        <p:spPr>
          <a:xfrm>
            <a:off x="6354871" y="2827419"/>
            <a:ext cx="5029200" cy="32276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dirty="0">
                <a:latin typeface="Myriad Pro" panose="020B0503030403020204" pitchFamily="34" charset="0"/>
              </a:rPr>
              <a:t>The Release 4 webinar has taken place on June 17</a:t>
            </a:r>
            <a:r>
              <a:rPr lang="en-IN" baseline="30000" dirty="0">
                <a:latin typeface="Myriad Pro" panose="020B0503030403020204" pitchFamily="34" charset="0"/>
              </a:rPr>
              <a:t> </a:t>
            </a:r>
            <a:r>
              <a:rPr lang="en-IN" dirty="0">
                <a:latin typeface="Myriad Pro" panose="020B0503030403020204" pitchFamily="34" charset="0"/>
              </a:rPr>
              <a:t>and PPR has circulated a PR plan following this. </a:t>
            </a:r>
          </a:p>
          <a:p>
            <a:pPr lvl="0"/>
            <a:endParaRPr lang="en-GB" dirty="0">
              <a:latin typeface="Myriad Pro" panose="020B0503030403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dirty="0">
                <a:latin typeface="Myriad Pro" panose="020B0503030403020204" pitchFamily="34" charset="0"/>
              </a:rPr>
              <a:t>A webinar on ‘Data marketplace work in Korea’ is also due to be arranged.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>
              <a:latin typeface="Myriad Pro" panose="020B0503030403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dirty="0">
                <a:latin typeface="Myriad Pro" panose="020B0503030403020204" pitchFamily="34" charset="0"/>
              </a:rPr>
              <a:t>oneM2M will be included in a white paper on MEC by ETSI, which is set to be published in the coming months. </a:t>
            </a:r>
            <a:endParaRPr lang="en-GB" dirty="0">
              <a:latin typeface="Myriad Pro" panose="020B0503030403020204" pitchFamily="34" charset="0"/>
            </a:endParaRPr>
          </a:p>
          <a:p>
            <a:pPr marL="342900" lvl="0" indent="-2286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80340" algn="l"/>
              </a:tabLst>
            </a:pPr>
            <a:endParaRPr lang="en-US" sz="1900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49FEE4-B852-41ED-8BAE-71E93B5D6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4867" y="6223702"/>
            <a:ext cx="570728" cy="314067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163F5A94-8458-4F17-AD3C-1A083E20221D}" type="slidenum">
              <a:rPr lang="en-US" sz="900">
                <a:solidFill>
                  <a:srgbClr val="898989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10</a:t>
            </a:fld>
            <a:endParaRPr lang="en-US" sz="9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784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9AF5C66A-E8F2-4E13-98A3-FE96597C5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AC860275-E106-493A-8BF0-E0A91130EF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90AA74E-0AA9-4447-9BF9-AFD9DDCB8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576" y="822960"/>
            <a:ext cx="9829800" cy="13258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 dirty="0">
                <a:solidFill>
                  <a:srgbClr val="FFFFFF"/>
                </a:solidFill>
              </a:rPr>
              <a:t>Executive Interviews  </a:t>
            </a:r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3B3F388A-E355-45DE-8CF2-E9ED5316325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96" y="2837712"/>
            <a:ext cx="4714042" cy="321733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784597F-6161-48D0-B129-DAB49BC24D69}"/>
              </a:ext>
            </a:extLst>
          </p:cNvPr>
          <p:cNvSpPr/>
          <p:nvPr/>
        </p:nvSpPr>
        <p:spPr>
          <a:xfrm>
            <a:off x="6354871" y="2827419"/>
            <a:ext cx="5029200" cy="32276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dirty="0">
                <a:latin typeface="Myriad Pro" panose="020B0503030403020204" pitchFamily="34" charset="0"/>
              </a:rPr>
              <a:t>Proactive PR has pitched </a:t>
            </a:r>
            <a:r>
              <a:rPr lang="en-IN" dirty="0" err="1">
                <a:latin typeface="Myriad Pro" panose="020B0503030403020204" pitchFamily="34" charset="0"/>
              </a:rPr>
              <a:t>Dr.</a:t>
            </a:r>
            <a:r>
              <a:rPr lang="en-IN" dirty="0">
                <a:latin typeface="Myriad Pro" panose="020B0503030403020204" pitchFamily="34" charset="0"/>
              </a:rPr>
              <a:t> Sachin </a:t>
            </a:r>
            <a:r>
              <a:rPr lang="en-IN" dirty="0" err="1">
                <a:latin typeface="Myriad Pro" panose="020B0503030403020204" pitchFamily="34" charset="0"/>
              </a:rPr>
              <a:t>Chaundhari’s</a:t>
            </a:r>
            <a:r>
              <a:rPr lang="en-IN" dirty="0">
                <a:latin typeface="Myriad Pro" panose="020B0503030403020204" pitchFamily="34" charset="0"/>
              </a:rPr>
              <a:t> Executive Interview to publications and secured an opportunity with Instrumentation Monthly.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1400" dirty="0">
              <a:latin typeface="Myriad Pro" panose="020B0503030403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dirty="0">
                <a:latin typeface="Myriad Pro" panose="020B0503030403020204" pitchFamily="34" charset="0"/>
              </a:rPr>
              <a:t>Proactive PR is currently pitching an Executive Interview for Parthiv Parikh (SGS).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1400" dirty="0">
              <a:latin typeface="Myriad Pro" panose="020B0503030403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latin typeface="Myriad Pro" panose="020B0503030403020204" pitchFamily="34" charset="0"/>
              </a:rPr>
              <a:t>Potential ESTI Enjoy article on joint oneM2M / 3GPP interview has been pushed back to next issue. </a:t>
            </a:r>
            <a:endParaRPr lang="en-GB" sz="2000" dirty="0">
              <a:latin typeface="Myriad Pro" panose="020B0503030403020204" pitchFamily="34" charset="0"/>
            </a:endParaRPr>
          </a:p>
          <a:p>
            <a:pPr marL="457200" lvl="2" indent="-2286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9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49FEE4-B852-41ED-8BAE-71E93B5D6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4867" y="6223702"/>
            <a:ext cx="570728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 fontAlgn="auto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163F5A94-8458-4F17-AD3C-1A083E20221D}" type="slidenum">
              <a:rPr kumimoji="0" lang="en-US" sz="1100" b="0" i="0" u="none" strike="noStrike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</a:rPr>
              <a:pPr marR="0" lvl="0" indent="0" fontAlgn="auto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100" b="0" i="0" u="none" strike="noStrike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77D324-FFED-4D1D-B6C4-55541429A4D9}"/>
              </a:ext>
            </a:extLst>
          </p:cNvPr>
          <p:cNvSpPr/>
          <p:nvPr/>
        </p:nvSpPr>
        <p:spPr>
          <a:xfrm>
            <a:off x="591484" y="1204756"/>
            <a:ext cx="6467867" cy="3450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28600" marR="0" lvl="2" indent="-228600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21533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90AA74E-0AA9-4447-9BF9-AFD9DDCB8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795" y="110600"/>
            <a:ext cx="4977976" cy="14540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/>
              <a:t>Social Media</a:t>
            </a:r>
          </a:p>
        </p:txBody>
      </p:sp>
      <p:sp>
        <p:nvSpPr>
          <p:cNvPr id="33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6" name="Graphic 25" descr="Smart Phone">
            <a:extLst>
              <a:ext uri="{FF2B5EF4-FFF2-40B4-BE49-F238E27FC236}">
                <a16:creationId xmlns:a16="http://schemas.microsoft.com/office/drawing/2014/main" id="{95F0DDFA-86D9-416A-9C8C-BD188155D1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ADB72B4-C3D2-4981-AB4B-CB918E15A0A6}"/>
              </a:ext>
            </a:extLst>
          </p:cNvPr>
          <p:cNvSpPr/>
          <p:nvPr/>
        </p:nvSpPr>
        <p:spPr>
          <a:xfrm>
            <a:off x="5906193" y="1632003"/>
            <a:ext cx="4977578" cy="3639289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tx2"/>
                </a:solidFill>
                <a:latin typeface="Myriad Pro" panose="020B0503030403020204" pitchFamily="34" charset="0"/>
              </a:rPr>
              <a:t>PPR has shared two fortnightly social media schedules for June.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tx2"/>
              </a:solidFill>
              <a:latin typeface="Myriad Pro" panose="020B0503030403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tx2"/>
                </a:solidFill>
                <a:latin typeface="Myriad Pro" panose="020B0503030403020204" pitchFamily="34" charset="0"/>
              </a:rPr>
              <a:t>PPR shared and updated the 'Did You Know' oneM2M specification for Japanese translation. PPR will also create new (DYK) graphic, following Ken’s feedback.</a:t>
            </a:r>
          </a:p>
          <a:p>
            <a:pPr lvl="0"/>
            <a:endParaRPr lang="en-GB" dirty="0">
              <a:solidFill>
                <a:schemeClr val="tx2"/>
              </a:solidFill>
              <a:latin typeface="Myriad Pro" panose="020B0503030403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tx2"/>
                </a:solidFill>
                <a:latin typeface="Myriad Pro" panose="020B0503030403020204" pitchFamily="34" charset="0"/>
              </a:rPr>
              <a:t>An additional schedule promoting oneM2M’s Executive Interviews has also been drafted.</a:t>
            </a:r>
            <a:endParaRPr lang="en-GB" dirty="0">
              <a:solidFill>
                <a:schemeClr val="tx2"/>
              </a:solidFill>
              <a:latin typeface="Myriad Pro" panose="020B0503030403020204" pitchFamily="34" charset="0"/>
            </a:endParaRPr>
          </a:p>
          <a:p>
            <a:pPr marL="342900" indent="-2286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80340" algn="l"/>
              </a:tabLst>
            </a:pPr>
            <a:endParaRPr lang="en-US" sz="2000" dirty="0">
              <a:effectLst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49FEE4-B852-41ED-8BAE-71E93B5D6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5930" y="6223702"/>
            <a:ext cx="570728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163F5A94-8458-4F17-AD3C-1A083E20221D}" type="slidenum">
              <a:rPr lang="en-US" sz="1100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12</a:t>
            </a:fld>
            <a:endParaRPr lang="en-US" sz="1100">
              <a:solidFill>
                <a:srgbClr val="898989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77D324-FFED-4D1D-B6C4-55541429A4D9}"/>
              </a:ext>
            </a:extLst>
          </p:cNvPr>
          <p:cNvSpPr/>
          <p:nvPr/>
        </p:nvSpPr>
        <p:spPr>
          <a:xfrm>
            <a:off x="4976030" y="1540171"/>
            <a:ext cx="6377769" cy="49302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571500" lvl="2" indent="-2286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73033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DA230-3BCF-4800-A70E-465E957F6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Social Media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90083-3C8C-4E2B-A5A7-D113B4154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68" y="1253331"/>
            <a:ext cx="422787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June 2020:</a:t>
            </a:r>
          </a:p>
          <a:p>
            <a:r>
              <a:rPr lang="en-US" sz="2000" dirty="0"/>
              <a:t>Tweet impressions: </a:t>
            </a:r>
            <a:r>
              <a:rPr lang="en-US" sz="1800" dirty="0"/>
              <a:t>17.5K</a:t>
            </a:r>
            <a:r>
              <a:rPr lang="en-US" sz="2000" dirty="0"/>
              <a:t> </a:t>
            </a:r>
            <a:endParaRPr lang="en-GB" sz="2000" dirty="0"/>
          </a:p>
          <a:p>
            <a:r>
              <a:rPr lang="en-US" sz="2000" dirty="0"/>
              <a:t>Profile visits: 144</a:t>
            </a:r>
          </a:p>
          <a:p>
            <a:r>
              <a:rPr lang="en-US" sz="2000" dirty="0"/>
              <a:t>Mentions: 35</a:t>
            </a:r>
          </a:p>
          <a:p>
            <a:r>
              <a:rPr lang="en-US" sz="2000" dirty="0"/>
              <a:t>Total Followers: 1,263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A5FD4B-E987-4EA0-9E3F-2C1F1C1F7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13</a:t>
            </a:fld>
            <a:endParaRPr lang="en-US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D1E585B7-B5ED-4117-AE27-A8133E8AA6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6460" y="1362547"/>
            <a:ext cx="432435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907FDD76-9E03-476D-A36E-2C04AEBC55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3038" y="2962747"/>
            <a:ext cx="4267200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6353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53" y="152234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Press releases and media alerts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C93CB627-D2FC-4058-92C9-266D0099A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295" y="1270164"/>
            <a:ext cx="10515600" cy="4723518"/>
          </a:xfrm>
        </p:spPr>
        <p:txBody>
          <a:bodyPr>
            <a:normAutofit fontScale="70000" lnSpcReduction="20000"/>
          </a:bodyPr>
          <a:lstStyle/>
          <a:p>
            <a:pPr marL="228600" lvl="2" indent="0">
              <a:spcBef>
                <a:spcPts val="600"/>
              </a:spcBef>
              <a:buNone/>
            </a:pPr>
            <a:endParaRPr lang="en-GB" sz="2900" dirty="0"/>
          </a:p>
          <a:p>
            <a:pPr lvl="0"/>
            <a:r>
              <a:rPr lang="en-GB" sz="2900" dirty="0"/>
              <a:t>A news release highlighting the number of new members has been distributed on June 1 and a full coverage report has been shared.  </a:t>
            </a:r>
          </a:p>
          <a:p>
            <a:pPr lvl="0"/>
            <a:r>
              <a:rPr lang="en-IN" sz="2900" dirty="0"/>
              <a:t>A press release is in the pipeline on Release 4 following the webinar on June 17. </a:t>
            </a:r>
            <a:endParaRPr lang="en-GB" sz="2900" dirty="0"/>
          </a:p>
          <a:p>
            <a:pPr lvl="0"/>
            <a:r>
              <a:rPr lang="en-GB" sz="2900" dirty="0"/>
              <a:t>A press release is currently being drafted on the Indian Government smart cities. </a:t>
            </a:r>
          </a:p>
          <a:p>
            <a:pPr lvl="0"/>
            <a:r>
              <a:rPr lang="en-GB" sz="2900" dirty="0"/>
              <a:t>A joint ETSI press release is currently being drafted by PPR. </a:t>
            </a:r>
          </a:p>
          <a:p>
            <a:pPr lvl="0"/>
            <a:r>
              <a:rPr lang="en-GB" sz="2900" dirty="0"/>
              <a:t>A briefing call is planned for August to discuss a possible press release on the interworking with ITU-T.</a:t>
            </a:r>
          </a:p>
          <a:p>
            <a:pPr lvl="0"/>
            <a:r>
              <a:rPr lang="en-GB" sz="2900" dirty="0"/>
              <a:t>A news release on oneM2M’s involvement in the </a:t>
            </a:r>
            <a:r>
              <a:rPr lang="en-GB" sz="2900" dirty="0" err="1"/>
              <a:t>InDiCo</a:t>
            </a:r>
            <a:r>
              <a:rPr lang="en-GB" sz="2900" dirty="0"/>
              <a:t> project will be drafted later in the year. </a:t>
            </a:r>
          </a:p>
          <a:p>
            <a:pPr lvl="0"/>
            <a:r>
              <a:rPr lang="en-GB" sz="2900" dirty="0"/>
              <a:t>A news release on the Interop event in September is currently being discussed.</a:t>
            </a:r>
          </a:p>
          <a:p>
            <a:pPr lvl="0"/>
            <a:r>
              <a:rPr lang="en-GB" sz="2900" dirty="0"/>
              <a:t>A joint PR is with ATIS / OFC is on hold for now. </a:t>
            </a:r>
          </a:p>
          <a:p>
            <a:pPr lvl="0"/>
            <a:r>
              <a:rPr lang="en-GB" sz="2900" dirty="0"/>
              <a:t>oneM2M also plans to host a Hackathon event in Belgium, which has the potential for a press release. This has been postponed due to CO-VID19.</a:t>
            </a:r>
          </a:p>
          <a:p>
            <a:r>
              <a:rPr lang="en-GB" sz="2900" dirty="0"/>
              <a:t>A media invite has been issued on June 8 prior to the Release 4 webinar. </a:t>
            </a:r>
            <a:endParaRPr lang="en-US" sz="2900" dirty="0"/>
          </a:p>
          <a:p>
            <a:pPr lvl="0"/>
            <a:endParaRPr lang="en-GB" sz="2000" dirty="0"/>
          </a:p>
          <a:p>
            <a:pPr marL="228600" lvl="2" indent="0">
              <a:spcBef>
                <a:spcPts val="600"/>
              </a:spcBef>
              <a:buNone/>
            </a:pPr>
            <a:endParaRPr lang="en-US" sz="2200" dirty="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>
          <a:xfrm>
            <a:off x="8610600" y="6077585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63F5A94-8458-4F17-AD3C-1A083E20221D}" type="slidenum">
              <a:rPr lang="en-US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76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3E9CE-C46E-45F1-9AE6-A3A277917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Coverage Highlights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4279EA-F5A1-4BD2-ABCC-A7B60980C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B8713F-1F00-4B37-B294-B71BEF1782C8}"/>
              </a:ext>
            </a:extLst>
          </p:cNvPr>
          <p:cNvSpPr txBox="1"/>
          <p:nvPr/>
        </p:nvSpPr>
        <p:spPr>
          <a:xfrm>
            <a:off x="196499" y="5433483"/>
            <a:ext cx="4189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dirty="0">
                <a:solidFill>
                  <a:schemeClr val="tx2"/>
                </a:solidFill>
                <a:latin typeface="Myriad Pro" panose="020B0503030403020204" pitchFamily="34" charset="0"/>
              </a:rPr>
              <a:t>A feature on the oneM2M standard has been published on Active Cyber following a briefing with Ken and Peter. </a:t>
            </a:r>
            <a:endParaRPr lang="en-GB" dirty="0">
              <a:solidFill>
                <a:schemeClr val="tx2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4D60204-771E-4A53-BC85-ABE4A2FBD7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63624"/>
            <a:ext cx="2655295" cy="1268336"/>
          </a:xfrm>
          <a:prstGeom prst="rect">
            <a:avLst/>
          </a:prstGeom>
        </p:spPr>
      </p:pic>
      <p:pic>
        <p:nvPicPr>
          <p:cNvPr id="10" name="Picture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2C90C798-1FB1-407D-B383-57EA565EC3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913" y="2207830"/>
            <a:ext cx="4189743" cy="2779924"/>
          </a:xfrm>
          <a:prstGeom prst="rect">
            <a:avLst/>
          </a:prstGeom>
        </p:spPr>
      </p:pic>
      <p:pic>
        <p:nvPicPr>
          <p:cNvPr id="12" name="Picture 11" descr="A picture containing text, newspaper&#10;&#10;Description automatically generated">
            <a:extLst>
              <a:ext uri="{FF2B5EF4-FFF2-40B4-BE49-F238E27FC236}">
                <a16:creationId xmlns:a16="http://schemas.microsoft.com/office/drawing/2014/main" id="{FFDEBE88-EC2A-47DF-9D23-392D8DE601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1685" y="1257002"/>
            <a:ext cx="4330314" cy="3730752"/>
          </a:xfrm>
          <a:prstGeom prst="rect">
            <a:avLst/>
          </a:prstGeom>
        </p:spPr>
      </p:pic>
      <p:pic>
        <p:nvPicPr>
          <p:cNvPr id="14" name="Picture 13" descr="A picture containing table&#10;&#10;Description automatically generated">
            <a:extLst>
              <a:ext uri="{FF2B5EF4-FFF2-40B4-BE49-F238E27FC236}">
                <a16:creationId xmlns:a16="http://schemas.microsoft.com/office/drawing/2014/main" id="{58F4F023-5A56-4DA5-A1F9-5B9C6D909E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251" y="1341755"/>
            <a:ext cx="5258534" cy="7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035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3E9CE-C46E-45F1-9AE6-A3A277917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Coverage Highlights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4279EA-F5A1-4BD2-ABCC-A7B60980C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B8713F-1F00-4B37-B294-B71BEF1782C8}"/>
              </a:ext>
            </a:extLst>
          </p:cNvPr>
          <p:cNvSpPr txBox="1"/>
          <p:nvPr/>
        </p:nvSpPr>
        <p:spPr>
          <a:xfrm>
            <a:off x="214787" y="5223171"/>
            <a:ext cx="4189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dirty="0">
                <a:solidFill>
                  <a:schemeClr val="tx2"/>
                </a:solidFill>
                <a:latin typeface="Myriad Pro" panose="020B0503030403020204" pitchFamily="34" charset="0"/>
              </a:rPr>
              <a:t>A feature on the oneM2M / GCF initiative has been published on Enterprise IoT Insights and is being pitched to RCR Wireless.</a:t>
            </a:r>
            <a:endParaRPr lang="en-GB" dirty="0">
              <a:solidFill>
                <a:schemeClr val="tx2"/>
              </a:solidFill>
            </a:endParaRP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6AFDB5DA-E426-4879-ABAA-C6C0E88CFA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87" y="2498667"/>
            <a:ext cx="3763780" cy="1488006"/>
          </a:xfrm>
          <a:prstGeom prst="rect">
            <a:avLst/>
          </a:prstGeom>
        </p:spPr>
      </p:pic>
      <p:pic>
        <p:nvPicPr>
          <p:cNvPr id="8" name="Picture 7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CF7162FF-3114-4CCB-A411-EB23AF698A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141" y="1623207"/>
            <a:ext cx="4993973" cy="4708603"/>
          </a:xfrm>
          <a:prstGeom prst="rect">
            <a:avLst/>
          </a:prstGeom>
        </p:spPr>
      </p:pic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7C5AE5C5-A3CC-42F5-B7A7-38C9F539ED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13" y="1623207"/>
            <a:ext cx="5068007" cy="514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028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E6E35-88F7-4B06-91D5-201B2A163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Features being drafted: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8D0606-132E-4D78-9B3E-C59CDAD8E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2CC72E-0F9D-486D-A671-4D3F97B1D3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347" y="2283826"/>
            <a:ext cx="2562225" cy="123825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F1F9332-154D-4C77-9CB1-B83B45B46ADA}"/>
              </a:ext>
            </a:extLst>
          </p:cNvPr>
          <p:cNvSpPr/>
          <p:nvPr/>
        </p:nvSpPr>
        <p:spPr>
          <a:xfrm>
            <a:off x="472347" y="3893668"/>
            <a:ext cx="305743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Myriad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Proactive PR has secured the opportunity to provide a series of articles for IEEE Communications Standards Magazine and is planning the next submission for August.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EACF9B-225F-405D-BA51-62907CB3CC75}"/>
              </a:ext>
            </a:extLst>
          </p:cNvPr>
          <p:cNvSpPr/>
          <p:nvPr/>
        </p:nvSpPr>
        <p:spPr>
          <a:xfrm>
            <a:off x="5984388" y="3893668"/>
            <a:ext cx="47647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Myriad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PPR is currently drafting features for CIE Online, IoT Evolution World, Geo Connexion on the ETSI AI project. </a:t>
            </a:r>
            <a:endParaRPr lang="en-GB" dirty="0"/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E351CC83-071B-47EC-B5A2-4CFDE2F261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998" y="2358088"/>
            <a:ext cx="1439412" cy="10897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4BE33E5-CB57-45F7-8D4E-83C2025B55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297" y="2512693"/>
            <a:ext cx="1750479" cy="646330"/>
          </a:xfrm>
          <a:prstGeom prst="rect">
            <a:avLst/>
          </a:prstGeom>
        </p:spPr>
      </p:pic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71EACF1F-631C-41C1-B9DC-A779326B10F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8474" y="2462238"/>
            <a:ext cx="3495706" cy="74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963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2D0A8-D315-43A7-8F9C-89CB39A3E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31025"/>
            <a:ext cx="7850299" cy="1173570"/>
          </a:xfrm>
        </p:spPr>
        <p:txBody>
          <a:bodyPr>
            <a:normAutofit fontScale="90000"/>
          </a:bodyPr>
          <a:lstStyle/>
          <a:p>
            <a:r>
              <a:rPr lang="en-GB" dirty="0"/>
              <a:t>Features being drafted and in approvals 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641505-1D44-4998-A84A-6E9080245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6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7DB4CB8-F970-4354-95B5-EA92DF6344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9491" y="2135392"/>
            <a:ext cx="2082056" cy="1419583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0D48667-514C-4855-B7A7-1D8C114568AB}"/>
              </a:ext>
            </a:extLst>
          </p:cNvPr>
          <p:cNvSpPr/>
          <p:nvPr/>
        </p:nvSpPr>
        <p:spPr>
          <a:xfrm>
            <a:off x="8580498" y="3991514"/>
            <a:ext cx="31171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spcAft>
                <a:spcPts val="0"/>
              </a:spcAft>
              <a:tabLst>
                <a:tab pos="180340" algn="l"/>
              </a:tabLst>
            </a:pPr>
            <a:r>
              <a:rPr lang="en-GB" dirty="0">
                <a:latin typeface="Myriad Pro" panose="020B0503030403020204" pitchFamily="34" charset="0"/>
                <a:ea typeface="Times New Roman" panose="02020603050405020304" pitchFamily="18" charset="0"/>
                <a:cs typeface="Symbol" panose="05050102010706020507" pitchFamily="18" charset="2"/>
              </a:rPr>
              <a:t>A feature on oneM2M’s mobile networks webinar has been approved and is currently being pitched. </a:t>
            </a:r>
            <a:endParaRPr lang="en-GB" sz="1400" dirty="0">
              <a:effectLst/>
              <a:latin typeface="Myriad Pro" panose="020B0503030403020204" pitchFamily="34" charset="0"/>
              <a:ea typeface="Times New Roman" panose="02020603050405020304" pitchFamily="18" charset="0"/>
              <a:cs typeface="Symbol" panose="05050102010706020507" pitchFamily="18" charset="2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A569AFB-402D-49BF-9902-548AEBEAA6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742" y="2522922"/>
            <a:ext cx="3030636" cy="76798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5934F6B-89A9-4437-9954-566A954CC66B}"/>
              </a:ext>
            </a:extLst>
          </p:cNvPr>
          <p:cNvSpPr/>
          <p:nvPr/>
        </p:nvSpPr>
        <p:spPr>
          <a:xfrm>
            <a:off x="176742" y="3989186"/>
            <a:ext cx="31171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Myriad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feature is currently being drafted on the topic of smart cities for IoT News. </a:t>
            </a:r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D4852A0-3A6A-4346-A0C9-8FDC250360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04788" y="2429166"/>
            <a:ext cx="3227293" cy="83203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2413C95-B584-4EBD-ABD0-63A322D17006}"/>
              </a:ext>
            </a:extLst>
          </p:cNvPr>
          <p:cNvSpPr txBox="1"/>
          <p:nvPr/>
        </p:nvSpPr>
        <p:spPr>
          <a:xfrm>
            <a:off x="4421109" y="4012816"/>
            <a:ext cx="33497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Myriad Pro" panose="020B0503030403020204" pitchFamily="34" charset="0"/>
              </a:rPr>
              <a:t>A feature on the oneM2M mature standard is currently being reworked following feedback from the publication.</a:t>
            </a:r>
          </a:p>
        </p:txBody>
      </p:sp>
    </p:spTree>
    <p:extLst>
      <p:ext uri="{BB962C8B-B14F-4D97-AF65-F5344CB8AC3E}">
        <p14:creationId xmlns:p14="http://schemas.microsoft.com/office/powerpoint/2010/main" val="178528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2D0A8-D315-43A7-8F9C-89CB39A3E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31025"/>
            <a:ext cx="7850299" cy="1173570"/>
          </a:xfrm>
        </p:spPr>
        <p:txBody>
          <a:bodyPr>
            <a:normAutofit/>
          </a:bodyPr>
          <a:lstStyle/>
          <a:p>
            <a:r>
              <a:rPr lang="en-GB" dirty="0"/>
              <a:t>Features secured: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641505-1D44-4998-A84A-6E9080245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E43B96-DF5F-4982-A09D-1ABE712D83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9238" y="2001664"/>
            <a:ext cx="3074761" cy="1482604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7809310-E688-47E2-8546-04E63D9649EC}"/>
              </a:ext>
            </a:extLst>
          </p:cNvPr>
          <p:cNvSpPr/>
          <p:nvPr/>
        </p:nvSpPr>
        <p:spPr>
          <a:xfrm>
            <a:off x="7131304" y="3885670"/>
            <a:ext cx="27306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spcAft>
                <a:spcPts val="0"/>
              </a:spcAft>
              <a:tabLst>
                <a:tab pos="180340" algn="l"/>
              </a:tabLst>
            </a:pPr>
            <a:r>
              <a:rPr lang="en-US" dirty="0">
                <a:latin typeface="Myriad Pro" panose="020B0503030403020204" pitchFamily="34" charset="0"/>
                <a:ea typeface="Times New Roman" panose="02020603050405020304" pitchFamily="18" charset="0"/>
                <a:cs typeface="Symbol" panose="05050102010706020507" pitchFamily="18" charset="2"/>
              </a:rPr>
              <a:t>A feature has also been secured for the IEEE Standards in IoT issue for 2021. </a:t>
            </a:r>
            <a:endParaRPr lang="en-GB" sz="1400" dirty="0">
              <a:effectLst/>
              <a:latin typeface="Myriad Pro" panose="020B0503030403020204" pitchFamily="34" charset="0"/>
              <a:ea typeface="Times New Roman" panose="02020603050405020304" pitchFamily="18" charset="0"/>
              <a:cs typeface="Symbol" panose="05050102010706020507" pitchFamily="18" charset="2"/>
            </a:endParaRP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1B470AC5-3154-4A4D-AC54-CA6F48545F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789" y="1930182"/>
            <a:ext cx="3681842" cy="162556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86A1302-8CEC-4196-BC9B-CAFD9BECACD8}"/>
              </a:ext>
            </a:extLst>
          </p:cNvPr>
          <p:cNvSpPr txBox="1"/>
          <p:nvPr/>
        </p:nvSpPr>
        <p:spPr>
          <a:xfrm>
            <a:off x="1406628" y="3885670"/>
            <a:ext cx="32821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Myriad Pro" panose="020B0503030403020204" pitchFamily="34" charset="0"/>
              </a:rPr>
              <a:t>A feature has been secured for the November issue of Instrumentation Monthly on the topic of India’s First Living Lab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63649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A63E1-6B98-4C92-8858-3860F6B4E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Monitoring for coverage: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1A7628-32A8-4FF6-BD95-A93392032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6C2190-09D4-4309-B521-5393B5F81A6D}"/>
              </a:ext>
            </a:extLst>
          </p:cNvPr>
          <p:cNvSpPr/>
          <p:nvPr/>
        </p:nvSpPr>
        <p:spPr>
          <a:xfrm>
            <a:off x="4096653" y="3836835"/>
            <a:ext cx="37869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Myriad Pro" panose="020B0503030403020204" pitchFamily="34" charset="0"/>
              </a:rPr>
              <a:t>A comment piece on IoT standardisation is due to be published in IoT Now Transport and the coverage is expected in Autumn.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B1EF718-93FF-475E-AF78-1ABFAAA98B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1592" y="1946396"/>
            <a:ext cx="3955712" cy="126071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068418F-CFB7-433B-9FDD-84DE3D1A35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2549" y="1946396"/>
            <a:ext cx="2863642" cy="129267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E01B12F7-1A6F-436A-AA2B-91605452F7FA}"/>
              </a:ext>
            </a:extLst>
          </p:cNvPr>
          <p:cNvSpPr/>
          <p:nvPr/>
        </p:nvSpPr>
        <p:spPr>
          <a:xfrm>
            <a:off x="8353308" y="3698335"/>
            <a:ext cx="3048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Myriad Pro" panose="020B0503030403020204" pitchFamily="34" charset="0"/>
              </a:rPr>
              <a:t>A feature for IoT now has been submitted based on the IIC white paper. Proactive PR is currently monitoring for coverage.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94B3FA1-8994-4D9E-8FCD-1B0A6EB62F7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4696" y="1851433"/>
            <a:ext cx="3074761" cy="148260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6404C2E-7B2A-4548-8609-71152011A59C}"/>
              </a:ext>
            </a:extLst>
          </p:cNvPr>
          <p:cNvSpPr txBox="1"/>
          <p:nvPr/>
        </p:nvSpPr>
        <p:spPr>
          <a:xfrm>
            <a:off x="407406" y="3838669"/>
            <a:ext cx="29242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Myriad Pro" panose="020B0503030403020204" pitchFamily="34" charset="0"/>
              </a:rPr>
              <a:t>PPR has submitted two articles to IEEE as part of its series and is currently monitoring for coverage.</a:t>
            </a:r>
          </a:p>
        </p:txBody>
      </p:sp>
    </p:spTree>
    <p:extLst>
      <p:ext uri="{BB962C8B-B14F-4D97-AF65-F5344CB8AC3E}">
        <p14:creationId xmlns:p14="http://schemas.microsoft.com/office/powerpoint/2010/main" val="882702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E8E10-D229-4C40-AC4D-2A0ADFDF9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Monitoring for coverage: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1D8070-D98F-4F26-80FB-FF9979B6B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E9B304-247E-4BE8-B347-3ED25E94D1F6}"/>
              </a:ext>
            </a:extLst>
          </p:cNvPr>
          <p:cNvSpPr/>
          <p:nvPr/>
        </p:nvSpPr>
        <p:spPr>
          <a:xfrm>
            <a:off x="1776408" y="4203762"/>
            <a:ext cx="35790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Myriad Pro" panose="020B0503030403020204" pitchFamily="34" charset="0"/>
              </a:rPr>
              <a:t>Following the briefing with Ken, a Q&amp;A piece is due to be published in the July issue of Satellite Evolution</a:t>
            </a:r>
            <a:r>
              <a:rPr lang="en-GB" dirty="0"/>
              <a:t>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45B7D1A-09FF-417F-BCD2-8989ACC579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4679" y="1856998"/>
            <a:ext cx="2560497" cy="177265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D16DB55-BF52-4D2B-BEFD-816D9081D8BF}"/>
              </a:ext>
            </a:extLst>
          </p:cNvPr>
          <p:cNvSpPr/>
          <p:nvPr/>
        </p:nvSpPr>
        <p:spPr>
          <a:xfrm>
            <a:off x="7089944" y="4179556"/>
            <a:ext cx="28060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spcAft>
                <a:spcPts val="0"/>
              </a:spcAft>
              <a:tabLst>
                <a:tab pos="180340" algn="l"/>
              </a:tabLst>
            </a:pPr>
            <a:r>
              <a:rPr lang="en-IN" dirty="0">
                <a:latin typeface="Myriad Pro" panose="020B0503030403020204" pitchFamily="34" charset="0"/>
                <a:ea typeface="Times New Roman" panose="02020603050405020304" pitchFamily="18" charset="0"/>
                <a:cs typeface="Symbol" panose="05050102010706020507" pitchFamily="18" charset="2"/>
              </a:rPr>
              <a:t>An article on semantic interoperability has been submitted to Networking+.</a:t>
            </a:r>
            <a:endParaRPr lang="en-GB" sz="1400" dirty="0">
              <a:effectLst/>
              <a:latin typeface="Myriad Pro" panose="020B0503030403020204" pitchFamily="34" charset="0"/>
              <a:ea typeface="Times New Roman" panose="02020603050405020304" pitchFamily="18" charset="0"/>
              <a:cs typeface="Symbol" panose="05050102010706020507" pitchFamily="18" charset="2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02BD6A2-A8DE-4440-9A07-AF22DC8BD5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8196" y="1667439"/>
            <a:ext cx="1973598" cy="1973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239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702</Words>
  <Application>Microsoft Office PowerPoint</Application>
  <PresentationFormat>Widescreen</PresentationFormat>
  <Paragraphs>77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Myriad Pro</vt:lpstr>
      <vt:lpstr>Myriad Pro Light</vt:lpstr>
      <vt:lpstr>Office Theme</vt:lpstr>
      <vt:lpstr>Marcom 89 </vt:lpstr>
      <vt:lpstr>Press releases and media alerts</vt:lpstr>
      <vt:lpstr>Feature Coverage Highlights</vt:lpstr>
      <vt:lpstr>Feature Coverage Highlights</vt:lpstr>
      <vt:lpstr>Features being drafted:</vt:lpstr>
      <vt:lpstr>Features being drafted and in approvals : </vt:lpstr>
      <vt:lpstr>Features secured:</vt:lpstr>
      <vt:lpstr>Monitoring for coverage: </vt:lpstr>
      <vt:lpstr>Monitoring for coverage:</vt:lpstr>
      <vt:lpstr>Webinars and White Papers  </vt:lpstr>
      <vt:lpstr>Executive Interviews  </vt:lpstr>
      <vt:lpstr>Social Media</vt:lpstr>
      <vt:lpstr>Social Media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Marcom 88 </dc:title>
  <dc:creator>Hollie-May Auburn</dc:creator>
  <cp:lastModifiedBy>James Page</cp:lastModifiedBy>
  <cp:revision>12</cp:revision>
  <dcterms:created xsi:type="dcterms:W3CDTF">2020-05-22T10:29:25Z</dcterms:created>
  <dcterms:modified xsi:type="dcterms:W3CDTF">2020-06-23T13:21:53Z</dcterms:modified>
</cp:coreProperties>
</file>