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5" r:id="rId5"/>
    <p:sldId id="283" r:id="rId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 autoAdjust="0"/>
    <p:restoredTop sz="93792" autoAdjust="0"/>
  </p:normalViewPr>
  <p:slideViewPr>
    <p:cSldViewPr snapToGrid="0">
      <p:cViewPr varScale="1">
        <p:scale>
          <a:sx n="72" d="100"/>
          <a:sy n="72" d="100"/>
        </p:scale>
        <p:origin x="128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1408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ja Rachow" userId="87a72c8a-f1d5-4183-bbda-94efe388edc2" providerId="ADAL" clId="{EB03D076-9773-44D0-B5C0-59300D7552C6}"/>
    <pc:docChg chg="delSld modSld">
      <pc:chgData name="Nadja Rachow" userId="87a72c8a-f1d5-4183-bbda-94efe388edc2" providerId="ADAL" clId="{EB03D076-9773-44D0-B5C0-59300D7552C6}" dt="2020-06-25T09:08:22.523" v="6" actId="6549"/>
      <pc:docMkLst>
        <pc:docMk/>
      </pc:docMkLst>
      <pc:sldChg chg="del">
        <pc:chgData name="Nadja Rachow" userId="87a72c8a-f1d5-4183-bbda-94efe388edc2" providerId="ADAL" clId="{EB03D076-9773-44D0-B5C0-59300D7552C6}" dt="2020-06-25T09:05:52.444" v="0" actId="2696"/>
        <pc:sldMkLst>
          <pc:docMk/>
          <pc:sldMk cId="829386917" sldId="294"/>
        </pc:sldMkLst>
      </pc:sldChg>
      <pc:sldChg chg="del">
        <pc:chgData name="Nadja Rachow" userId="87a72c8a-f1d5-4183-bbda-94efe388edc2" providerId="ADAL" clId="{EB03D076-9773-44D0-B5C0-59300D7552C6}" dt="2020-06-25T09:06:36.472" v="3" actId="2696"/>
        <pc:sldMkLst>
          <pc:docMk/>
          <pc:sldMk cId="2982428467" sldId="319"/>
        </pc:sldMkLst>
      </pc:sldChg>
      <pc:sldChg chg="del">
        <pc:chgData name="Nadja Rachow" userId="87a72c8a-f1d5-4183-bbda-94efe388edc2" providerId="ADAL" clId="{EB03D076-9773-44D0-B5C0-59300D7552C6}" dt="2020-06-25T09:05:55.502" v="1" actId="2696"/>
        <pc:sldMkLst>
          <pc:docMk/>
          <pc:sldMk cId="2330285560" sldId="325"/>
        </pc:sldMkLst>
      </pc:sldChg>
      <pc:sldChg chg="del">
        <pc:chgData name="Nadja Rachow" userId="87a72c8a-f1d5-4183-bbda-94efe388edc2" providerId="ADAL" clId="{EB03D076-9773-44D0-B5C0-59300D7552C6}" dt="2020-06-25T09:06:31.753" v="2" actId="2696"/>
        <pc:sldMkLst>
          <pc:docMk/>
          <pc:sldMk cId="2035903360" sldId="332"/>
        </pc:sldMkLst>
      </pc:sldChg>
      <pc:sldChg chg="del">
        <pc:chgData name="Nadja Rachow" userId="87a72c8a-f1d5-4183-bbda-94efe388edc2" providerId="ADAL" clId="{EB03D076-9773-44D0-B5C0-59300D7552C6}" dt="2020-06-25T09:07:45.537" v="5" actId="2696"/>
        <pc:sldMkLst>
          <pc:docMk/>
          <pc:sldMk cId="2728920239" sldId="333"/>
        </pc:sldMkLst>
      </pc:sldChg>
      <pc:sldChg chg="del">
        <pc:chgData name="Nadja Rachow" userId="87a72c8a-f1d5-4183-bbda-94efe388edc2" providerId="ADAL" clId="{EB03D076-9773-44D0-B5C0-59300D7552C6}" dt="2020-06-25T09:06:41.785" v="4" actId="2696"/>
        <pc:sldMkLst>
          <pc:docMk/>
          <pc:sldMk cId="611797274" sldId="334"/>
        </pc:sldMkLst>
      </pc:sldChg>
      <pc:sldChg chg="modSp">
        <pc:chgData name="Nadja Rachow" userId="87a72c8a-f1d5-4183-bbda-94efe388edc2" providerId="ADAL" clId="{EB03D076-9773-44D0-B5C0-59300D7552C6}" dt="2020-06-25T09:08:22.523" v="6" actId="6549"/>
        <pc:sldMkLst>
          <pc:docMk/>
          <pc:sldMk cId="3685785175" sldId="335"/>
        </pc:sldMkLst>
        <pc:spChg chg="mod">
          <ac:chgData name="Nadja Rachow" userId="87a72c8a-f1d5-4183-bbda-94efe388edc2" providerId="ADAL" clId="{EB03D076-9773-44D0-B5C0-59300D7552C6}" dt="2020-06-25T09:08:22.523" v="6" actId="6549"/>
          <ac:spMkLst>
            <pc:docMk/>
            <pc:sldMk cId="3685785175" sldId="335"/>
            <ac:spMk id="8" creationId="{88AC6683-138E-4958-BD4E-C76D2CA0A5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767502-E6AF-4A9E-858D-5A36748BF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8B1739-3FD2-460C-9EB8-EF3C3F0B3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1EA2D-DF3E-4C58-8D9D-7EB618E3198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3AD391-1C8A-4973-89A4-5CECA402E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AAE3E6-EDA0-4F27-9165-32E4CFF394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FFA4-0874-4CC7-8FF3-20517831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F4FE-B035-47A9-9F3D-5CFD62A0204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6FEC9-E524-4E8A-9328-5B7413949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6FEC9-E524-4E8A-9328-5B74139491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0195" y="63311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D8DC5AB-D54E-40C2-AFFE-BB88516D90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441" y="336275"/>
            <a:ext cx="1117158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ja-JP" sz="3600" dirty="0"/>
              <a:t>Some points for 2021 budget planning(2)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B8D1100-CD51-4D9A-96A8-38B87287C9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448800" y="6522692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71ACF0-C978-47B9-A88C-73D8AF696F67}" type="slidenum">
              <a:rPr lang="en-US" altLang="ja-JP" sz="1200" smtClean="0">
                <a:solidFill>
                  <a:schemeClr val="tx1">
                    <a:tint val="75000"/>
                  </a:schemeClr>
                </a:solidFill>
              </a:rPr>
              <a:pPr algn="r"/>
              <a:t>1</a:t>
            </a:fld>
            <a:endParaRPr lang="en-US" altLang="ja-JP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AC6683-138E-4958-BD4E-C76D2CA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02793"/>
            <a:ext cx="11734800" cy="4915813"/>
          </a:xfrm>
        </p:spPr>
        <p:txBody>
          <a:bodyPr>
            <a:normAutofit/>
          </a:bodyPr>
          <a:lstStyle/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en-US" altLang="ja-JP" sz="2400" b="1" dirty="0">
                <a:solidFill>
                  <a:schemeClr val="accent1"/>
                </a:solidFill>
                <a:latin typeface="Myriad Pro" panose="020B0503030403020204"/>
              </a:rPr>
              <a:t>3. 2021 budget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There were feedbacks from MARCOM and TTCN3 project</a:t>
            </a:r>
          </a:p>
          <a:p>
            <a:pPr lvl="2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sz="2400" dirty="0"/>
              <a:t>MARCOM requirement: $95K (see page 5 in the detail ) versus $78K in 2020 (22% increase)*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/>
              <a:t>2021 </a:t>
            </a:r>
            <a:r>
              <a:rPr lang="en-US" altLang="ja-JP" dirty="0"/>
              <a:t>cash expenditure is expected as </a:t>
            </a:r>
            <a:r>
              <a:rPr lang="en-US" altLang="ja-JP" b="1" u="sng" dirty="0">
                <a:solidFill>
                  <a:srgbClr val="FF0000"/>
                </a:solidFill>
              </a:rPr>
              <a:t>$101,000</a:t>
            </a:r>
            <a:r>
              <a:rPr lang="en-US" altLang="ja-JP" dirty="0"/>
              <a:t> considering MARCOM requirements (see also page 5) : $17K increase compared with 2020 budget, which might be also an increasing factor for PT1 allocation and cash contribution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FB2C23-A5D8-40B9-8C94-A31170DFB9A1}"/>
              </a:ext>
            </a:extLst>
          </p:cNvPr>
          <p:cNvSpPr txBox="1"/>
          <p:nvPr/>
        </p:nvSpPr>
        <p:spPr>
          <a:xfrm>
            <a:off x="1150706" y="4733907"/>
            <a:ext cx="10812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*This was presented at MARCOM#88 as a  MARCOM chair’s proposal. Against to this proposal, ATIS commented ‘ATIS’ strong preference is that the marketing budget remain flat for 2021 rather than increase by this significant percentage’.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8578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719384" cy="1173570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Break-down of central monetary budget plan</a:t>
            </a:r>
            <a:br>
              <a:rPr lang="en-US" altLang="ja-JP" sz="3200" dirty="0"/>
            </a:br>
            <a:r>
              <a:rPr lang="en-US" altLang="ja-JP" sz="3200" dirty="0"/>
              <a:t> in 2020-2021</a:t>
            </a:r>
            <a:endParaRPr lang="fr-FR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3C6703-1A78-4208-93B7-A11B975B3FBC}"/>
              </a:ext>
            </a:extLst>
          </p:cNvPr>
          <p:cNvSpPr txBox="1"/>
          <p:nvPr/>
        </p:nvSpPr>
        <p:spPr>
          <a:xfrm>
            <a:off x="1485068" y="6475750"/>
            <a:ext cx="135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UNIT: US $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4">
            <a:extLst>
              <a:ext uri="{FF2B5EF4-FFF2-40B4-BE49-F238E27FC236}">
                <a16:creationId xmlns:a16="http://schemas.microsoft.com/office/drawing/2014/main" id="{B168275C-18C0-4AF3-AC07-FF22D1BEB8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25369"/>
              </p:ext>
            </p:extLst>
          </p:nvPr>
        </p:nvGraphicFramePr>
        <p:xfrm>
          <a:off x="419100" y="1173570"/>
          <a:ext cx="11344275" cy="5302180"/>
        </p:xfrm>
        <a:graphic>
          <a:graphicData uri="http://schemas.openxmlformats.org/drawingml/2006/table">
            <a:tbl>
              <a:tblPr/>
              <a:tblGrid>
                <a:gridCol w="286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988">
                  <a:extLst>
                    <a:ext uri="{9D8B030D-6E8A-4147-A177-3AD203B41FA5}">
                      <a16:colId xmlns:a16="http://schemas.microsoft.com/office/drawing/2014/main" val="1780222175"/>
                    </a:ext>
                  </a:extLst>
                </a:gridCol>
                <a:gridCol w="1910988">
                  <a:extLst>
                    <a:ext uri="{9D8B030D-6E8A-4147-A177-3AD203B41FA5}">
                      <a16:colId xmlns:a16="http://schemas.microsoft.com/office/drawing/2014/main" val="883942821"/>
                    </a:ext>
                  </a:extLst>
                </a:gridCol>
                <a:gridCol w="1910988">
                  <a:extLst>
                    <a:ext uri="{9D8B030D-6E8A-4147-A177-3AD203B41FA5}">
                      <a16:colId xmlns:a16="http://schemas.microsoft.com/office/drawing/2014/main" val="502702508"/>
                    </a:ext>
                  </a:extLst>
                </a:gridCol>
                <a:gridCol w="2749187">
                  <a:extLst>
                    <a:ext uri="{9D8B030D-6E8A-4147-A177-3AD203B41FA5}">
                      <a16:colId xmlns:a16="http://schemas.microsoft.com/office/drawing/2014/main" val="977638941"/>
                    </a:ext>
                  </a:extLst>
                </a:gridCol>
              </a:tblGrid>
              <a:tr h="4324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Central budget item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2020 budget plan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Expected 2020 actuals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Tentative 2021 budget plan 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based on MARCOM requirements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Note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PR Agency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55,717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55,714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58,000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 slight increase versus 2020</a:t>
                      </a:r>
                      <a:endParaRPr kumimoji="1" lang="ja-JP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Speaker/analyst support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12,000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12,000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Less spent due to COVID-19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99652"/>
                  </a:ext>
                </a:extLst>
              </a:tr>
              <a:tr h="31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Web update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821313"/>
                  </a:ext>
                </a:extLst>
              </a:tr>
              <a:tr h="321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Event sponsoring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1,000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Less spent due to COVID-19</a:t>
                      </a:r>
                      <a:endParaRPr kumimoji="1" lang="ja-JP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Corporate video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10,000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Production of professional video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554492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Communication collaterals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Production of  new brochure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22268"/>
                  </a:ext>
                </a:extLst>
              </a:tr>
              <a:tr h="333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Bank  remittance  fee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Contingency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TTCN3 development(cash)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4,375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4,375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It is assumed to be contributed by in-kind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75207"/>
                  </a:ext>
                </a:extLst>
              </a:tr>
              <a:tr h="341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Total</a:t>
                      </a:r>
                      <a:endParaRPr kumimoji="0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88,092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74,092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101,000</a:t>
                      </a: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33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AA421B432F84D93D0575E690B8FF2" ma:contentTypeVersion="10" ma:contentTypeDescription="Create a new document." ma:contentTypeScope="" ma:versionID="05bcefcff7dc9e03502c6712ef5f9e06">
  <xsd:schema xmlns:xsd="http://www.w3.org/2001/XMLSchema" xmlns:xs="http://www.w3.org/2001/XMLSchema" xmlns:p="http://schemas.microsoft.com/office/2006/metadata/properties" xmlns:ns3="70cbb491-4af7-4ee6-8b76-60a38d493645" targetNamespace="http://schemas.microsoft.com/office/2006/metadata/properties" ma:root="true" ma:fieldsID="7e7fca538fb008d5a182ed1cc3a87af6" ns3:_="">
    <xsd:import namespace="70cbb491-4af7-4ee6-8b76-60a38d4936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bb491-4af7-4ee6-8b76-60a38d4936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06ED06-9E5D-4670-8937-5C3EE1642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cbb491-4af7-4ee6-8b76-60a38d4936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DC2D96-8451-4060-BBF0-6AC57857F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4FDE4-F45D-4CA0-8A21-52E3A9CC2F4C}">
  <ds:schemaRefs>
    <ds:schemaRef ds:uri="http://purl.org/dc/elements/1.1/"/>
    <ds:schemaRef ds:uri="http://schemas.microsoft.com/office/2006/metadata/properties"/>
    <ds:schemaRef ds:uri="70cbb491-4af7-4ee6-8b76-60a38d49364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238</Words>
  <Application>Microsoft Office PowerPoint</Application>
  <PresentationFormat>Widescreen</PresentationFormat>
  <Paragraphs>59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游ゴシック</vt:lpstr>
      <vt:lpstr>Arial</vt:lpstr>
      <vt:lpstr>Calibri</vt:lpstr>
      <vt:lpstr>Myriad Pro</vt:lpstr>
      <vt:lpstr>Myriad Pro Light</vt:lpstr>
      <vt:lpstr>Wingdings</vt:lpstr>
      <vt:lpstr>Office Theme</vt:lpstr>
      <vt:lpstr>Some points for 2021 budget planning(2)</vt:lpstr>
      <vt:lpstr>Break-down of central monetary budget plan  in 2020-2021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Nadja Rachow</cp:lastModifiedBy>
  <cp:revision>309</cp:revision>
  <cp:lastPrinted>2020-04-02T00:20:58Z</cp:lastPrinted>
  <dcterms:created xsi:type="dcterms:W3CDTF">2017-09-21T15:46:31Z</dcterms:created>
  <dcterms:modified xsi:type="dcterms:W3CDTF">2020-06-25T09:08:29Z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0x010100BE8AA421B432F84D93D0575E690B8FF2</vt:lpwstr>
  </property>
</Properties>
</file>