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3" r:id="rId2"/>
    <p:sldId id="357" r:id="rId3"/>
    <p:sldId id="396" r:id="rId4"/>
    <p:sldId id="388" r:id="rId5"/>
    <p:sldId id="397" r:id="rId6"/>
    <p:sldId id="394" r:id="rId7"/>
    <p:sldId id="391" r:id="rId8"/>
    <p:sldId id="392" r:id="rId9"/>
    <p:sldId id="389" r:id="rId10"/>
    <p:sldId id="390" r:id="rId11"/>
    <p:sldId id="395" r:id="rId12"/>
    <p:sldId id="384" r:id="rId13"/>
    <p:sldId id="385" r:id="rId14"/>
    <p:sldId id="375" r:id="rId15"/>
    <p:sldId id="3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74497" autoAdjust="0"/>
  </p:normalViewPr>
  <p:slideViewPr>
    <p:cSldViewPr snapToGrid="0">
      <p:cViewPr varScale="1">
        <p:scale>
          <a:sx n="85" d="100"/>
          <a:sy n="85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79383-E4C0-4FC2-A15A-FDB411786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8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7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6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7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6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86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0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Marcom 90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465" y="1287930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D0A8-D315-43A7-8F9C-89CB39A3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31025"/>
            <a:ext cx="7850299" cy="1173570"/>
          </a:xfrm>
        </p:spPr>
        <p:txBody>
          <a:bodyPr>
            <a:normAutofit fontScale="90000"/>
          </a:bodyPr>
          <a:lstStyle/>
          <a:p>
            <a:r>
              <a:rPr lang="en-GB" dirty="0"/>
              <a:t>Features being drafted and in approvals 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1505-1D44-4998-A84A-6E908024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B4CB8-F970-4354-95B5-EA92DF63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824" y="2135390"/>
            <a:ext cx="2082056" cy="14195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D48667-514C-4855-B7A7-1D8C114568AB}"/>
              </a:ext>
            </a:extLst>
          </p:cNvPr>
          <p:cNvSpPr/>
          <p:nvPr/>
        </p:nvSpPr>
        <p:spPr>
          <a:xfrm>
            <a:off x="7146287" y="3932867"/>
            <a:ext cx="3117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GB" dirty="0">
                <a:latin typeface="Myriad Pro" panose="020B0503030403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 feature on oneM2M’s mobile networks webinar has been approved and is currently being pitched. </a:t>
            </a:r>
            <a:endParaRPr lang="en-GB" sz="1400" dirty="0">
              <a:effectLst/>
              <a:latin typeface="Myriad Pro" panose="020B0503030403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569AFB-402D-49BF-9902-548AEBEAA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42" y="2461192"/>
            <a:ext cx="3030636" cy="767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934F6B-89A9-4437-9954-566A954CC66B}"/>
              </a:ext>
            </a:extLst>
          </p:cNvPr>
          <p:cNvSpPr/>
          <p:nvPr/>
        </p:nvSpPr>
        <p:spPr>
          <a:xfrm>
            <a:off x="1497542" y="4071367"/>
            <a:ext cx="3117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feature is currently being drafted on the topic of smart cities for IoT News.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2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D0A8-D315-43A7-8F9C-89CB39A3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31025"/>
            <a:ext cx="7850299" cy="1173570"/>
          </a:xfrm>
        </p:spPr>
        <p:txBody>
          <a:bodyPr>
            <a:normAutofit/>
          </a:bodyPr>
          <a:lstStyle/>
          <a:p>
            <a:r>
              <a:rPr lang="en-GB" dirty="0"/>
              <a:t>Features secured: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41505-1D44-4998-A84A-6E908024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43B96-DF5F-4982-A09D-1ABE712D8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238" y="2001664"/>
            <a:ext cx="3074761" cy="14826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809310-E688-47E2-8546-04E63D9649EC}"/>
              </a:ext>
            </a:extLst>
          </p:cNvPr>
          <p:cNvSpPr/>
          <p:nvPr/>
        </p:nvSpPr>
        <p:spPr>
          <a:xfrm>
            <a:off x="7131304" y="3885670"/>
            <a:ext cx="273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US" dirty="0">
                <a:latin typeface="Myriad Pro" panose="020B0503030403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 feature has also been secured for the IEEE Standards in IoT issue for 2021. </a:t>
            </a:r>
            <a:endParaRPr lang="en-GB" sz="1400" dirty="0">
              <a:effectLst/>
              <a:latin typeface="Myriad Pro" panose="020B0503030403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B470AC5-3154-4A4D-AC54-CA6F48545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89" y="1930182"/>
            <a:ext cx="3681842" cy="1625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6A1302-8CEC-4196-BC9B-CAFD9BECACD8}"/>
              </a:ext>
            </a:extLst>
          </p:cNvPr>
          <p:cNvSpPr txBox="1"/>
          <p:nvPr/>
        </p:nvSpPr>
        <p:spPr>
          <a:xfrm>
            <a:off x="1406628" y="3885670"/>
            <a:ext cx="328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yriad Pro" panose="020B0503030403020204" pitchFamily="34" charset="0"/>
              </a:rPr>
              <a:t>A feature has been secured for the November issue of Instrumentation Monthly on the topic of India’s First Living Lab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64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Webinars and White Papers 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4630AC9-471B-4149-8A85-9C351E099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pitchFamily="34" charset="0"/>
              </a:rPr>
              <a:t>A webinar on ‘Data marketplace work in Korea’ is also due to be arranged.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pitchFamily="34" charset="0"/>
              </a:rPr>
              <a:t>oneM2M will be included in a white paper on MEC by ETSI, which is set to be published in the coming months. </a:t>
            </a:r>
            <a:endParaRPr lang="en-GB" dirty="0">
              <a:latin typeface="Myriad Pro" panose="020B0503030403020204" pitchFamily="34" charset="0"/>
            </a:endParaRPr>
          </a:p>
          <a:p>
            <a:pPr marL="342900" lvl="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19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84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Executive Interviews 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3F388A-E355-45DE-8CF2-E9ED53163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84597F-6161-48D0-B129-DAB49BC24D69}"/>
              </a:ext>
            </a:extLst>
          </p:cNvPr>
          <p:cNvSpPr/>
          <p:nvPr/>
        </p:nvSpPr>
        <p:spPr>
          <a:xfrm>
            <a:off x="6354871" y="2827419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>
                <a:latin typeface="Myriad Pro" panose="020B0503030403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anose="020B0503030403020204" pitchFamily="34" charset="0"/>
              </a:rPr>
              <a:t>Interviews with Roland Hechwartner and Shane He to be used as basis of media pitches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anose="020B0503030403020204" pitchFamily="34" charset="0"/>
              </a:rPr>
              <a:t>PPR is also currently proofing an interview for Min-</a:t>
            </a:r>
            <a:r>
              <a:rPr lang="en-GB" sz="2000" dirty="0" err="1">
                <a:latin typeface="Myriad Pro" panose="020B0503030403020204" pitchFamily="34" charset="0"/>
              </a:rPr>
              <a:t>Byeong</a:t>
            </a:r>
            <a:r>
              <a:rPr lang="en-GB" sz="2000" dirty="0">
                <a:latin typeface="Myriad Pro" panose="020B0503030403020204" pitchFamily="34" charset="0"/>
              </a:rPr>
              <a:t> Lee</a:t>
            </a: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3F5A94-8458-4F17-AD3C-1A083E20221D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591484" y="1204756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2" indent="-2286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3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795" y="110600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Social media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95F0DDFA-86D9-416A-9C8C-BD188155D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B72B4-C3D2-4981-AB4B-CB918E15A0A6}"/>
              </a:ext>
            </a:extLst>
          </p:cNvPr>
          <p:cNvSpPr/>
          <p:nvPr/>
        </p:nvSpPr>
        <p:spPr>
          <a:xfrm>
            <a:off x="5906193" y="1632003"/>
            <a:ext cx="4977578" cy="36392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  <a:latin typeface="Myriad Pro" panose="020B0503030403020204" pitchFamily="34" charset="0"/>
              </a:rPr>
              <a:t>PPR has shared two fortnightly social media schedules for July.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  <a:latin typeface="Myriad Pro" panose="020B0503030403020204" pitchFamily="34" charset="0"/>
              </a:rPr>
              <a:t>PPR shared and updated the 'Did You Know' oneM2M specification for Japanese translation. PPR will also create new (DYK) graphic, following Ken’s feedback.</a:t>
            </a:r>
          </a:p>
          <a:p>
            <a:pPr lvl="0"/>
            <a:endParaRPr lang="en-GB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2"/>
                </a:solidFill>
                <a:latin typeface="Myriad Pro" panose="020B0503030403020204" pitchFamily="34" charset="0"/>
              </a:rPr>
              <a:t>An additional schedule promoting oneM2M’s Executive Interviews has also been drafted and shared.</a:t>
            </a:r>
            <a:endParaRPr lang="en-GB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4976030" y="1540171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033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A230-3BCF-4800-A70E-465E957F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0083-3C8C-4E2B-A5A7-D113B415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8" y="1253331"/>
            <a:ext cx="42278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July 2020:</a:t>
            </a:r>
          </a:p>
          <a:p>
            <a:r>
              <a:rPr lang="en-US" sz="2400" dirty="0"/>
              <a:t>Tweet impressions: 17.1K</a:t>
            </a:r>
            <a:endParaRPr lang="en-GB" sz="2400" dirty="0"/>
          </a:p>
          <a:p>
            <a:r>
              <a:rPr lang="en-US" sz="2400" dirty="0"/>
              <a:t>Profile visits: 171</a:t>
            </a:r>
            <a:endParaRPr lang="en-GB" sz="2400" dirty="0"/>
          </a:p>
          <a:p>
            <a:r>
              <a:rPr lang="en-US" sz="2400" dirty="0"/>
              <a:t>Mentions: 31</a:t>
            </a:r>
            <a:endParaRPr lang="en-GB" sz="2400" dirty="0"/>
          </a:p>
          <a:p>
            <a:r>
              <a:rPr lang="en-US" sz="2400" dirty="0"/>
              <a:t>Total followers: 1,270</a:t>
            </a:r>
            <a:endParaRPr lang="en-GB" sz="2400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FD4B-E987-4EA0-9E3F-2C1F1C1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43F917-1455-4372-BC63-67FEA7CC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57" y="1415874"/>
            <a:ext cx="4507982" cy="298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816DA49-BD8B-4814-9FCF-2CDCDA842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44" y="3802727"/>
            <a:ext cx="5053013" cy="230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5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95" y="1185333"/>
            <a:ext cx="10515600" cy="480834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dirty="0"/>
              <a:t>A press release providing updates on progress with Release 4 was distributed on the 15 July and a full coverage report has been shared. </a:t>
            </a:r>
          </a:p>
          <a:p>
            <a:pPr lvl="0"/>
            <a:r>
              <a:rPr lang="en-GB" sz="2000" dirty="0"/>
              <a:t>A comment was drafted and submitted to </a:t>
            </a:r>
            <a:r>
              <a:rPr lang="en-GB" sz="2000" dirty="0" err="1"/>
              <a:t>ITPro</a:t>
            </a:r>
            <a:r>
              <a:rPr lang="en-GB" sz="2000" dirty="0"/>
              <a:t> magazine on the topic of European AI leadership. </a:t>
            </a:r>
          </a:p>
          <a:p>
            <a:pPr lvl="0"/>
            <a:r>
              <a:rPr lang="en-GB" sz="2000" dirty="0"/>
              <a:t>A press release has been drafted in preparation for the approval of oneM2M as an official standard in India and awaits approval</a:t>
            </a:r>
          </a:p>
          <a:p>
            <a:pPr lvl="0"/>
            <a:r>
              <a:rPr lang="en-GB" sz="2000" dirty="0"/>
              <a:t>A briefing call is planned for August to discuss a possible press release on the interworking with ITU-T.</a:t>
            </a:r>
          </a:p>
          <a:p>
            <a:pPr lvl="0"/>
            <a:r>
              <a:rPr lang="en-GB" sz="2000" dirty="0"/>
              <a:t>A news release on oneM2M’s involvement in the </a:t>
            </a:r>
            <a:r>
              <a:rPr lang="en-GB" sz="2000" dirty="0" err="1"/>
              <a:t>InDiCo</a:t>
            </a:r>
            <a:r>
              <a:rPr lang="en-GB" sz="2000" dirty="0"/>
              <a:t> project will be drafted later in the year. </a:t>
            </a:r>
          </a:p>
          <a:p>
            <a:pPr lvl="0"/>
            <a:r>
              <a:rPr lang="en-GB" sz="2000" dirty="0"/>
              <a:t>A news release on the Interop event in September is currently being discussed.</a:t>
            </a:r>
          </a:p>
          <a:p>
            <a:pPr lvl="0"/>
            <a:r>
              <a:rPr lang="en-GB" sz="2000" dirty="0"/>
              <a:t>A joint PR is with ATIS / OFC is on hold for now. </a:t>
            </a:r>
          </a:p>
          <a:p>
            <a:pPr lvl="0"/>
            <a:r>
              <a:rPr lang="en-GB" sz="2000" dirty="0"/>
              <a:t>oneM2M also plans to host a Hackathon event in Belgium, which has the potential for a press release. This has been postponed due to CO-VID19.</a:t>
            </a:r>
            <a:endParaRPr lang="en-US" sz="20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Release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7338549" y="1588888"/>
            <a:ext cx="418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news release on Release 4 has been issued on July 15.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E18AAE3-D7C6-4EA2-B342-1BD5F972A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43" y="2404238"/>
            <a:ext cx="2219635" cy="1057423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B40B2D9-8757-4C14-AAE2-3D6A75FAD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058" y="3526732"/>
            <a:ext cx="3250406" cy="770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C6C469-873C-4702-A338-E36B0D2A1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33" y="4688105"/>
            <a:ext cx="4051923" cy="42957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03F018-9DC0-444E-9690-F2385FBCB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57" y="5508584"/>
            <a:ext cx="2729571" cy="893085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503A81-6A3D-4B1F-A63C-34953427F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1" y="1239067"/>
            <a:ext cx="5457510" cy="53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8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7484343" y="2864533"/>
            <a:ext cx="41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An article has been published on Computer Weekly following a briefing with Ken.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2C9B13-00CC-49C7-82B6-5C4E7836D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8" y="1485191"/>
            <a:ext cx="7179770" cy="609477"/>
          </a:xfrm>
          <a:prstGeom prst="rect">
            <a:avLst/>
          </a:prstGeom>
        </p:spPr>
      </p:pic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9EAAC3E-F157-4D47-85EC-A1ABCB272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2384195"/>
            <a:ext cx="4643153" cy="39472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041DA0-409A-41DE-8607-9CD938394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98" y="4267516"/>
            <a:ext cx="2983015" cy="69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3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7338549" y="1588888"/>
            <a:ext cx="418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feature on the oneM2M standard has been published on IoT Agenda.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0B7AE5-EFDD-4DBB-97BD-BC1654EF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48" y="2927536"/>
            <a:ext cx="4189745" cy="342927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26EEC1-B30B-43CE-BE92-4FEAEE39C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3" y="1875772"/>
            <a:ext cx="6500714" cy="2868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3495DB-F69B-4914-BC33-A7990C260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798" y="5028503"/>
            <a:ext cx="4700543" cy="12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3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8AB441-B6FF-4032-86F1-AC48CF57F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97" y="1398939"/>
            <a:ext cx="3219899" cy="2686425"/>
          </a:xfrm>
          <a:prstGeom prst="rect">
            <a:avLst/>
          </a:prstGeom>
        </p:spPr>
      </p:pic>
      <p:pic>
        <p:nvPicPr>
          <p:cNvPr id="10" name="Picture 9" descr="A close up of a newspaper&#10;&#10;Description automatically generated">
            <a:extLst>
              <a:ext uri="{FF2B5EF4-FFF2-40B4-BE49-F238E27FC236}">
                <a16:creationId xmlns:a16="http://schemas.microsoft.com/office/drawing/2014/main" id="{639432B7-EB01-41D2-AAD0-E084FDDE9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4" y="1456264"/>
            <a:ext cx="2956751" cy="4809068"/>
          </a:xfrm>
          <a:prstGeom prst="rect">
            <a:avLst/>
          </a:prstGeom>
        </p:spPr>
      </p:pic>
      <p:pic>
        <p:nvPicPr>
          <p:cNvPr id="12" name="Picture 11" descr="A screenshot of a newspaper&#10;&#10;Description automatically generated">
            <a:extLst>
              <a:ext uri="{FF2B5EF4-FFF2-40B4-BE49-F238E27FC236}">
                <a16:creationId xmlns:a16="http://schemas.microsoft.com/office/drawing/2014/main" id="{07B596D3-7610-4C3B-ADC2-0471CC440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96" y="1398939"/>
            <a:ext cx="3174503" cy="4923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268E6C-2353-488A-8E98-27E11A838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352" y="3977605"/>
            <a:ext cx="3072650" cy="14814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374787-F056-4AFB-A700-EE61DC336847}"/>
              </a:ext>
            </a:extLst>
          </p:cNvPr>
          <p:cNvSpPr/>
          <p:nvPr/>
        </p:nvSpPr>
        <p:spPr>
          <a:xfrm>
            <a:off x="3872089" y="5554553"/>
            <a:ext cx="4471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Two articles have been published on IEEE as part of its ongoing series, with contributions from Ken and Roland.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2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C2190-09D4-4309-B521-5393B5F81A6D}"/>
              </a:ext>
            </a:extLst>
          </p:cNvPr>
          <p:cNvSpPr/>
          <p:nvPr/>
        </p:nvSpPr>
        <p:spPr>
          <a:xfrm>
            <a:off x="4096653" y="3836835"/>
            <a:ext cx="3786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comment piece on IoT standardisation is due to be published in IoT Now Transport and the coverage is expected in Autumn.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1EF718-93FF-475E-AF78-1ABFAAA9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592" y="1946396"/>
            <a:ext cx="3955712" cy="1260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68418F-CFB7-433B-9FDD-84DE3D1A3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845" y="1946396"/>
            <a:ext cx="2863642" cy="12926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1B12F7-1A6F-436A-AA2B-91605452F7FA}"/>
              </a:ext>
            </a:extLst>
          </p:cNvPr>
          <p:cNvSpPr/>
          <p:nvPr/>
        </p:nvSpPr>
        <p:spPr>
          <a:xfrm>
            <a:off x="8353308" y="3698335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pitchFamily="34" charset="0"/>
              </a:rPr>
              <a:t>A feature for IoT now has been submitted based on the IIC white paper. Proactive PR is currently monitoring for coverage. </a:t>
            </a:r>
          </a:p>
        </p:txBody>
      </p:sp>
      <p:pic>
        <p:nvPicPr>
          <p:cNvPr id="6" name="Picture 5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D6766E85-65FB-467A-B456-1762AE3FF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8" y="2031943"/>
            <a:ext cx="2772802" cy="11215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E9A738-6513-47E1-9937-845E74AFF03B}"/>
              </a:ext>
            </a:extLst>
          </p:cNvPr>
          <p:cNvSpPr/>
          <p:nvPr/>
        </p:nvSpPr>
        <p:spPr>
          <a:xfrm>
            <a:off x="708938" y="3975334"/>
            <a:ext cx="2917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comment was drafted and submitted to </a:t>
            </a:r>
            <a:r>
              <a:rPr lang="en-GB" dirty="0" err="1">
                <a:solidFill>
                  <a:schemeClr val="tx2"/>
                </a:solidFill>
                <a:latin typeface="Myriad Pro" panose="020B0503030403020204" pitchFamily="34" charset="0"/>
              </a:rPr>
              <a:t>ITPro</a:t>
            </a: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 magazine on the topic of European AI leadership.</a:t>
            </a:r>
          </a:p>
        </p:txBody>
      </p:sp>
    </p:spTree>
    <p:extLst>
      <p:ext uri="{BB962C8B-B14F-4D97-AF65-F5344CB8AC3E}">
        <p14:creationId xmlns:p14="http://schemas.microsoft.com/office/powerpoint/2010/main" val="88270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8E10-D229-4C40-AC4D-2A0ADFDF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D8070-D98F-4F26-80FB-FF9979B6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9B304-247E-4BE8-B347-3ED25E94D1F6}"/>
              </a:ext>
            </a:extLst>
          </p:cNvPr>
          <p:cNvSpPr/>
          <p:nvPr/>
        </p:nvSpPr>
        <p:spPr>
          <a:xfrm>
            <a:off x="1776408" y="4203762"/>
            <a:ext cx="3579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pitchFamily="34" charset="0"/>
              </a:rPr>
              <a:t>Following the briefing with Ken, a Q&amp;A piece is due to be published in the July issue of Satellite Evolution</a:t>
            </a:r>
            <a:r>
              <a:rPr lang="en-GB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B7D1A-09FF-417F-BCD2-8989ACC57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679" y="1856998"/>
            <a:ext cx="2560497" cy="1772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16DB55-BF52-4D2B-BEFD-816D9081D8BF}"/>
              </a:ext>
            </a:extLst>
          </p:cNvPr>
          <p:cNvSpPr/>
          <p:nvPr/>
        </p:nvSpPr>
        <p:spPr>
          <a:xfrm>
            <a:off x="7089944" y="4179556"/>
            <a:ext cx="2806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IN" dirty="0">
                <a:latin typeface="Myriad Pro" panose="020B0503030403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An article on semantic interoperability has been submitted to Networking+.</a:t>
            </a:r>
            <a:endParaRPr lang="en-GB" sz="1400" dirty="0">
              <a:effectLst/>
              <a:latin typeface="Myriad Pro" panose="020B0503030403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BD6A2-A8DE-4440-9A07-AF22DC8BD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196" y="1667439"/>
            <a:ext cx="1973598" cy="19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6E35-88F7-4B06-91D5-201B2A16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Features being drafted: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0606-132E-4D78-9B3E-C59CDAD8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CC72E-0F9D-486D-A671-4D3F97B1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47" y="2283826"/>
            <a:ext cx="2562225" cy="1238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1F9332-154D-4C77-9CB1-B83B45B46ADA}"/>
              </a:ext>
            </a:extLst>
          </p:cNvPr>
          <p:cNvSpPr/>
          <p:nvPr/>
        </p:nvSpPr>
        <p:spPr>
          <a:xfrm>
            <a:off x="472347" y="3893668"/>
            <a:ext cx="30574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Proactive PR has secured the opportunity to provide a series of articles for IEEE Communications Standards Magazine and is planning the next submission for August.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ACF9B-225F-405D-BA51-62907CB3CC75}"/>
              </a:ext>
            </a:extLst>
          </p:cNvPr>
          <p:cNvSpPr/>
          <p:nvPr/>
        </p:nvSpPr>
        <p:spPr>
          <a:xfrm>
            <a:off x="5984388" y="3893668"/>
            <a:ext cx="4764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PPR is currently drafting features for CIE Online, IoT Evolution World, Geo Connexion on the ETSI AI project. </a:t>
            </a:r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51CC83-071B-47EC-B5A2-4CFDE2F26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98" y="2358088"/>
            <a:ext cx="1439412" cy="1089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E33E5-CB57-45F7-8D4E-83C2025B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97" y="2512693"/>
            <a:ext cx="1750479" cy="64633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EACF1F-631C-41C1-B9DC-A779326B1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74" y="2462238"/>
            <a:ext cx="3495706" cy="7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6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651</Words>
  <Application>Microsoft Office PowerPoint</Application>
  <PresentationFormat>Widescreen</PresentationFormat>
  <Paragraphs>81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Myriad Pro</vt:lpstr>
      <vt:lpstr>Myriad Pro Light</vt:lpstr>
      <vt:lpstr>Office Theme</vt:lpstr>
      <vt:lpstr>Marcom 90 </vt:lpstr>
      <vt:lpstr>Press releases and media alerts</vt:lpstr>
      <vt:lpstr>Press Release Highlights</vt:lpstr>
      <vt:lpstr>Feature coverage Highlights</vt:lpstr>
      <vt:lpstr>Feature coverage Highlights</vt:lpstr>
      <vt:lpstr>Feature coverage Highlights</vt:lpstr>
      <vt:lpstr>Monitoring for coverage: </vt:lpstr>
      <vt:lpstr>Monitoring for coverage:</vt:lpstr>
      <vt:lpstr>Features being drafted:</vt:lpstr>
      <vt:lpstr>Features being drafted and in approvals : </vt:lpstr>
      <vt:lpstr>Features secured:</vt:lpstr>
      <vt:lpstr>Webinars and White Papers  </vt:lpstr>
      <vt:lpstr>Executive Interviews  </vt:lpstr>
      <vt:lpstr>Social media</vt:lpstr>
      <vt:lpstr>Social media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 </dc:title>
  <dc:creator>Hollie-May Auburn</dc:creator>
  <cp:lastModifiedBy>Hollie-May Auburn</cp:lastModifiedBy>
  <cp:revision>25</cp:revision>
  <dcterms:created xsi:type="dcterms:W3CDTF">2020-05-22T10:29:25Z</dcterms:created>
  <dcterms:modified xsi:type="dcterms:W3CDTF">2020-07-21T15:51:53Z</dcterms:modified>
</cp:coreProperties>
</file>