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29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268" r:id="rId3"/>
    <p:sldId id="269" r:id="rId4"/>
    <p:sldId id="273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059FAF5-C282-644B-9710-4EEA13E5C65F}">
          <p14:sldIdLst>
            <p14:sldId id="268"/>
            <p14:sldId id="269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5A5"/>
    <a:srgbClr val="00A7C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5"/>
    <p:restoredTop sz="94694"/>
  </p:normalViewPr>
  <p:slideViewPr>
    <p:cSldViewPr snapToGrid="0" snapToObjects="1">
      <p:cViewPr varScale="1">
        <p:scale>
          <a:sx n="57" d="100"/>
          <a:sy n="57" d="100"/>
        </p:scale>
        <p:origin x="3342" y="1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60C89A-5CE4-E449-B31A-DBFAD74E16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46229-1DC2-8142-93EA-A7B19408A7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85984-2C1C-8449-88DC-E83B01E01B3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3907C-1FC1-9E48-8E1B-ACBFDA358F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63EAE-8516-E74E-8344-0B1538C668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BC427-605A-6540-96F7-BD35D30E5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46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0E5BA-B807-9941-86A3-74474345CA60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6090B-2C46-A441-8794-2785DA74E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0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52B2-0423-9F47-AB5A-4F4E1C9C1A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8215" y="4395413"/>
            <a:ext cx="7886700" cy="9509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400" b="1" i="0"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</a:lstStyle>
          <a:p>
            <a:r>
              <a:rPr lang="en-GB" dirty="0"/>
              <a:t>Presentation Title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E44619B-55F4-984D-B8BF-A426F8D7C9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8215" y="5436713"/>
            <a:ext cx="7886700" cy="505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+mn-lt"/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Submitter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780942A-5FFA-4C53-969D-5B24F8C16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5530" y="880713"/>
            <a:ext cx="1840788" cy="5052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 marL="342892" indent="0">
              <a:buFontTx/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Document#</a:t>
            </a:r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B7BD1574-8C8F-437C-A512-E45986B648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15530" y="295337"/>
            <a:ext cx="1840788" cy="5052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 marL="342892" indent="0">
              <a:buFontTx/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Meeting ID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2C14E144-D7E4-4101-A4FD-66CF31F727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960" y="1453740"/>
            <a:ext cx="1840788" cy="3750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  <a:latin typeface="+mn-lt"/>
                <a:ea typeface="Verdana" panose="020B0604030504040204" pitchFamily="34" charset="0"/>
              </a:defRPr>
            </a:lvl1pPr>
            <a:lvl2pPr marL="342892" indent="0">
              <a:buFontTx/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84861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80EA51B-5353-1244-ACD8-A430A8BD17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616" y="1201820"/>
            <a:ext cx="990108" cy="45719"/>
          </a:xfrm>
          <a:prstGeom prst="rect">
            <a:avLst/>
          </a:prstGeom>
        </p:spPr>
      </p:pic>
      <p:sp>
        <p:nvSpPr>
          <p:cNvPr id="22" name="Title 4">
            <a:extLst>
              <a:ext uri="{FF2B5EF4-FFF2-40B4-BE49-F238E27FC236}">
                <a16:creationId xmlns:a16="http://schemas.microsoft.com/office/drawing/2014/main" id="{3CBD9F6F-83D0-354D-BC96-A5AE0B33DC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618" y="473823"/>
            <a:ext cx="8442054" cy="719395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lt"/>
                <a:ea typeface="Verdana" panose="020B0604030504040204" pitchFamily="34" charset="0"/>
              </a:defRPr>
            </a:lvl1pPr>
          </a:lstStyle>
          <a:p>
            <a:r>
              <a:rPr lang="en-GB" dirty="0"/>
              <a:t>Slide Title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4364EF-BFB4-E440-897C-B966B82CB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45267" y="167557"/>
            <a:ext cx="788291" cy="26959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D6E218D-B367-0A4D-8A23-CF0777124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ED67C-C02B-49B3-B171-EBE9908480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7337" y="1495311"/>
            <a:ext cx="8442055" cy="525917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Verdana" panose="020B0604030504040204" pitchFamily="34" charset="0"/>
              </a:defRPr>
            </a:lvl1pPr>
            <a:lvl2pPr>
              <a:defRPr sz="1800">
                <a:latin typeface="+mn-lt"/>
                <a:ea typeface="Verdana" panose="020B0604030504040204" pitchFamily="34" charset="0"/>
              </a:defRPr>
            </a:lvl2pPr>
            <a:lvl3pPr>
              <a:defRPr sz="1600">
                <a:latin typeface="+mn-lt"/>
                <a:ea typeface="Verdana" panose="020B0604030504040204" pitchFamily="34" charset="0"/>
              </a:defRPr>
            </a:lvl3pPr>
            <a:lvl4pPr>
              <a:defRPr sz="1600">
                <a:latin typeface="+mn-lt"/>
                <a:ea typeface="Verdana" panose="020B0604030504040204" pitchFamily="34" charset="0"/>
              </a:defRPr>
            </a:lvl4pPr>
            <a:lvl5pPr>
              <a:defRPr sz="1600">
                <a:latin typeface="+mn-lt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43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4364EF-BFB4-E440-897C-B966B82CB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615" y="6484893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75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6E218D-B367-0A4D-8A23-CF07771243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7BE3B-B371-4A90-BCD4-EFEF87E3F321}"/>
              </a:ext>
            </a:extLst>
          </p:cNvPr>
          <p:cNvSpPr txBox="1"/>
          <p:nvPr userDrawn="1"/>
        </p:nvSpPr>
        <p:spPr>
          <a:xfrm>
            <a:off x="5926347" y="144750"/>
            <a:ext cx="182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Document#</a:t>
            </a:r>
          </a:p>
        </p:txBody>
      </p:sp>
    </p:spTree>
    <p:extLst>
      <p:ext uri="{BB962C8B-B14F-4D97-AF65-F5344CB8AC3E}">
        <p14:creationId xmlns:p14="http://schemas.microsoft.com/office/powerpoint/2010/main" val="1717699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629200-4A8A-46F9-A78D-07AE036E55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53144" cy="686485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5E5F58B-E0CC-4484-8516-A4502A52E461}"/>
              </a:ext>
            </a:extLst>
          </p:cNvPr>
          <p:cNvSpPr/>
          <p:nvPr userDrawn="1"/>
        </p:nvSpPr>
        <p:spPr>
          <a:xfrm>
            <a:off x="316022" y="6468873"/>
            <a:ext cx="44887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/>
              </a:rPr>
              <a:t>This GCF document is confidential information and subject to copyright protection</a:t>
            </a:r>
            <a:r>
              <a:rPr kumimoji="0" lang="en-US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  <a:cs typeface="Arial"/>
              </a:rPr>
              <a:t>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9E80FF3D-00E3-48FF-8B4A-C746E7FE657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8278938" y="5592763"/>
            <a:ext cx="604838" cy="989012"/>
            <a:chOff x="7076" y="3523"/>
            <a:chExt cx="381" cy="623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19A00D9B-F990-4CC7-83EA-A92B7D5D9FC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7076" y="3523"/>
              <a:ext cx="381" cy="62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330BB89-B8B7-48DC-95B6-D4EDD55C5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93" y="3947"/>
              <a:ext cx="132" cy="138"/>
            </a:xfrm>
            <a:custGeom>
              <a:avLst/>
              <a:gdLst>
                <a:gd name="T0" fmla="*/ 535 w 663"/>
                <a:gd name="T1" fmla="*/ 133 h 691"/>
                <a:gd name="T2" fmla="*/ 535 w 663"/>
                <a:gd name="T3" fmla="*/ 133 h 691"/>
                <a:gd name="T4" fmla="*/ 352 w 663"/>
                <a:gd name="T5" fmla="*/ 84 h 691"/>
                <a:gd name="T6" fmla="*/ 89 w 663"/>
                <a:gd name="T7" fmla="*/ 345 h 691"/>
                <a:gd name="T8" fmla="*/ 337 w 663"/>
                <a:gd name="T9" fmla="*/ 607 h 691"/>
                <a:gd name="T10" fmla="*/ 572 w 663"/>
                <a:gd name="T11" fmla="*/ 385 h 691"/>
                <a:gd name="T12" fmla="*/ 570 w 663"/>
                <a:gd name="T13" fmla="*/ 352 h 691"/>
                <a:gd name="T14" fmla="*/ 332 w 663"/>
                <a:gd name="T15" fmla="*/ 352 h 691"/>
                <a:gd name="T16" fmla="*/ 332 w 663"/>
                <a:gd name="T17" fmla="*/ 275 h 691"/>
                <a:gd name="T18" fmla="*/ 655 w 663"/>
                <a:gd name="T19" fmla="*/ 275 h 691"/>
                <a:gd name="T20" fmla="*/ 663 w 663"/>
                <a:gd name="T21" fmla="*/ 363 h 691"/>
                <a:gd name="T22" fmla="*/ 335 w 663"/>
                <a:gd name="T23" fmla="*/ 691 h 691"/>
                <a:gd name="T24" fmla="*/ 0 w 663"/>
                <a:gd name="T25" fmla="*/ 345 h 691"/>
                <a:gd name="T26" fmla="*/ 352 w 663"/>
                <a:gd name="T27" fmla="*/ 0 h 691"/>
                <a:gd name="T28" fmla="*/ 535 w 663"/>
                <a:gd name="T29" fmla="*/ 39 h 691"/>
                <a:gd name="T30" fmla="*/ 535 w 663"/>
                <a:gd name="T31" fmla="*/ 133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63" h="691">
                  <a:moveTo>
                    <a:pt x="535" y="133"/>
                  </a:moveTo>
                  <a:lnTo>
                    <a:pt x="535" y="133"/>
                  </a:lnTo>
                  <a:cubicBezTo>
                    <a:pt x="490" y="105"/>
                    <a:pt x="425" y="84"/>
                    <a:pt x="352" y="84"/>
                  </a:cubicBezTo>
                  <a:cubicBezTo>
                    <a:pt x="200" y="84"/>
                    <a:pt x="89" y="196"/>
                    <a:pt x="89" y="345"/>
                  </a:cubicBezTo>
                  <a:cubicBezTo>
                    <a:pt x="89" y="487"/>
                    <a:pt x="192" y="607"/>
                    <a:pt x="337" y="607"/>
                  </a:cubicBezTo>
                  <a:cubicBezTo>
                    <a:pt x="480" y="607"/>
                    <a:pt x="572" y="506"/>
                    <a:pt x="572" y="385"/>
                  </a:cubicBezTo>
                  <a:cubicBezTo>
                    <a:pt x="572" y="377"/>
                    <a:pt x="571" y="359"/>
                    <a:pt x="570" y="352"/>
                  </a:cubicBezTo>
                  <a:lnTo>
                    <a:pt x="332" y="352"/>
                  </a:lnTo>
                  <a:lnTo>
                    <a:pt x="332" y="275"/>
                  </a:lnTo>
                  <a:lnTo>
                    <a:pt x="655" y="275"/>
                  </a:lnTo>
                  <a:cubicBezTo>
                    <a:pt x="660" y="298"/>
                    <a:pt x="663" y="333"/>
                    <a:pt x="663" y="363"/>
                  </a:cubicBezTo>
                  <a:cubicBezTo>
                    <a:pt x="663" y="544"/>
                    <a:pt x="542" y="691"/>
                    <a:pt x="335" y="691"/>
                  </a:cubicBezTo>
                  <a:cubicBezTo>
                    <a:pt x="141" y="691"/>
                    <a:pt x="0" y="540"/>
                    <a:pt x="0" y="345"/>
                  </a:cubicBezTo>
                  <a:cubicBezTo>
                    <a:pt x="0" y="149"/>
                    <a:pt x="148" y="0"/>
                    <a:pt x="352" y="0"/>
                  </a:cubicBezTo>
                  <a:cubicBezTo>
                    <a:pt x="427" y="0"/>
                    <a:pt x="491" y="16"/>
                    <a:pt x="535" y="39"/>
                  </a:cubicBezTo>
                  <a:lnTo>
                    <a:pt x="535" y="133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B3522F7-2360-4C6D-8660-494A705061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39" y="3947"/>
              <a:ext cx="104" cy="138"/>
            </a:xfrm>
            <a:custGeom>
              <a:avLst/>
              <a:gdLst>
                <a:gd name="T0" fmla="*/ 522 w 522"/>
                <a:gd name="T1" fmla="*/ 644 h 691"/>
                <a:gd name="T2" fmla="*/ 522 w 522"/>
                <a:gd name="T3" fmla="*/ 644 h 691"/>
                <a:gd name="T4" fmla="*/ 346 w 522"/>
                <a:gd name="T5" fmla="*/ 691 h 691"/>
                <a:gd name="T6" fmla="*/ 0 w 522"/>
                <a:gd name="T7" fmla="*/ 345 h 691"/>
                <a:gd name="T8" fmla="*/ 346 w 522"/>
                <a:gd name="T9" fmla="*/ 0 h 691"/>
                <a:gd name="T10" fmla="*/ 522 w 522"/>
                <a:gd name="T11" fmla="*/ 46 h 691"/>
                <a:gd name="T12" fmla="*/ 522 w 522"/>
                <a:gd name="T13" fmla="*/ 146 h 691"/>
                <a:gd name="T14" fmla="*/ 346 w 522"/>
                <a:gd name="T15" fmla="*/ 84 h 691"/>
                <a:gd name="T16" fmla="*/ 89 w 522"/>
                <a:gd name="T17" fmla="*/ 345 h 691"/>
                <a:gd name="T18" fmla="*/ 346 w 522"/>
                <a:gd name="T19" fmla="*/ 607 h 691"/>
                <a:gd name="T20" fmla="*/ 522 w 522"/>
                <a:gd name="T21" fmla="*/ 546 h 691"/>
                <a:gd name="T22" fmla="*/ 522 w 522"/>
                <a:gd name="T23" fmla="*/ 644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22" h="691">
                  <a:moveTo>
                    <a:pt x="522" y="644"/>
                  </a:moveTo>
                  <a:lnTo>
                    <a:pt x="522" y="644"/>
                  </a:lnTo>
                  <a:cubicBezTo>
                    <a:pt x="472" y="674"/>
                    <a:pt x="411" y="691"/>
                    <a:pt x="346" y="691"/>
                  </a:cubicBezTo>
                  <a:cubicBezTo>
                    <a:pt x="149" y="691"/>
                    <a:pt x="0" y="542"/>
                    <a:pt x="0" y="345"/>
                  </a:cubicBezTo>
                  <a:cubicBezTo>
                    <a:pt x="0" y="149"/>
                    <a:pt x="149" y="0"/>
                    <a:pt x="346" y="0"/>
                  </a:cubicBezTo>
                  <a:cubicBezTo>
                    <a:pt x="411" y="0"/>
                    <a:pt x="472" y="17"/>
                    <a:pt x="522" y="46"/>
                  </a:cubicBezTo>
                  <a:lnTo>
                    <a:pt x="522" y="146"/>
                  </a:lnTo>
                  <a:cubicBezTo>
                    <a:pt x="477" y="107"/>
                    <a:pt x="416" y="84"/>
                    <a:pt x="346" y="84"/>
                  </a:cubicBezTo>
                  <a:cubicBezTo>
                    <a:pt x="200" y="84"/>
                    <a:pt x="89" y="199"/>
                    <a:pt x="89" y="345"/>
                  </a:cubicBezTo>
                  <a:cubicBezTo>
                    <a:pt x="89" y="492"/>
                    <a:pt x="199" y="607"/>
                    <a:pt x="346" y="607"/>
                  </a:cubicBezTo>
                  <a:cubicBezTo>
                    <a:pt x="416" y="607"/>
                    <a:pt x="478" y="583"/>
                    <a:pt x="522" y="546"/>
                  </a:cubicBezTo>
                  <a:lnTo>
                    <a:pt x="522" y="644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FDFAC0B9-6AF4-44B9-AB86-07B30BF206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70" y="3949"/>
              <a:ext cx="72" cy="134"/>
            </a:xfrm>
            <a:custGeom>
              <a:avLst/>
              <a:gdLst>
                <a:gd name="T0" fmla="*/ 85 w 361"/>
                <a:gd name="T1" fmla="*/ 400 h 671"/>
                <a:gd name="T2" fmla="*/ 85 w 361"/>
                <a:gd name="T3" fmla="*/ 400 h 671"/>
                <a:gd name="T4" fmla="*/ 85 w 361"/>
                <a:gd name="T5" fmla="*/ 671 h 671"/>
                <a:gd name="T6" fmla="*/ 0 w 361"/>
                <a:gd name="T7" fmla="*/ 671 h 671"/>
                <a:gd name="T8" fmla="*/ 0 w 361"/>
                <a:gd name="T9" fmla="*/ 0 h 671"/>
                <a:gd name="T10" fmla="*/ 361 w 361"/>
                <a:gd name="T11" fmla="*/ 0 h 671"/>
                <a:gd name="T12" fmla="*/ 361 w 361"/>
                <a:gd name="T13" fmla="*/ 81 h 671"/>
                <a:gd name="T14" fmla="*/ 85 w 361"/>
                <a:gd name="T15" fmla="*/ 81 h 671"/>
                <a:gd name="T16" fmla="*/ 85 w 361"/>
                <a:gd name="T17" fmla="*/ 319 h 671"/>
                <a:gd name="T18" fmla="*/ 341 w 361"/>
                <a:gd name="T19" fmla="*/ 319 h 671"/>
                <a:gd name="T20" fmla="*/ 341 w 361"/>
                <a:gd name="T21" fmla="*/ 400 h 671"/>
                <a:gd name="T22" fmla="*/ 85 w 361"/>
                <a:gd name="T23" fmla="*/ 40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61" h="671">
                  <a:moveTo>
                    <a:pt x="85" y="400"/>
                  </a:moveTo>
                  <a:lnTo>
                    <a:pt x="85" y="400"/>
                  </a:lnTo>
                  <a:lnTo>
                    <a:pt x="85" y="671"/>
                  </a:lnTo>
                  <a:lnTo>
                    <a:pt x="0" y="671"/>
                  </a:lnTo>
                  <a:lnTo>
                    <a:pt x="0" y="0"/>
                  </a:lnTo>
                  <a:lnTo>
                    <a:pt x="361" y="0"/>
                  </a:lnTo>
                  <a:lnTo>
                    <a:pt x="361" y="81"/>
                  </a:lnTo>
                  <a:lnTo>
                    <a:pt x="85" y="81"/>
                  </a:lnTo>
                  <a:lnTo>
                    <a:pt x="85" y="319"/>
                  </a:lnTo>
                  <a:lnTo>
                    <a:pt x="341" y="319"/>
                  </a:lnTo>
                  <a:lnTo>
                    <a:pt x="341" y="400"/>
                  </a:lnTo>
                  <a:lnTo>
                    <a:pt x="85" y="400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74F6C4C3-B109-43CF-BC91-8FF8DC835D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1" y="3601"/>
              <a:ext cx="310" cy="297"/>
            </a:xfrm>
            <a:custGeom>
              <a:avLst/>
              <a:gdLst>
                <a:gd name="T0" fmla="*/ 1330 w 1549"/>
                <a:gd name="T1" fmla="*/ 0 h 1484"/>
                <a:gd name="T2" fmla="*/ 1330 w 1549"/>
                <a:gd name="T3" fmla="*/ 0 h 1484"/>
                <a:gd name="T4" fmla="*/ 1462 w 1549"/>
                <a:gd name="T5" fmla="*/ 438 h 1484"/>
                <a:gd name="T6" fmla="*/ 715 w 1549"/>
                <a:gd name="T7" fmla="*/ 1145 h 1484"/>
                <a:gd name="T8" fmla="*/ 29 w 1549"/>
                <a:gd name="T9" fmla="*/ 592 h 1484"/>
                <a:gd name="T10" fmla="*/ 11 w 1549"/>
                <a:gd name="T11" fmla="*/ 733 h 1484"/>
                <a:gd name="T12" fmla="*/ 718 w 1549"/>
                <a:gd name="T13" fmla="*/ 1480 h 1484"/>
                <a:gd name="T14" fmla="*/ 1153 w 1549"/>
                <a:gd name="T15" fmla="*/ 1350 h 1484"/>
                <a:gd name="T16" fmla="*/ 1542 w 1549"/>
                <a:gd name="T17" fmla="*/ 618 h 1484"/>
                <a:gd name="T18" fmla="*/ 1330 w 1549"/>
                <a:gd name="T19" fmla="*/ 0 h 1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49" h="1484">
                  <a:moveTo>
                    <a:pt x="1330" y="0"/>
                  </a:moveTo>
                  <a:lnTo>
                    <a:pt x="1330" y="0"/>
                  </a:lnTo>
                  <a:cubicBezTo>
                    <a:pt x="1417" y="123"/>
                    <a:pt x="1466" y="275"/>
                    <a:pt x="1462" y="438"/>
                  </a:cubicBezTo>
                  <a:cubicBezTo>
                    <a:pt x="1450" y="840"/>
                    <a:pt x="1116" y="1156"/>
                    <a:pt x="715" y="1145"/>
                  </a:cubicBezTo>
                  <a:cubicBezTo>
                    <a:pt x="380" y="1135"/>
                    <a:pt x="105" y="902"/>
                    <a:pt x="29" y="592"/>
                  </a:cubicBezTo>
                  <a:cubicBezTo>
                    <a:pt x="19" y="637"/>
                    <a:pt x="13" y="684"/>
                    <a:pt x="11" y="733"/>
                  </a:cubicBezTo>
                  <a:cubicBezTo>
                    <a:pt x="0" y="1134"/>
                    <a:pt x="316" y="1468"/>
                    <a:pt x="718" y="1480"/>
                  </a:cubicBezTo>
                  <a:cubicBezTo>
                    <a:pt x="879" y="1484"/>
                    <a:pt x="1030" y="1435"/>
                    <a:pt x="1153" y="1350"/>
                  </a:cubicBezTo>
                  <a:cubicBezTo>
                    <a:pt x="1382" y="1186"/>
                    <a:pt x="1534" y="921"/>
                    <a:pt x="1542" y="618"/>
                  </a:cubicBezTo>
                  <a:cubicBezTo>
                    <a:pt x="1549" y="384"/>
                    <a:pt x="1468" y="167"/>
                    <a:pt x="1330" y="0"/>
                  </a:cubicBez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698BBD0A-33EE-452D-AEC0-937B6EC7B3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95" y="3515"/>
              <a:ext cx="356" cy="292"/>
            </a:xfrm>
            <a:custGeom>
              <a:avLst/>
              <a:gdLst>
                <a:gd name="T0" fmla="*/ 0 w 1782"/>
                <a:gd name="T1" fmla="*/ 666 h 1463"/>
                <a:gd name="T2" fmla="*/ 0 w 1782"/>
                <a:gd name="T3" fmla="*/ 666 h 1463"/>
                <a:gd name="T4" fmla="*/ 304 w 1782"/>
                <a:gd name="T5" fmla="*/ 323 h 1463"/>
                <a:gd name="T6" fmla="*/ 1297 w 1782"/>
                <a:gd name="T7" fmla="*/ 589 h 1463"/>
                <a:gd name="T8" fmla="*/ 1186 w 1782"/>
                <a:gd name="T9" fmla="*/ 1463 h 1463"/>
                <a:gd name="T10" fmla="*/ 1315 w 1782"/>
                <a:gd name="T11" fmla="*/ 1404 h 1463"/>
                <a:gd name="T12" fmla="*/ 1581 w 1782"/>
                <a:gd name="T13" fmla="*/ 411 h 1463"/>
                <a:gd name="T14" fmla="*/ 1242 w 1782"/>
                <a:gd name="T15" fmla="*/ 108 h 1463"/>
                <a:gd name="T16" fmla="*/ 415 w 1782"/>
                <a:gd name="T17" fmla="*/ 160 h 1463"/>
                <a:gd name="T18" fmla="*/ 0 w 1782"/>
                <a:gd name="T19" fmla="*/ 666 h 1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2" h="1463">
                  <a:moveTo>
                    <a:pt x="0" y="666"/>
                  </a:moveTo>
                  <a:lnTo>
                    <a:pt x="0" y="666"/>
                  </a:lnTo>
                  <a:cubicBezTo>
                    <a:pt x="60" y="526"/>
                    <a:pt x="163" y="405"/>
                    <a:pt x="304" y="323"/>
                  </a:cubicBezTo>
                  <a:cubicBezTo>
                    <a:pt x="652" y="122"/>
                    <a:pt x="1096" y="241"/>
                    <a:pt x="1297" y="589"/>
                  </a:cubicBezTo>
                  <a:cubicBezTo>
                    <a:pt x="1465" y="878"/>
                    <a:pt x="1410" y="1235"/>
                    <a:pt x="1186" y="1463"/>
                  </a:cubicBezTo>
                  <a:cubicBezTo>
                    <a:pt x="1230" y="1448"/>
                    <a:pt x="1273" y="1428"/>
                    <a:pt x="1315" y="1404"/>
                  </a:cubicBezTo>
                  <a:cubicBezTo>
                    <a:pt x="1663" y="1203"/>
                    <a:pt x="1782" y="758"/>
                    <a:pt x="1581" y="411"/>
                  </a:cubicBezTo>
                  <a:cubicBezTo>
                    <a:pt x="1500" y="271"/>
                    <a:pt x="1380" y="168"/>
                    <a:pt x="1242" y="108"/>
                  </a:cubicBezTo>
                  <a:cubicBezTo>
                    <a:pt x="983" y="0"/>
                    <a:pt x="677" y="10"/>
                    <a:pt x="415" y="160"/>
                  </a:cubicBezTo>
                  <a:cubicBezTo>
                    <a:pt x="212" y="278"/>
                    <a:pt x="70" y="460"/>
                    <a:pt x="0" y="666"/>
                  </a:cubicBez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01409073-ABA2-425D-995E-1D5BF3101C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73" y="3560"/>
              <a:ext cx="242" cy="349"/>
            </a:xfrm>
            <a:custGeom>
              <a:avLst/>
              <a:gdLst>
                <a:gd name="T0" fmla="*/ 1136 w 1209"/>
                <a:gd name="T1" fmla="*/ 1703 h 1748"/>
                <a:gd name="T2" fmla="*/ 1136 w 1209"/>
                <a:gd name="T3" fmla="*/ 1703 h 1748"/>
                <a:gd name="T4" fmla="*/ 686 w 1209"/>
                <a:gd name="T5" fmla="*/ 1618 h 1748"/>
                <a:gd name="T6" fmla="*/ 402 w 1209"/>
                <a:gd name="T7" fmla="*/ 630 h 1748"/>
                <a:gd name="T8" fmla="*/ 1209 w 1209"/>
                <a:gd name="T9" fmla="*/ 276 h 1748"/>
                <a:gd name="T10" fmla="*/ 1092 w 1209"/>
                <a:gd name="T11" fmla="*/ 195 h 1748"/>
                <a:gd name="T12" fmla="*/ 104 w 1209"/>
                <a:gd name="T13" fmla="*/ 478 h 1748"/>
                <a:gd name="T14" fmla="*/ 19 w 1209"/>
                <a:gd name="T15" fmla="*/ 924 h 1748"/>
                <a:gd name="T16" fmla="*/ 489 w 1209"/>
                <a:gd name="T17" fmla="*/ 1607 h 1748"/>
                <a:gd name="T18" fmla="*/ 1136 w 1209"/>
                <a:gd name="T19" fmla="*/ 1703 h 1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9" h="1748">
                  <a:moveTo>
                    <a:pt x="1136" y="1703"/>
                  </a:moveTo>
                  <a:lnTo>
                    <a:pt x="1136" y="1703"/>
                  </a:lnTo>
                  <a:cubicBezTo>
                    <a:pt x="986" y="1723"/>
                    <a:pt x="828" y="1697"/>
                    <a:pt x="686" y="1618"/>
                  </a:cubicBezTo>
                  <a:cubicBezTo>
                    <a:pt x="334" y="1423"/>
                    <a:pt x="208" y="981"/>
                    <a:pt x="402" y="630"/>
                  </a:cubicBezTo>
                  <a:cubicBezTo>
                    <a:pt x="565" y="337"/>
                    <a:pt x="899" y="200"/>
                    <a:pt x="1209" y="276"/>
                  </a:cubicBezTo>
                  <a:cubicBezTo>
                    <a:pt x="1173" y="246"/>
                    <a:pt x="1134" y="218"/>
                    <a:pt x="1092" y="195"/>
                  </a:cubicBezTo>
                  <a:cubicBezTo>
                    <a:pt x="741" y="0"/>
                    <a:pt x="298" y="127"/>
                    <a:pt x="104" y="478"/>
                  </a:cubicBezTo>
                  <a:cubicBezTo>
                    <a:pt x="25" y="620"/>
                    <a:pt x="0" y="776"/>
                    <a:pt x="19" y="924"/>
                  </a:cubicBezTo>
                  <a:cubicBezTo>
                    <a:pt x="59" y="1203"/>
                    <a:pt x="224" y="1460"/>
                    <a:pt x="489" y="1607"/>
                  </a:cubicBezTo>
                  <a:cubicBezTo>
                    <a:pt x="694" y="1720"/>
                    <a:pt x="923" y="1748"/>
                    <a:pt x="1136" y="1703"/>
                  </a:cubicBez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7757AA22-E4F1-4010-911D-AEA6E35B9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09" y="4115"/>
              <a:ext cx="17" cy="25"/>
            </a:xfrm>
            <a:custGeom>
              <a:avLst/>
              <a:gdLst>
                <a:gd name="T0" fmla="*/ 35 w 85"/>
                <a:gd name="T1" fmla="*/ 15 h 128"/>
                <a:gd name="T2" fmla="*/ 35 w 85"/>
                <a:gd name="T3" fmla="*/ 15 h 128"/>
                <a:gd name="T4" fmla="*/ 0 w 85"/>
                <a:gd name="T5" fmla="*/ 15 h 128"/>
                <a:gd name="T6" fmla="*/ 0 w 85"/>
                <a:gd name="T7" fmla="*/ 0 h 128"/>
                <a:gd name="T8" fmla="*/ 85 w 85"/>
                <a:gd name="T9" fmla="*/ 0 h 128"/>
                <a:gd name="T10" fmla="*/ 85 w 85"/>
                <a:gd name="T11" fmla="*/ 15 h 128"/>
                <a:gd name="T12" fmla="*/ 51 w 85"/>
                <a:gd name="T13" fmla="*/ 15 h 128"/>
                <a:gd name="T14" fmla="*/ 51 w 85"/>
                <a:gd name="T15" fmla="*/ 128 h 128"/>
                <a:gd name="T16" fmla="*/ 35 w 85"/>
                <a:gd name="T17" fmla="*/ 128 h 128"/>
                <a:gd name="T18" fmla="*/ 35 w 85"/>
                <a:gd name="T19" fmla="*/ 1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28">
                  <a:moveTo>
                    <a:pt x="35" y="15"/>
                  </a:moveTo>
                  <a:lnTo>
                    <a:pt x="35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85" y="0"/>
                  </a:lnTo>
                  <a:lnTo>
                    <a:pt x="85" y="15"/>
                  </a:lnTo>
                  <a:lnTo>
                    <a:pt x="51" y="15"/>
                  </a:lnTo>
                  <a:lnTo>
                    <a:pt x="51" y="128"/>
                  </a:lnTo>
                  <a:lnTo>
                    <a:pt x="35" y="128"/>
                  </a:lnTo>
                  <a:lnTo>
                    <a:pt x="35" y="15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9645B780-AF36-4A98-B8ED-0DD51422FB6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25" y="4121"/>
              <a:ext cx="18" cy="20"/>
            </a:xfrm>
            <a:custGeom>
              <a:avLst/>
              <a:gdLst>
                <a:gd name="T0" fmla="*/ 16 w 90"/>
                <a:gd name="T1" fmla="*/ 41 h 96"/>
                <a:gd name="T2" fmla="*/ 16 w 90"/>
                <a:gd name="T3" fmla="*/ 41 h 96"/>
                <a:gd name="T4" fmla="*/ 75 w 90"/>
                <a:gd name="T5" fmla="*/ 41 h 96"/>
                <a:gd name="T6" fmla="*/ 46 w 90"/>
                <a:gd name="T7" fmla="*/ 14 h 96"/>
                <a:gd name="T8" fmla="*/ 16 w 90"/>
                <a:gd name="T9" fmla="*/ 41 h 96"/>
                <a:gd name="T10" fmla="*/ 16 w 90"/>
                <a:gd name="T11" fmla="*/ 54 h 96"/>
                <a:gd name="T12" fmla="*/ 16 w 90"/>
                <a:gd name="T13" fmla="*/ 54 h 96"/>
                <a:gd name="T14" fmla="*/ 48 w 90"/>
                <a:gd name="T15" fmla="*/ 81 h 96"/>
                <a:gd name="T16" fmla="*/ 81 w 90"/>
                <a:gd name="T17" fmla="*/ 70 h 96"/>
                <a:gd name="T18" fmla="*/ 81 w 90"/>
                <a:gd name="T19" fmla="*/ 86 h 96"/>
                <a:gd name="T20" fmla="*/ 47 w 90"/>
                <a:gd name="T21" fmla="*/ 96 h 96"/>
                <a:gd name="T22" fmla="*/ 0 w 90"/>
                <a:gd name="T23" fmla="*/ 48 h 96"/>
                <a:gd name="T24" fmla="*/ 46 w 90"/>
                <a:gd name="T25" fmla="*/ 0 h 96"/>
                <a:gd name="T26" fmla="*/ 90 w 90"/>
                <a:gd name="T27" fmla="*/ 45 h 96"/>
                <a:gd name="T28" fmla="*/ 89 w 90"/>
                <a:gd name="T29" fmla="*/ 54 h 96"/>
                <a:gd name="T30" fmla="*/ 16 w 90"/>
                <a:gd name="T31" fmla="*/ 5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96">
                  <a:moveTo>
                    <a:pt x="16" y="41"/>
                  </a:moveTo>
                  <a:lnTo>
                    <a:pt x="16" y="41"/>
                  </a:lnTo>
                  <a:lnTo>
                    <a:pt x="75" y="41"/>
                  </a:lnTo>
                  <a:cubicBezTo>
                    <a:pt x="75" y="25"/>
                    <a:pt x="62" y="14"/>
                    <a:pt x="46" y="14"/>
                  </a:cubicBezTo>
                  <a:cubicBezTo>
                    <a:pt x="30" y="14"/>
                    <a:pt x="17" y="26"/>
                    <a:pt x="16" y="41"/>
                  </a:cubicBezTo>
                  <a:close/>
                  <a:moveTo>
                    <a:pt x="16" y="54"/>
                  </a:moveTo>
                  <a:lnTo>
                    <a:pt x="16" y="54"/>
                  </a:lnTo>
                  <a:cubicBezTo>
                    <a:pt x="18" y="70"/>
                    <a:pt x="31" y="81"/>
                    <a:pt x="48" y="81"/>
                  </a:cubicBezTo>
                  <a:cubicBezTo>
                    <a:pt x="61" y="81"/>
                    <a:pt x="73" y="76"/>
                    <a:pt x="81" y="70"/>
                  </a:cubicBezTo>
                  <a:lnTo>
                    <a:pt x="81" y="86"/>
                  </a:lnTo>
                  <a:cubicBezTo>
                    <a:pt x="73" y="91"/>
                    <a:pt x="61" y="96"/>
                    <a:pt x="47" y="96"/>
                  </a:cubicBezTo>
                  <a:cubicBezTo>
                    <a:pt x="20" y="96"/>
                    <a:pt x="0" y="76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0" y="20"/>
                    <a:pt x="90" y="45"/>
                  </a:cubicBezTo>
                  <a:cubicBezTo>
                    <a:pt x="90" y="48"/>
                    <a:pt x="90" y="52"/>
                    <a:pt x="89" y="54"/>
                  </a:cubicBezTo>
                  <a:lnTo>
                    <a:pt x="16" y="54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0EC23F2B-AA45-431D-B769-AA05F3DD8C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46" y="4121"/>
              <a:ext cx="11" cy="20"/>
            </a:xfrm>
            <a:custGeom>
              <a:avLst/>
              <a:gdLst>
                <a:gd name="T0" fmla="*/ 52 w 56"/>
                <a:gd name="T1" fmla="*/ 22 h 96"/>
                <a:gd name="T2" fmla="*/ 52 w 56"/>
                <a:gd name="T3" fmla="*/ 22 h 96"/>
                <a:gd name="T4" fmla="*/ 32 w 56"/>
                <a:gd name="T5" fmla="*/ 14 h 96"/>
                <a:gd name="T6" fmla="*/ 17 w 56"/>
                <a:gd name="T7" fmla="*/ 26 h 96"/>
                <a:gd name="T8" fmla="*/ 25 w 56"/>
                <a:gd name="T9" fmla="*/ 37 h 96"/>
                <a:gd name="T10" fmla="*/ 41 w 56"/>
                <a:gd name="T11" fmla="*/ 46 h 96"/>
                <a:gd name="T12" fmla="*/ 56 w 56"/>
                <a:gd name="T13" fmla="*/ 70 h 96"/>
                <a:gd name="T14" fmla="*/ 25 w 56"/>
                <a:gd name="T15" fmla="*/ 96 h 96"/>
                <a:gd name="T16" fmla="*/ 1 w 56"/>
                <a:gd name="T17" fmla="*/ 90 h 96"/>
                <a:gd name="T18" fmla="*/ 1 w 56"/>
                <a:gd name="T19" fmla="*/ 73 h 96"/>
                <a:gd name="T20" fmla="*/ 24 w 56"/>
                <a:gd name="T21" fmla="*/ 82 h 96"/>
                <a:gd name="T22" fmla="*/ 40 w 56"/>
                <a:gd name="T23" fmla="*/ 70 h 96"/>
                <a:gd name="T24" fmla="*/ 31 w 56"/>
                <a:gd name="T25" fmla="*/ 58 h 96"/>
                <a:gd name="T26" fmla="*/ 14 w 56"/>
                <a:gd name="T27" fmla="*/ 48 h 96"/>
                <a:gd name="T28" fmla="*/ 0 w 56"/>
                <a:gd name="T29" fmla="*/ 25 h 96"/>
                <a:gd name="T30" fmla="*/ 31 w 56"/>
                <a:gd name="T31" fmla="*/ 0 h 96"/>
                <a:gd name="T32" fmla="*/ 52 w 56"/>
                <a:gd name="T33" fmla="*/ 5 h 96"/>
                <a:gd name="T34" fmla="*/ 52 w 56"/>
                <a:gd name="T35" fmla="*/ 2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96">
                  <a:moveTo>
                    <a:pt x="52" y="22"/>
                  </a:moveTo>
                  <a:lnTo>
                    <a:pt x="52" y="22"/>
                  </a:lnTo>
                  <a:cubicBezTo>
                    <a:pt x="47" y="17"/>
                    <a:pt x="39" y="14"/>
                    <a:pt x="32" y="14"/>
                  </a:cubicBezTo>
                  <a:cubicBezTo>
                    <a:pt x="22" y="14"/>
                    <a:pt x="17" y="19"/>
                    <a:pt x="17" y="26"/>
                  </a:cubicBezTo>
                  <a:cubicBezTo>
                    <a:pt x="17" y="31"/>
                    <a:pt x="19" y="33"/>
                    <a:pt x="25" y="37"/>
                  </a:cubicBezTo>
                  <a:lnTo>
                    <a:pt x="41" y="46"/>
                  </a:lnTo>
                  <a:cubicBezTo>
                    <a:pt x="53" y="54"/>
                    <a:pt x="56" y="61"/>
                    <a:pt x="56" y="70"/>
                  </a:cubicBezTo>
                  <a:cubicBezTo>
                    <a:pt x="56" y="86"/>
                    <a:pt x="44" y="96"/>
                    <a:pt x="25" y="96"/>
                  </a:cubicBezTo>
                  <a:cubicBezTo>
                    <a:pt x="16" y="96"/>
                    <a:pt x="7" y="93"/>
                    <a:pt x="1" y="90"/>
                  </a:cubicBezTo>
                  <a:lnTo>
                    <a:pt x="1" y="73"/>
                  </a:lnTo>
                  <a:cubicBezTo>
                    <a:pt x="6" y="77"/>
                    <a:pt x="15" y="82"/>
                    <a:pt x="24" y="82"/>
                  </a:cubicBezTo>
                  <a:cubicBezTo>
                    <a:pt x="35" y="82"/>
                    <a:pt x="40" y="77"/>
                    <a:pt x="40" y="70"/>
                  </a:cubicBezTo>
                  <a:cubicBezTo>
                    <a:pt x="40" y="65"/>
                    <a:pt x="38" y="62"/>
                    <a:pt x="31" y="58"/>
                  </a:cubicBezTo>
                  <a:lnTo>
                    <a:pt x="14" y="48"/>
                  </a:lnTo>
                  <a:cubicBezTo>
                    <a:pt x="4" y="42"/>
                    <a:pt x="0" y="34"/>
                    <a:pt x="0" y="25"/>
                  </a:cubicBezTo>
                  <a:cubicBezTo>
                    <a:pt x="0" y="11"/>
                    <a:pt x="11" y="0"/>
                    <a:pt x="31" y="0"/>
                  </a:cubicBezTo>
                  <a:cubicBezTo>
                    <a:pt x="39" y="0"/>
                    <a:pt x="47" y="2"/>
                    <a:pt x="52" y="5"/>
                  </a:cubicBezTo>
                  <a:lnTo>
                    <a:pt x="52" y="22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E497295E-CBD5-4F5E-B078-2AED23CC1C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9" y="4117"/>
              <a:ext cx="10" cy="23"/>
            </a:xfrm>
            <a:custGeom>
              <a:avLst/>
              <a:gdLst>
                <a:gd name="T0" fmla="*/ 17 w 50"/>
                <a:gd name="T1" fmla="*/ 118 h 118"/>
                <a:gd name="T2" fmla="*/ 17 w 50"/>
                <a:gd name="T3" fmla="*/ 118 h 118"/>
                <a:gd name="T4" fmla="*/ 17 w 50"/>
                <a:gd name="T5" fmla="*/ 40 h 118"/>
                <a:gd name="T6" fmla="*/ 0 w 50"/>
                <a:gd name="T7" fmla="*/ 40 h 118"/>
                <a:gd name="T8" fmla="*/ 0 w 50"/>
                <a:gd name="T9" fmla="*/ 26 h 118"/>
                <a:gd name="T10" fmla="*/ 17 w 50"/>
                <a:gd name="T11" fmla="*/ 26 h 118"/>
                <a:gd name="T12" fmla="*/ 17 w 50"/>
                <a:gd name="T13" fmla="*/ 4 h 118"/>
                <a:gd name="T14" fmla="*/ 32 w 50"/>
                <a:gd name="T15" fmla="*/ 0 h 118"/>
                <a:gd name="T16" fmla="*/ 32 w 50"/>
                <a:gd name="T17" fmla="*/ 26 h 118"/>
                <a:gd name="T18" fmla="*/ 50 w 50"/>
                <a:gd name="T19" fmla="*/ 26 h 118"/>
                <a:gd name="T20" fmla="*/ 50 w 50"/>
                <a:gd name="T21" fmla="*/ 40 h 118"/>
                <a:gd name="T22" fmla="*/ 32 w 50"/>
                <a:gd name="T23" fmla="*/ 40 h 118"/>
                <a:gd name="T24" fmla="*/ 32 w 50"/>
                <a:gd name="T25" fmla="*/ 118 h 118"/>
                <a:gd name="T26" fmla="*/ 17 w 50"/>
                <a:gd name="T2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" h="118">
                  <a:moveTo>
                    <a:pt x="17" y="118"/>
                  </a:moveTo>
                  <a:lnTo>
                    <a:pt x="17" y="118"/>
                  </a:lnTo>
                  <a:lnTo>
                    <a:pt x="17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7" y="26"/>
                  </a:lnTo>
                  <a:lnTo>
                    <a:pt x="17" y="4"/>
                  </a:lnTo>
                  <a:lnTo>
                    <a:pt x="32" y="0"/>
                  </a:lnTo>
                  <a:lnTo>
                    <a:pt x="32" y="26"/>
                  </a:lnTo>
                  <a:lnTo>
                    <a:pt x="50" y="26"/>
                  </a:lnTo>
                  <a:lnTo>
                    <a:pt x="50" y="40"/>
                  </a:lnTo>
                  <a:lnTo>
                    <a:pt x="32" y="40"/>
                  </a:lnTo>
                  <a:lnTo>
                    <a:pt x="32" y="118"/>
                  </a:lnTo>
                  <a:lnTo>
                    <a:pt x="17" y="118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DB57843-B606-45BE-BCCB-13D6AABF15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80" y="4114"/>
              <a:ext cx="20" cy="27"/>
            </a:xfrm>
            <a:custGeom>
              <a:avLst/>
              <a:gdLst>
                <a:gd name="T0" fmla="*/ 100 w 100"/>
                <a:gd name="T1" fmla="*/ 123 h 132"/>
                <a:gd name="T2" fmla="*/ 100 w 100"/>
                <a:gd name="T3" fmla="*/ 123 h 132"/>
                <a:gd name="T4" fmla="*/ 66 w 100"/>
                <a:gd name="T5" fmla="*/ 132 h 132"/>
                <a:gd name="T6" fmla="*/ 0 w 100"/>
                <a:gd name="T7" fmla="*/ 66 h 132"/>
                <a:gd name="T8" fmla="*/ 66 w 100"/>
                <a:gd name="T9" fmla="*/ 0 h 132"/>
                <a:gd name="T10" fmla="*/ 100 w 100"/>
                <a:gd name="T11" fmla="*/ 9 h 132"/>
                <a:gd name="T12" fmla="*/ 100 w 100"/>
                <a:gd name="T13" fmla="*/ 28 h 132"/>
                <a:gd name="T14" fmla="*/ 66 w 100"/>
                <a:gd name="T15" fmla="*/ 16 h 132"/>
                <a:gd name="T16" fmla="*/ 17 w 100"/>
                <a:gd name="T17" fmla="*/ 66 h 132"/>
                <a:gd name="T18" fmla="*/ 66 w 100"/>
                <a:gd name="T19" fmla="*/ 116 h 132"/>
                <a:gd name="T20" fmla="*/ 100 w 100"/>
                <a:gd name="T21" fmla="*/ 104 h 132"/>
                <a:gd name="T22" fmla="*/ 100 w 100"/>
                <a:gd name="T23" fmla="*/ 12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132">
                  <a:moveTo>
                    <a:pt x="100" y="123"/>
                  </a:moveTo>
                  <a:lnTo>
                    <a:pt x="100" y="123"/>
                  </a:lnTo>
                  <a:cubicBezTo>
                    <a:pt x="90" y="129"/>
                    <a:pt x="79" y="132"/>
                    <a:pt x="66" y="132"/>
                  </a:cubicBezTo>
                  <a:cubicBezTo>
                    <a:pt x="29" y="132"/>
                    <a:pt x="0" y="103"/>
                    <a:pt x="0" y="66"/>
                  </a:cubicBezTo>
                  <a:cubicBezTo>
                    <a:pt x="0" y="28"/>
                    <a:pt x="29" y="0"/>
                    <a:pt x="66" y="0"/>
                  </a:cubicBezTo>
                  <a:cubicBezTo>
                    <a:pt x="79" y="0"/>
                    <a:pt x="90" y="3"/>
                    <a:pt x="100" y="9"/>
                  </a:cubicBezTo>
                  <a:lnTo>
                    <a:pt x="100" y="28"/>
                  </a:lnTo>
                  <a:cubicBezTo>
                    <a:pt x="91" y="20"/>
                    <a:pt x="79" y="16"/>
                    <a:pt x="66" y="16"/>
                  </a:cubicBezTo>
                  <a:cubicBezTo>
                    <a:pt x="38" y="16"/>
                    <a:pt x="17" y="38"/>
                    <a:pt x="17" y="66"/>
                  </a:cubicBezTo>
                  <a:cubicBezTo>
                    <a:pt x="17" y="94"/>
                    <a:pt x="38" y="116"/>
                    <a:pt x="66" y="116"/>
                  </a:cubicBezTo>
                  <a:cubicBezTo>
                    <a:pt x="79" y="116"/>
                    <a:pt x="91" y="111"/>
                    <a:pt x="100" y="104"/>
                  </a:cubicBezTo>
                  <a:lnTo>
                    <a:pt x="100" y="123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ACA5593D-2771-41CD-8188-47FB15D4E5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03" y="4121"/>
              <a:ext cx="18" cy="20"/>
            </a:xfrm>
            <a:custGeom>
              <a:avLst/>
              <a:gdLst>
                <a:gd name="T0" fmla="*/ 16 w 90"/>
                <a:gd name="T1" fmla="*/ 41 h 96"/>
                <a:gd name="T2" fmla="*/ 16 w 90"/>
                <a:gd name="T3" fmla="*/ 41 h 96"/>
                <a:gd name="T4" fmla="*/ 75 w 90"/>
                <a:gd name="T5" fmla="*/ 41 h 96"/>
                <a:gd name="T6" fmla="*/ 46 w 90"/>
                <a:gd name="T7" fmla="*/ 14 h 96"/>
                <a:gd name="T8" fmla="*/ 16 w 90"/>
                <a:gd name="T9" fmla="*/ 41 h 96"/>
                <a:gd name="T10" fmla="*/ 16 w 90"/>
                <a:gd name="T11" fmla="*/ 54 h 96"/>
                <a:gd name="T12" fmla="*/ 16 w 90"/>
                <a:gd name="T13" fmla="*/ 54 h 96"/>
                <a:gd name="T14" fmla="*/ 48 w 90"/>
                <a:gd name="T15" fmla="*/ 81 h 96"/>
                <a:gd name="T16" fmla="*/ 81 w 90"/>
                <a:gd name="T17" fmla="*/ 70 h 96"/>
                <a:gd name="T18" fmla="*/ 81 w 90"/>
                <a:gd name="T19" fmla="*/ 86 h 96"/>
                <a:gd name="T20" fmla="*/ 47 w 90"/>
                <a:gd name="T21" fmla="*/ 96 h 96"/>
                <a:gd name="T22" fmla="*/ 0 w 90"/>
                <a:gd name="T23" fmla="*/ 48 h 96"/>
                <a:gd name="T24" fmla="*/ 46 w 90"/>
                <a:gd name="T25" fmla="*/ 0 h 96"/>
                <a:gd name="T26" fmla="*/ 90 w 90"/>
                <a:gd name="T27" fmla="*/ 45 h 96"/>
                <a:gd name="T28" fmla="*/ 89 w 90"/>
                <a:gd name="T29" fmla="*/ 54 h 96"/>
                <a:gd name="T30" fmla="*/ 16 w 90"/>
                <a:gd name="T31" fmla="*/ 5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96">
                  <a:moveTo>
                    <a:pt x="16" y="41"/>
                  </a:moveTo>
                  <a:lnTo>
                    <a:pt x="16" y="41"/>
                  </a:lnTo>
                  <a:lnTo>
                    <a:pt x="75" y="41"/>
                  </a:lnTo>
                  <a:cubicBezTo>
                    <a:pt x="75" y="25"/>
                    <a:pt x="62" y="14"/>
                    <a:pt x="46" y="14"/>
                  </a:cubicBezTo>
                  <a:cubicBezTo>
                    <a:pt x="29" y="14"/>
                    <a:pt x="17" y="26"/>
                    <a:pt x="16" y="41"/>
                  </a:cubicBezTo>
                  <a:close/>
                  <a:moveTo>
                    <a:pt x="16" y="54"/>
                  </a:moveTo>
                  <a:lnTo>
                    <a:pt x="16" y="54"/>
                  </a:lnTo>
                  <a:cubicBezTo>
                    <a:pt x="18" y="70"/>
                    <a:pt x="30" y="81"/>
                    <a:pt x="48" y="81"/>
                  </a:cubicBezTo>
                  <a:cubicBezTo>
                    <a:pt x="60" y="81"/>
                    <a:pt x="73" y="76"/>
                    <a:pt x="81" y="70"/>
                  </a:cubicBezTo>
                  <a:lnTo>
                    <a:pt x="81" y="86"/>
                  </a:lnTo>
                  <a:cubicBezTo>
                    <a:pt x="73" y="91"/>
                    <a:pt x="61" y="96"/>
                    <a:pt x="47" y="96"/>
                  </a:cubicBezTo>
                  <a:cubicBezTo>
                    <a:pt x="20" y="96"/>
                    <a:pt x="0" y="76"/>
                    <a:pt x="0" y="48"/>
                  </a:cubicBezTo>
                  <a:cubicBezTo>
                    <a:pt x="0" y="21"/>
                    <a:pt x="20" y="0"/>
                    <a:pt x="46" y="0"/>
                  </a:cubicBezTo>
                  <a:cubicBezTo>
                    <a:pt x="72" y="0"/>
                    <a:pt x="90" y="20"/>
                    <a:pt x="90" y="45"/>
                  </a:cubicBezTo>
                  <a:cubicBezTo>
                    <a:pt x="90" y="48"/>
                    <a:pt x="90" y="52"/>
                    <a:pt x="89" y="54"/>
                  </a:cubicBezTo>
                  <a:lnTo>
                    <a:pt x="16" y="54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A1FCD3CF-B509-414A-8525-E1D96699E2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4" y="4121"/>
              <a:ext cx="10" cy="19"/>
            </a:xfrm>
            <a:custGeom>
              <a:avLst/>
              <a:gdLst>
                <a:gd name="T0" fmla="*/ 15 w 47"/>
                <a:gd name="T1" fmla="*/ 15 h 94"/>
                <a:gd name="T2" fmla="*/ 15 w 47"/>
                <a:gd name="T3" fmla="*/ 15 h 94"/>
                <a:gd name="T4" fmla="*/ 39 w 47"/>
                <a:gd name="T5" fmla="*/ 0 h 94"/>
                <a:gd name="T6" fmla="*/ 47 w 47"/>
                <a:gd name="T7" fmla="*/ 1 h 94"/>
                <a:gd name="T8" fmla="*/ 47 w 47"/>
                <a:gd name="T9" fmla="*/ 18 h 94"/>
                <a:gd name="T10" fmla="*/ 36 w 47"/>
                <a:gd name="T11" fmla="*/ 16 h 94"/>
                <a:gd name="T12" fmla="*/ 15 w 47"/>
                <a:gd name="T13" fmla="*/ 39 h 94"/>
                <a:gd name="T14" fmla="*/ 15 w 47"/>
                <a:gd name="T15" fmla="*/ 94 h 94"/>
                <a:gd name="T16" fmla="*/ 0 w 47"/>
                <a:gd name="T17" fmla="*/ 94 h 94"/>
                <a:gd name="T18" fmla="*/ 0 w 47"/>
                <a:gd name="T19" fmla="*/ 2 h 94"/>
                <a:gd name="T20" fmla="*/ 15 w 47"/>
                <a:gd name="T21" fmla="*/ 2 h 94"/>
                <a:gd name="T22" fmla="*/ 15 w 47"/>
                <a:gd name="T23" fmla="*/ 1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94">
                  <a:moveTo>
                    <a:pt x="15" y="15"/>
                  </a:moveTo>
                  <a:lnTo>
                    <a:pt x="15" y="15"/>
                  </a:lnTo>
                  <a:cubicBezTo>
                    <a:pt x="20" y="6"/>
                    <a:pt x="27" y="0"/>
                    <a:pt x="39" y="0"/>
                  </a:cubicBezTo>
                  <a:cubicBezTo>
                    <a:pt x="41" y="0"/>
                    <a:pt x="44" y="1"/>
                    <a:pt x="47" y="1"/>
                  </a:cubicBezTo>
                  <a:lnTo>
                    <a:pt x="47" y="18"/>
                  </a:lnTo>
                  <a:cubicBezTo>
                    <a:pt x="44" y="17"/>
                    <a:pt x="40" y="16"/>
                    <a:pt x="36" y="16"/>
                  </a:cubicBezTo>
                  <a:cubicBezTo>
                    <a:pt x="22" y="16"/>
                    <a:pt x="16" y="25"/>
                    <a:pt x="15" y="39"/>
                  </a:cubicBezTo>
                  <a:lnTo>
                    <a:pt x="15" y="94"/>
                  </a:lnTo>
                  <a:lnTo>
                    <a:pt x="0" y="94"/>
                  </a:lnTo>
                  <a:lnTo>
                    <a:pt x="0" y="2"/>
                  </a:lnTo>
                  <a:lnTo>
                    <a:pt x="15" y="2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CE29EE2C-9BD2-4658-9FC4-F2BA080274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35" y="4117"/>
              <a:ext cx="10" cy="23"/>
            </a:xfrm>
            <a:custGeom>
              <a:avLst/>
              <a:gdLst>
                <a:gd name="T0" fmla="*/ 17 w 51"/>
                <a:gd name="T1" fmla="*/ 118 h 118"/>
                <a:gd name="T2" fmla="*/ 17 w 51"/>
                <a:gd name="T3" fmla="*/ 118 h 118"/>
                <a:gd name="T4" fmla="*/ 17 w 51"/>
                <a:gd name="T5" fmla="*/ 40 h 118"/>
                <a:gd name="T6" fmla="*/ 0 w 51"/>
                <a:gd name="T7" fmla="*/ 40 h 118"/>
                <a:gd name="T8" fmla="*/ 0 w 51"/>
                <a:gd name="T9" fmla="*/ 26 h 118"/>
                <a:gd name="T10" fmla="*/ 18 w 51"/>
                <a:gd name="T11" fmla="*/ 26 h 118"/>
                <a:gd name="T12" fmla="*/ 18 w 51"/>
                <a:gd name="T13" fmla="*/ 4 h 118"/>
                <a:gd name="T14" fmla="*/ 33 w 51"/>
                <a:gd name="T15" fmla="*/ 0 h 118"/>
                <a:gd name="T16" fmla="*/ 33 w 51"/>
                <a:gd name="T17" fmla="*/ 26 h 118"/>
                <a:gd name="T18" fmla="*/ 51 w 51"/>
                <a:gd name="T19" fmla="*/ 26 h 118"/>
                <a:gd name="T20" fmla="*/ 51 w 51"/>
                <a:gd name="T21" fmla="*/ 40 h 118"/>
                <a:gd name="T22" fmla="*/ 33 w 51"/>
                <a:gd name="T23" fmla="*/ 40 h 118"/>
                <a:gd name="T24" fmla="*/ 33 w 51"/>
                <a:gd name="T25" fmla="*/ 118 h 118"/>
                <a:gd name="T26" fmla="*/ 17 w 51"/>
                <a:gd name="T2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118">
                  <a:moveTo>
                    <a:pt x="17" y="118"/>
                  </a:moveTo>
                  <a:lnTo>
                    <a:pt x="17" y="118"/>
                  </a:lnTo>
                  <a:lnTo>
                    <a:pt x="17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8" y="26"/>
                  </a:lnTo>
                  <a:lnTo>
                    <a:pt x="18" y="4"/>
                  </a:lnTo>
                  <a:lnTo>
                    <a:pt x="33" y="0"/>
                  </a:lnTo>
                  <a:lnTo>
                    <a:pt x="33" y="26"/>
                  </a:lnTo>
                  <a:lnTo>
                    <a:pt x="51" y="26"/>
                  </a:lnTo>
                  <a:lnTo>
                    <a:pt x="51" y="40"/>
                  </a:lnTo>
                  <a:lnTo>
                    <a:pt x="33" y="40"/>
                  </a:lnTo>
                  <a:lnTo>
                    <a:pt x="33" y="118"/>
                  </a:lnTo>
                  <a:lnTo>
                    <a:pt x="17" y="118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A9E2511B-5A3C-45A4-877C-9F6657EF2B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248" y="4114"/>
              <a:ext cx="4" cy="26"/>
            </a:xfrm>
            <a:custGeom>
              <a:avLst/>
              <a:gdLst>
                <a:gd name="T0" fmla="*/ 18 w 20"/>
                <a:gd name="T1" fmla="*/ 131 h 131"/>
                <a:gd name="T2" fmla="*/ 18 w 20"/>
                <a:gd name="T3" fmla="*/ 131 h 131"/>
                <a:gd name="T4" fmla="*/ 2 w 20"/>
                <a:gd name="T5" fmla="*/ 131 h 131"/>
                <a:gd name="T6" fmla="*/ 2 w 20"/>
                <a:gd name="T7" fmla="*/ 39 h 131"/>
                <a:gd name="T8" fmla="*/ 18 w 20"/>
                <a:gd name="T9" fmla="*/ 39 h 131"/>
                <a:gd name="T10" fmla="*/ 18 w 20"/>
                <a:gd name="T11" fmla="*/ 131 h 131"/>
                <a:gd name="T12" fmla="*/ 10 w 20"/>
                <a:gd name="T13" fmla="*/ 0 h 131"/>
                <a:gd name="T14" fmla="*/ 10 w 20"/>
                <a:gd name="T15" fmla="*/ 0 h 131"/>
                <a:gd name="T16" fmla="*/ 20 w 20"/>
                <a:gd name="T17" fmla="*/ 10 h 131"/>
                <a:gd name="T18" fmla="*/ 10 w 20"/>
                <a:gd name="T19" fmla="*/ 20 h 131"/>
                <a:gd name="T20" fmla="*/ 0 w 20"/>
                <a:gd name="T21" fmla="*/ 10 h 131"/>
                <a:gd name="T22" fmla="*/ 10 w 20"/>
                <a:gd name="T2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31">
                  <a:moveTo>
                    <a:pt x="18" y="131"/>
                  </a:moveTo>
                  <a:lnTo>
                    <a:pt x="18" y="131"/>
                  </a:lnTo>
                  <a:lnTo>
                    <a:pt x="2" y="131"/>
                  </a:lnTo>
                  <a:lnTo>
                    <a:pt x="2" y="39"/>
                  </a:lnTo>
                  <a:lnTo>
                    <a:pt x="18" y="39"/>
                  </a:lnTo>
                  <a:lnTo>
                    <a:pt x="18" y="131"/>
                  </a:lnTo>
                  <a:close/>
                  <a:moveTo>
                    <a:pt x="10" y="0"/>
                  </a:moveTo>
                  <a:lnTo>
                    <a:pt x="10" y="0"/>
                  </a:lnTo>
                  <a:cubicBezTo>
                    <a:pt x="16" y="0"/>
                    <a:pt x="20" y="4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ubicBezTo>
                    <a:pt x="4" y="20"/>
                    <a:pt x="0" y="16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69477906-38B6-4E93-A149-3777F66DF9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55" y="4114"/>
              <a:ext cx="11" cy="26"/>
            </a:xfrm>
            <a:custGeom>
              <a:avLst/>
              <a:gdLst>
                <a:gd name="T0" fmla="*/ 52 w 54"/>
                <a:gd name="T1" fmla="*/ 54 h 132"/>
                <a:gd name="T2" fmla="*/ 52 w 54"/>
                <a:gd name="T3" fmla="*/ 54 h 132"/>
                <a:gd name="T4" fmla="*/ 29 w 54"/>
                <a:gd name="T5" fmla="*/ 54 h 132"/>
                <a:gd name="T6" fmla="*/ 29 w 54"/>
                <a:gd name="T7" fmla="*/ 132 h 132"/>
                <a:gd name="T8" fmla="*/ 14 w 54"/>
                <a:gd name="T9" fmla="*/ 132 h 132"/>
                <a:gd name="T10" fmla="*/ 14 w 54"/>
                <a:gd name="T11" fmla="*/ 54 h 132"/>
                <a:gd name="T12" fmla="*/ 0 w 54"/>
                <a:gd name="T13" fmla="*/ 54 h 132"/>
                <a:gd name="T14" fmla="*/ 0 w 54"/>
                <a:gd name="T15" fmla="*/ 40 h 132"/>
                <a:gd name="T16" fmla="*/ 14 w 54"/>
                <a:gd name="T17" fmla="*/ 40 h 132"/>
                <a:gd name="T18" fmla="*/ 14 w 54"/>
                <a:gd name="T19" fmla="*/ 29 h 132"/>
                <a:gd name="T20" fmla="*/ 43 w 54"/>
                <a:gd name="T21" fmla="*/ 0 h 132"/>
                <a:gd name="T22" fmla="*/ 54 w 54"/>
                <a:gd name="T23" fmla="*/ 2 h 132"/>
                <a:gd name="T24" fmla="*/ 54 w 54"/>
                <a:gd name="T25" fmla="*/ 18 h 132"/>
                <a:gd name="T26" fmla="*/ 43 w 54"/>
                <a:gd name="T27" fmla="*/ 15 h 132"/>
                <a:gd name="T28" fmla="*/ 29 w 54"/>
                <a:gd name="T29" fmla="*/ 30 h 132"/>
                <a:gd name="T30" fmla="*/ 29 w 54"/>
                <a:gd name="T31" fmla="*/ 40 h 132"/>
                <a:gd name="T32" fmla="*/ 52 w 54"/>
                <a:gd name="T33" fmla="*/ 40 h 132"/>
                <a:gd name="T34" fmla="*/ 52 w 54"/>
                <a:gd name="T35" fmla="*/ 54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132">
                  <a:moveTo>
                    <a:pt x="52" y="54"/>
                  </a:moveTo>
                  <a:lnTo>
                    <a:pt x="52" y="54"/>
                  </a:lnTo>
                  <a:lnTo>
                    <a:pt x="29" y="54"/>
                  </a:lnTo>
                  <a:lnTo>
                    <a:pt x="29" y="132"/>
                  </a:lnTo>
                  <a:lnTo>
                    <a:pt x="14" y="132"/>
                  </a:lnTo>
                  <a:lnTo>
                    <a:pt x="14" y="54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14" y="40"/>
                  </a:lnTo>
                  <a:lnTo>
                    <a:pt x="14" y="29"/>
                  </a:lnTo>
                  <a:cubicBezTo>
                    <a:pt x="14" y="10"/>
                    <a:pt x="25" y="0"/>
                    <a:pt x="43" y="0"/>
                  </a:cubicBezTo>
                  <a:cubicBezTo>
                    <a:pt x="46" y="0"/>
                    <a:pt x="51" y="1"/>
                    <a:pt x="54" y="2"/>
                  </a:cubicBezTo>
                  <a:lnTo>
                    <a:pt x="54" y="18"/>
                  </a:lnTo>
                  <a:cubicBezTo>
                    <a:pt x="52" y="17"/>
                    <a:pt x="47" y="15"/>
                    <a:pt x="43" y="15"/>
                  </a:cubicBezTo>
                  <a:cubicBezTo>
                    <a:pt x="34" y="15"/>
                    <a:pt x="29" y="21"/>
                    <a:pt x="29" y="30"/>
                  </a:cubicBezTo>
                  <a:lnTo>
                    <a:pt x="29" y="40"/>
                  </a:lnTo>
                  <a:lnTo>
                    <a:pt x="52" y="40"/>
                  </a:lnTo>
                  <a:lnTo>
                    <a:pt x="52" y="54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CB7001E2-38CE-4615-904A-8A460B8091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67" y="4122"/>
              <a:ext cx="17" cy="26"/>
            </a:xfrm>
            <a:custGeom>
              <a:avLst/>
              <a:gdLst>
                <a:gd name="T0" fmla="*/ 35 w 89"/>
                <a:gd name="T1" fmla="*/ 85 h 130"/>
                <a:gd name="T2" fmla="*/ 35 w 89"/>
                <a:gd name="T3" fmla="*/ 85 h 130"/>
                <a:gd name="T4" fmla="*/ 0 w 89"/>
                <a:gd name="T5" fmla="*/ 0 h 130"/>
                <a:gd name="T6" fmla="*/ 18 w 89"/>
                <a:gd name="T7" fmla="*/ 0 h 130"/>
                <a:gd name="T8" fmla="*/ 44 w 89"/>
                <a:gd name="T9" fmla="*/ 65 h 130"/>
                <a:gd name="T10" fmla="*/ 71 w 89"/>
                <a:gd name="T11" fmla="*/ 0 h 130"/>
                <a:gd name="T12" fmla="*/ 89 w 89"/>
                <a:gd name="T13" fmla="*/ 0 h 130"/>
                <a:gd name="T14" fmla="*/ 33 w 89"/>
                <a:gd name="T15" fmla="*/ 130 h 130"/>
                <a:gd name="T16" fmla="*/ 15 w 89"/>
                <a:gd name="T17" fmla="*/ 130 h 130"/>
                <a:gd name="T18" fmla="*/ 35 w 89"/>
                <a:gd name="T19" fmla="*/ 8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30">
                  <a:moveTo>
                    <a:pt x="35" y="85"/>
                  </a:moveTo>
                  <a:lnTo>
                    <a:pt x="35" y="8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44" y="65"/>
                  </a:lnTo>
                  <a:lnTo>
                    <a:pt x="71" y="0"/>
                  </a:lnTo>
                  <a:lnTo>
                    <a:pt x="89" y="0"/>
                  </a:lnTo>
                  <a:lnTo>
                    <a:pt x="33" y="130"/>
                  </a:lnTo>
                  <a:lnTo>
                    <a:pt x="15" y="130"/>
                  </a:lnTo>
                  <a:lnTo>
                    <a:pt x="35" y="85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555CC33C-5F3F-4E5F-8D41-71AB72E9DE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94" y="4114"/>
              <a:ext cx="20" cy="27"/>
            </a:xfrm>
            <a:custGeom>
              <a:avLst/>
              <a:gdLst>
                <a:gd name="T0" fmla="*/ 100 w 100"/>
                <a:gd name="T1" fmla="*/ 123 h 132"/>
                <a:gd name="T2" fmla="*/ 100 w 100"/>
                <a:gd name="T3" fmla="*/ 123 h 132"/>
                <a:gd name="T4" fmla="*/ 66 w 100"/>
                <a:gd name="T5" fmla="*/ 132 h 132"/>
                <a:gd name="T6" fmla="*/ 0 w 100"/>
                <a:gd name="T7" fmla="*/ 66 h 132"/>
                <a:gd name="T8" fmla="*/ 66 w 100"/>
                <a:gd name="T9" fmla="*/ 0 h 132"/>
                <a:gd name="T10" fmla="*/ 100 w 100"/>
                <a:gd name="T11" fmla="*/ 9 h 132"/>
                <a:gd name="T12" fmla="*/ 100 w 100"/>
                <a:gd name="T13" fmla="*/ 28 h 132"/>
                <a:gd name="T14" fmla="*/ 66 w 100"/>
                <a:gd name="T15" fmla="*/ 16 h 132"/>
                <a:gd name="T16" fmla="*/ 17 w 100"/>
                <a:gd name="T17" fmla="*/ 66 h 132"/>
                <a:gd name="T18" fmla="*/ 66 w 100"/>
                <a:gd name="T19" fmla="*/ 116 h 132"/>
                <a:gd name="T20" fmla="*/ 100 w 100"/>
                <a:gd name="T21" fmla="*/ 104 h 132"/>
                <a:gd name="T22" fmla="*/ 100 w 100"/>
                <a:gd name="T23" fmla="*/ 123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132">
                  <a:moveTo>
                    <a:pt x="100" y="123"/>
                  </a:moveTo>
                  <a:lnTo>
                    <a:pt x="100" y="123"/>
                  </a:lnTo>
                  <a:cubicBezTo>
                    <a:pt x="90" y="129"/>
                    <a:pt x="79" y="132"/>
                    <a:pt x="66" y="132"/>
                  </a:cubicBezTo>
                  <a:cubicBezTo>
                    <a:pt x="29" y="132"/>
                    <a:pt x="0" y="103"/>
                    <a:pt x="0" y="66"/>
                  </a:cubicBezTo>
                  <a:cubicBezTo>
                    <a:pt x="0" y="28"/>
                    <a:pt x="29" y="0"/>
                    <a:pt x="66" y="0"/>
                  </a:cubicBezTo>
                  <a:cubicBezTo>
                    <a:pt x="79" y="0"/>
                    <a:pt x="90" y="3"/>
                    <a:pt x="100" y="9"/>
                  </a:cubicBezTo>
                  <a:lnTo>
                    <a:pt x="100" y="28"/>
                  </a:lnTo>
                  <a:cubicBezTo>
                    <a:pt x="91" y="20"/>
                    <a:pt x="80" y="16"/>
                    <a:pt x="66" y="16"/>
                  </a:cubicBezTo>
                  <a:cubicBezTo>
                    <a:pt x="38" y="16"/>
                    <a:pt x="17" y="38"/>
                    <a:pt x="17" y="66"/>
                  </a:cubicBezTo>
                  <a:cubicBezTo>
                    <a:pt x="17" y="94"/>
                    <a:pt x="38" y="116"/>
                    <a:pt x="66" y="116"/>
                  </a:cubicBezTo>
                  <a:cubicBezTo>
                    <a:pt x="80" y="116"/>
                    <a:pt x="91" y="111"/>
                    <a:pt x="100" y="104"/>
                  </a:cubicBezTo>
                  <a:lnTo>
                    <a:pt x="100" y="123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DB830EEF-F3FE-4A08-8ECF-2E46F9C02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17" y="4121"/>
              <a:ext cx="19" cy="20"/>
            </a:xfrm>
            <a:custGeom>
              <a:avLst/>
              <a:gdLst>
                <a:gd name="T0" fmla="*/ 47 w 95"/>
                <a:gd name="T1" fmla="*/ 81 h 96"/>
                <a:gd name="T2" fmla="*/ 47 w 95"/>
                <a:gd name="T3" fmla="*/ 81 h 96"/>
                <a:gd name="T4" fmla="*/ 79 w 95"/>
                <a:gd name="T5" fmla="*/ 48 h 96"/>
                <a:gd name="T6" fmla="*/ 47 w 95"/>
                <a:gd name="T7" fmla="*/ 16 h 96"/>
                <a:gd name="T8" fmla="*/ 16 w 95"/>
                <a:gd name="T9" fmla="*/ 48 h 96"/>
                <a:gd name="T10" fmla="*/ 47 w 95"/>
                <a:gd name="T11" fmla="*/ 81 h 96"/>
                <a:gd name="T12" fmla="*/ 47 w 95"/>
                <a:gd name="T13" fmla="*/ 0 h 96"/>
                <a:gd name="T14" fmla="*/ 47 w 95"/>
                <a:gd name="T15" fmla="*/ 0 h 96"/>
                <a:gd name="T16" fmla="*/ 95 w 95"/>
                <a:gd name="T17" fmla="*/ 48 h 96"/>
                <a:gd name="T18" fmla="*/ 47 w 95"/>
                <a:gd name="T19" fmla="*/ 96 h 96"/>
                <a:gd name="T20" fmla="*/ 0 w 95"/>
                <a:gd name="T21" fmla="*/ 48 h 96"/>
                <a:gd name="T22" fmla="*/ 47 w 95"/>
                <a:gd name="T23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96">
                  <a:moveTo>
                    <a:pt x="47" y="81"/>
                  </a:moveTo>
                  <a:lnTo>
                    <a:pt x="47" y="81"/>
                  </a:lnTo>
                  <a:cubicBezTo>
                    <a:pt x="66" y="81"/>
                    <a:pt x="79" y="66"/>
                    <a:pt x="79" y="48"/>
                  </a:cubicBezTo>
                  <a:cubicBezTo>
                    <a:pt x="79" y="30"/>
                    <a:pt x="66" y="16"/>
                    <a:pt x="47" y="16"/>
                  </a:cubicBezTo>
                  <a:cubicBezTo>
                    <a:pt x="30" y="16"/>
                    <a:pt x="16" y="30"/>
                    <a:pt x="16" y="48"/>
                  </a:cubicBezTo>
                  <a:cubicBezTo>
                    <a:pt x="16" y="66"/>
                    <a:pt x="30" y="81"/>
                    <a:pt x="47" y="81"/>
                  </a:cubicBezTo>
                  <a:close/>
                  <a:moveTo>
                    <a:pt x="47" y="0"/>
                  </a:moveTo>
                  <a:lnTo>
                    <a:pt x="47" y="0"/>
                  </a:lnTo>
                  <a:cubicBezTo>
                    <a:pt x="75" y="0"/>
                    <a:pt x="95" y="21"/>
                    <a:pt x="95" y="48"/>
                  </a:cubicBezTo>
                  <a:cubicBezTo>
                    <a:pt x="95" y="75"/>
                    <a:pt x="75" y="96"/>
                    <a:pt x="47" y="96"/>
                  </a:cubicBezTo>
                  <a:cubicBezTo>
                    <a:pt x="21" y="96"/>
                    <a:pt x="0" y="75"/>
                    <a:pt x="0" y="48"/>
                  </a:cubicBezTo>
                  <a:cubicBezTo>
                    <a:pt x="0" y="21"/>
                    <a:pt x="21" y="0"/>
                    <a:pt x="47" y="0"/>
                  </a:cubicBez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ADA04031-5368-4321-8704-B51F97D493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40" y="4121"/>
              <a:ext cx="15" cy="19"/>
            </a:xfrm>
            <a:custGeom>
              <a:avLst/>
              <a:gdLst>
                <a:gd name="T0" fmla="*/ 16 w 78"/>
                <a:gd name="T1" fmla="*/ 17 h 94"/>
                <a:gd name="T2" fmla="*/ 16 w 78"/>
                <a:gd name="T3" fmla="*/ 17 h 94"/>
                <a:gd name="T4" fmla="*/ 43 w 78"/>
                <a:gd name="T5" fmla="*/ 0 h 94"/>
                <a:gd name="T6" fmla="*/ 78 w 78"/>
                <a:gd name="T7" fmla="*/ 37 h 94"/>
                <a:gd name="T8" fmla="*/ 78 w 78"/>
                <a:gd name="T9" fmla="*/ 94 h 94"/>
                <a:gd name="T10" fmla="*/ 62 w 78"/>
                <a:gd name="T11" fmla="*/ 94 h 94"/>
                <a:gd name="T12" fmla="*/ 62 w 78"/>
                <a:gd name="T13" fmla="*/ 40 h 94"/>
                <a:gd name="T14" fmla="*/ 39 w 78"/>
                <a:gd name="T15" fmla="*/ 16 h 94"/>
                <a:gd name="T16" fmla="*/ 16 w 78"/>
                <a:gd name="T17" fmla="*/ 39 h 94"/>
                <a:gd name="T18" fmla="*/ 16 w 78"/>
                <a:gd name="T19" fmla="*/ 94 h 94"/>
                <a:gd name="T20" fmla="*/ 0 w 78"/>
                <a:gd name="T21" fmla="*/ 94 h 94"/>
                <a:gd name="T22" fmla="*/ 0 w 78"/>
                <a:gd name="T23" fmla="*/ 2 h 94"/>
                <a:gd name="T24" fmla="*/ 16 w 78"/>
                <a:gd name="T25" fmla="*/ 2 h 94"/>
                <a:gd name="T26" fmla="*/ 16 w 78"/>
                <a:gd name="T27" fmla="*/ 1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94">
                  <a:moveTo>
                    <a:pt x="16" y="17"/>
                  </a:moveTo>
                  <a:lnTo>
                    <a:pt x="16" y="17"/>
                  </a:lnTo>
                  <a:cubicBezTo>
                    <a:pt x="21" y="7"/>
                    <a:pt x="30" y="0"/>
                    <a:pt x="43" y="0"/>
                  </a:cubicBezTo>
                  <a:cubicBezTo>
                    <a:pt x="64" y="0"/>
                    <a:pt x="78" y="16"/>
                    <a:pt x="78" y="37"/>
                  </a:cubicBezTo>
                  <a:lnTo>
                    <a:pt x="78" y="94"/>
                  </a:lnTo>
                  <a:lnTo>
                    <a:pt x="62" y="94"/>
                  </a:lnTo>
                  <a:lnTo>
                    <a:pt x="62" y="40"/>
                  </a:lnTo>
                  <a:cubicBezTo>
                    <a:pt x="62" y="26"/>
                    <a:pt x="53" y="16"/>
                    <a:pt x="39" y="16"/>
                  </a:cubicBezTo>
                  <a:cubicBezTo>
                    <a:pt x="25" y="16"/>
                    <a:pt x="16" y="25"/>
                    <a:pt x="16" y="39"/>
                  </a:cubicBezTo>
                  <a:lnTo>
                    <a:pt x="16" y="94"/>
                  </a:lnTo>
                  <a:lnTo>
                    <a:pt x="0" y="94"/>
                  </a:lnTo>
                  <a:lnTo>
                    <a:pt x="0" y="2"/>
                  </a:lnTo>
                  <a:lnTo>
                    <a:pt x="16" y="2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C4AE41A7-DD5E-4AA9-BF03-7E69E03144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0" y="4121"/>
              <a:ext cx="16" cy="19"/>
            </a:xfrm>
            <a:custGeom>
              <a:avLst/>
              <a:gdLst>
                <a:gd name="T0" fmla="*/ 16 w 77"/>
                <a:gd name="T1" fmla="*/ 17 h 94"/>
                <a:gd name="T2" fmla="*/ 16 w 77"/>
                <a:gd name="T3" fmla="*/ 17 h 94"/>
                <a:gd name="T4" fmla="*/ 43 w 77"/>
                <a:gd name="T5" fmla="*/ 0 h 94"/>
                <a:gd name="T6" fmla="*/ 77 w 77"/>
                <a:gd name="T7" fmla="*/ 37 h 94"/>
                <a:gd name="T8" fmla="*/ 77 w 77"/>
                <a:gd name="T9" fmla="*/ 94 h 94"/>
                <a:gd name="T10" fmla="*/ 62 w 77"/>
                <a:gd name="T11" fmla="*/ 94 h 94"/>
                <a:gd name="T12" fmla="*/ 62 w 77"/>
                <a:gd name="T13" fmla="*/ 40 h 94"/>
                <a:gd name="T14" fmla="*/ 39 w 77"/>
                <a:gd name="T15" fmla="*/ 16 h 94"/>
                <a:gd name="T16" fmla="*/ 16 w 77"/>
                <a:gd name="T17" fmla="*/ 39 h 94"/>
                <a:gd name="T18" fmla="*/ 16 w 77"/>
                <a:gd name="T19" fmla="*/ 94 h 94"/>
                <a:gd name="T20" fmla="*/ 0 w 77"/>
                <a:gd name="T21" fmla="*/ 94 h 94"/>
                <a:gd name="T22" fmla="*/ 0 w 77"/>
                <a:gd name="T23" fmla="*/ 2 h 94"/>
                <a:gd name="T24" fmla="*/ 16 w 77"/>
                <a:gd name="T25" fmla="*/ 2 h 94"/>
                <a:gd name="T26" fmla="*/ 16 w 77"/>
                <a:gd name="T27" fmla="*/ 1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94">
                  <a:moveTo>
                    <a:pt x="16" y="17"/>
                  </a:moveTo>
                  <a:lnTo>
                    <a:pt x="16" y="17"/>
                  </a:lnTo>
                  <a:cubicBezTo>
                    <a:pt x="21" y="7"/>
                    <a:pt x="30" y="0"/>
                    <a:pt x="43" y="0"/>
                  </a:cubicBezTo>
                  <a:cubicBezTo>
                    <a:pt x="64" y="0"/>
                    <a:pt x="77" y="16"/>
                    <a:pt x="77" y="37"/>
                  </a:cubicBezTo>
                  <a:lnTo>
                    <a:pt x="77" y="94"/>
                  </a:lnTo>
                  <a:lnTo>
                    <a:pt x="62" y="94"/>
                  </a:lnTo>
                  <a:lnTo>
                    <a:pt x="62" y="40"/>
                  </a:lnTo>
                  <a:cubicBezTo>
                    <a:pt x="62" y="26"/>
                    <a:pt x="53" y="16"/>
                    <a:pt x="39" y="16"/>
                  </a:cubicBezTo>
                  <a:cubicBezTo>
                    <a:pt x="25" y="16"/>
                    <a:pt x="16" y="25"/>
                    <a:pt x="16" y="39"/>
                  </a:cubicBezTo>
                  <a:lnTo>
                    <a:pt x="16" y="94"/>
                  </a:lnTo>
                  <a:lnTo>
                    <a:pt x="0" y="94"/>
                  </a:lnTo>
                  <a:lnTo>
                    <a:pt x="0" y="2"/>
                  </a:lnTo>
                  <a:lnTo>
                    <a:pt x="16" y="2"/>
                  </a:lnTo>
                  <a:lnTo>
                    <a:pt x="16" y="17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26">
              <a:extLst>
                <a:ext uri="{FF2B5EF4-FFF2-40B4-BE49-F238E27FC236}">
                  <a16:creationId xmlns:a16="http://schemas.microsoft.com/office/drawing/2014/main" id="{8C455366-773D-4318-97D5-35C6BF1EFC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80" y="4121"/>
              <a:ext cx="18" cy="20"/>
            </a:xfrm>
            <a:custGeom>
              <a:avLst/>
              <a:gdLst>
                <a:gd name="T0" fmla="*/ 16 w 90"/>
                <a:gd name="T1" fmla="*/ 41 h 96"/>
                <a:gd name="T2" fmla="*/ 16 w 90"/>
                <a:gd name="T3" fmla="*/ 41 h 96"/>
                <a:gd name="T4" fmla="*/ 75 w 90"/>
                <a:gd name="T5" fmla="*/ 41 h 96"/>
                <a:gd name="T6" fmla="*/ 45 w 90"/>
                <a:gd name="T7" fmla="*/ 14 h 96"/>
                <a:gd name="T8" fmla="*/ 16 w 90"/>
                <a:gd name="T9" fmla="*/ 41 h 96"/>
                <a:gd name="T10" fmla="*/ 16 w 90"/>
                <a:gd name="T11" fmla="*/ 54 h 96"/>
                <a:gd name="T12" fmla="*/ 16 w 90"/>
                <a:gd name="T13" fmla="*/ 54 h 96"/>
                <a:gd name="T14" fmla="*/ 48 w 90"/>
                <a:gd name="T15" fmla="*/ 81 h 96"/>
                <a:gd name="T16" fmla="*/ 81 w 90"/>
                <a:gd name="T17" fmla="*/ 70 h 96"/>
                <a:gd name="T18" fmla="*/ 81 w 90"/>
                <a:gd name="T19" fmla="*/ 86 h 96"/>
                <a:gd name="T20" fmla="*/ 46 w 90"/>
                <a:gd name="T21" fmla="*/ 96 h 96"/>
                <a:gd name="T22" fmla="*/ 0 w 90"/>
                <a:gd name="T23" fmla="*/ 48 h 96"/>
                <a:gd name="T24" fmla="*/ 45 w 90"/>
                <a:gd name="T25" fmla="*/ 0 h 96"/>
                <a:gd name="T26" fmla="*/ 90 w 90"/>
                <a:gd name="T27" fmla="*/ 45 h 96"/>
                <a:gd name="T28" fmla="*/ 89 w 90"/>
                <a:gd name="T29" fmla="*/ 54 h 96"/>
                <a:gd name="T30" fmla="*/ 16 w 90"/>
                <a:gd name="T31" fmla="*/ 5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" h="96">
                  <a:moveTo>
                    <a:pt x="16" y="41"/>
                  </a:moveTo>
                  <a:lnTo>
                    <a:pt x="16" y="41"/>
                  </a:lnTo>
                  <a:lnTo>
                    <a:pt x="75" y="41"/>
                  </a:lnTo>
                  <a:cubicBezTo>
                    <a:pt x="74" y="25"/>
                    <a:pt x="62" y="14"/>
                    <a:pt x="45" y="14"/>
                  </a:cubicBezTo>
                  <a:cubicBezTo>
                    <a:pt x="29" y="14"/>
                    <a:pt x="17" y="26"/>
                    <a:pt x="16" y="41"/>
                  </a:cubicBezTo>
                  <a:close/>
                  <a:moveTo>
                    <a:pt x="16" y="54"/>
                  </a:moveTo>
                  <a:lnTo>
                    <a:pt x="16" y="54"/>
                  </a:lnTo>
                  <a:cubicBezTo>
                    <a:pt x="17" y="70"/>
                    <a:pt x="30" y="81"/>
                    <a:pt x="48" y="81"/>
                  </a:cubicBezTo>
                  <a:cubicBezTo>
                    <a:pt x="60" y="81"/>
                    <a:pt x="73" y="76"/>
                    <a:pt x="81" y="70"/>
                  </a:cubicBezTo>
                  <a:lnTo>
                    <a:pt x="81" y="86"/>
                  </a:lnTo>
                  <a:cubicBezTo>
                    <a:pt x="73" y="91"/>
                    <a:pt x="61" y="96"/>
                    <a:pt x="46" y="96"/>
                  </a:cubicBezTo>
                  <a:cubicBezTo>
                    <a:pt x="20" y="96"/>
                    <a:pt x="0" y="76"/>
                    <a:pt x="0" y="48"/>
                  </a:cubicBezTo>
                  <a:cubicBezTo>
                    <a:pt x="0" y="21"/>
                    <a:pt x="19" y="0"/>
                    <a:pt x="45" y="0"/>
                  </a:cubicBezTo>
                  <a:cubicBezTo>
                    <a:pt x="72" y="0"/>
                    <a:pt x="90" y="20"/>
                    <a:pt x="90" y="45"/>
                  </a:cubicBezTo>
                  <a:cubicBezTo>
                    <a:pt x="90" y="48"/>
                    <a:pt x="89" y="52"/>
                    <a:pt x="89" y="54"/>
                  </a:cubicBezTo>
                  <a:lnTo>
                    <a:pt x="16" y="54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69E14B98-62F4-429B-83E1-8E014B7513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00" y="4121"/>
              <a:ext cx="14" cy="20"/>
            </a:xfrm>
            <a:custGeom>
              <a:avLst/>
              <a:gdLst>
                <a:gd name="T0" fmla="*/ 71 w 71"/>
                <a:gd name="T1" fmla="*/ 89 h 96"/>
                <a:gd name="T2" fmla="*/ 71 w 71"/>
                <a:gd name="T3" fmla="*/ 89 h 96"/>
                <a:gd name="T4" fmla="*/ 48 w 71"/>
                <a:gd name="T5" fmla="*/ 96 h 96"/>
                <a:gd name="T6" fmla="*/ 0 w 71"/>
                <a:gd name="T7" fmla="*/ 48 h 96"/>
                <a:gd name="T8" fmla="*/ 48 w 71"/>
                <a:gd name="T9" fmla="*/ 0 h 96"/>
                <a:gd name="T10" fmla="*/ 71 w 71"/>
                <a:gd name="T11" fmla="*/ 6 h 96"/>
                <a:gd name="T12" fmla="*/ 71 w 71"/>
                <a:gd name="T13" fmla="*/ 24 h 96"/>
                <a:gd name="T14" fmla="*/ 48 w 71"/>
                <a:gd name="T15" fmla="*/ 16 h 96"/>
                <a:gd name="T16" fmla="*/ 16 w 71"/>
                <a:gd name="T17" fmla="*/ 48 h 96"/>
                <a:gd name="T18" fmla="*/ 48 w 71"/>
                <a:gd name="T19" fmla="*/ 81 h 96"/>
                <a:gd name="T20" fmla="*/ 71 w 71"/>
                <a:gd name="T21" fmla="*/ 72 h 96"/>
                <a:gd name="T22" fmla="*/ 71 w 71"/>
                <a:gd name="T23" fmla="*/ 89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96">
                  <a:moveTo>
                    <a:pt x="71" y="89"/>
                  </a:moveTo>
                  <a:lnTo>
                    <a:pt x="71" y="89"/>
                  </a:lnTo>
                  <a:cubicBezTo>
                    <a:pt x="65" y="93"/>
                    <a:pt x="56" y="96"/>
                    <a:pt x="48" y="96"/>
                  </a:cubicBezTo>
                  <a:cubicBezTo>
                    <a:pt x="20" y="96"/>
                    <a:pt x="0" y="75"/>
                    <a:pt x="0" y="48"/>
                  </a:cubicBezTo>
                  <a:cubicBezTo>
                    <a:pt x="0" y="21"/>
                    <a:pt x="20" y="0"/>
                    <a:pt x="48" y="0"/>
                  </a:cubicBezTo>
                  <a:cubicBezTo>
                    <a:pt x="56" y="0"/>
                    <a:pt x="65" y="3"/>
                    <a:pt x="71" y="6"/>
                  </a:cubicBezTo>
                  <a:lnTo>
                    <a:pt x="71" y="24"/>
                  </a:lnTo>
                  <a:cubicBezTo>
                    <a:pt x="65" y="19"/>
                    <a:pt x="57" y="16"/>
                    <a:pt x="48" y="16"/>
                  </a:cubicBezTo>
                  <a:cubicBezTo>
                    <a:pt x="29" y="16"/>
                    <a:pt x="16" y="30"/>
                    <a:pt x="16" y="48"/>
                  </a:cubicBezTo>
                  <a:cubicBezTo>
                    <a:pt x="16" y="66"/>
                    <a:pt x="29" y="81"/>
                    <a:pt x="48" y="81"/>
                  </a:cubicBezTo>
                  <a:cubicBezTo>
                    <a:pt x="57" y="81"/>
                    <a:pt x="65" y="77"/>
                    <a:pt x="71" y="72"/>
                  </a:cubicBezTo>
                  <a:lnTo>
                    <a:pt x="71" y="89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28">
              <a:extLst>
                <a:ext uri="{FF2B5EF4-FFF2-40B4-BE49-F238E27FC236}">
                  <a16:creationId xmlns:a16="http://schemas.microsoft.com/office/drawing/2014/main" id="{CAEE3AAB-DA92-4F81-AF31-80BC863158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17" y="4117"/>
              <a:ext cx="10" cy="23"/>
            </a:xfrm>
            <a:custGeom>
              <a:avLst/>
              <a:gdLst>
                <a:gd name="T0" fmla="*/ 18 w 51"/>
                <a:gd name="T1" fmla="*/ 118 h 118"/>
                <a:gd name="T2" fmla="*/ 18 w 51"/>
                <a:gd name="T3" fmla="*/ 118 h 118"/>
                <a:gd name="T4" fmla="*/ 18 w 51"/>
                <a:gd name="T5" fmla="*/ 40 h 118"/>
                <a:gd name="T6" fmla="*/ 0 w 51"/>
                <a:gd name="T7" fmla="*/ 40 h 118"/>
                <a:gd name="T8" fmla="*/ 0 w 51"/>
                <a:gd name="T9" fmla="*/ 26 h 118"/>
                <a:gd name="T10" fmla="*/ 18 w 51"/>
                <a:gd name="T11" fmla="*/ 26 h 118"/>
                <a:gd name="T12" fmla="*/ 18 w 51"/>
                <a:gd name="T13" fmla="*/ 4 h 118"/>
                <a:gd name="T14" fmla="*/ 33 w 51"/>
                <a:gd name="T15" fmla="*/ 0 h 118"/>
                <a:gd name="T16" fmla="*/ 33 w 51"/>
                <a:gd name="T17" fmla="*/ 26 h 118"/>
                <a:gd name="T18" fmla="*/ 51 w 51"/>
                <a:gd name="T19" fmla="*/ 26 h 118"/>
                <a:gd name="T20" fmla="*/ 51 w 51"/>
                <a:gd name="T21" fmla="*/ 40 h 118"/>
                <a:gd name="T22" fmla="*/ 33 w 51"/>
                <a:gd name="T23" fmla="*/ 40 h 118"/>
                <a:gd name="T24" fmla="*/ 33 w 51"/>
                <a:gd name="T25" fmla="*/ 118 h 118"/>
                <a:gd name="T26" fmla="*/ 18 w 51"/>
                <a:gd name="T2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118">
                  <a:moveTo>
                    <a:pt x="18" y="118"/>
                  </a:moveTo>
                  <a:lnTo>
                    <a:pt x="18" y="118"/>
                  </a:lnTo>
                  <a:lnTo>
                    <a:pt x="18" y="40"/>
                  </a:lnTo>
                  <a:lnTo>
                    <a:pt x="0" y="40"/>
                  </a:lnTo>
                  <a:lnTo>
                    <a:pt x="0" y="26"/>
                  </a:lnTo>
                  <a:lnTo>
                    <a:pt x="18" y="26"/>
                  </a:lnTo>
                  <a:lnTo>
                    <a:pt x="18" y="4"/>
                  </a:lnTo>
                  <a:lnTo>
                    <a:pt x="33" y="0"/>
                  </a:lnTo>
                  <a:lnTo>
                    <a:pt x="33" y="26"/>
                  </a:lnTo>
                  <a:lnTo>
                    <a:pt x="51" y="26"/>
                  </a:lnTo>
                  <a:lnTo>
                    <a:pt x="51" y="40"/>
                  </a:lnTo>
                  <a:lnTo>
                    <a:pt x="33" y="40"/>
                  </a:lnTo>
                  <a:lnTo>
                    <a:pt x="33" y="118"/>
                  </a:lnTo>
                  <a:lnTo>
                    <a:pt x="18" y="118"/>
                  </a:lnTo>
                  <a:close/>
                </a:path>
              </a:pathLst>
            </a:custGeom>
            <a:solidFill>
              <a:srgbClr val="FEFEFE"/>
            </a:solidFill>
            <a:ln w="31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485D29B1-74DF-4885-872C-9AA434768E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7069" y="-478966"/>
            <a:ext cx="10768559" cy="39618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723B7EE-DD13-4A0F-9B95-105E5CCCCC7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46062" y="1206554"/>
            <a:ext cx="3145536" cy="6055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C396B8-742C-4E34-B6EC-222E50A2B09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72000" y="0"/>
            <a:ext cx="2571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2319A7C-D282-F34B-95A2-5CCFFCAD2B97}"/>
              </a:ext>
            </a:extLst>
          </p:cNvPr>
          <p:cNvPicPr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" y="146968"/>
            <a:ext cx="7746517" cy="3228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BDB513-11DF-4869-BE06-01D1F0134C69}"/>
              </a:ext>
            </a:extLst>
          </p:cNvPr>
          <p:cNvSpPr txBox="1"/>
          <p:nvPr userDrawn="1"/>
        </p:nvSpPr>
        <p:spPr>
          <a:xfrm>
            <a:off x="52265" y="176914"/>
            <a:ext cx="14401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Copyright GCF 2020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C3FB7F-196E-4FB4-B7A9-D1DB18609F5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829914" y="44183"/>
            <a:ext cx="1219200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8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02316D4-1107-4967-933D-9FC95EB2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GCF oneM2M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D68213-C4DC-40F4-B34C-197422E62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Marketing &amp; PR coordinated activities</a:t>
            </a:r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95AB33B-2A39-4C87-9944-15C1E6721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0" y="4463996"/>
            <a:ext cx="1193488" cy="81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10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7FD0-DA7D-441B-8A20-CC7CCC3C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started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A72DA-D0DC-4D4E-A589-BB8850A62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6E218D-B367-0A4D-8A23-CF077712436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76806-40F9-4B8D-934B-A1FAF1AD1C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b="1" dirty="0"/>
              <a:t>Establish regular quarterly calls </a:t>
            </a:r>
          </a:p>
          <a:p>
            <a:pPr lvl="1"/>
            <a:r>
              <a:rPr lang="en-GB" sz="2000" dirty="0"/>
              <a:t>Identify key marketing people to act as ongoing liaison and participate in calls</a:t>
            </a:r>
          </a:p>
          <a:p>
            <a:pPr lvl="1"/>
            <a:r>
              <a:rPr lang="en-GB" sz="2000" dirty="0"/>
              <a:t>Review activities and plan ahead</a:t>
            </a:r>
          </a:p>
          <a:p>
            <a:pPr lvl="1"/>
            <a:r>
              <a:rPr lang="en-GB" sz="2000" dirty="0"/>
              <a:t>Share event/meeting plans to leverage joint participation where appropriate</a:t>
            </a:r>
          </a:p>
          <a:p>
            <a:pPr lvl="1"/>
            <a:endParaRPr lang="en-GB" sz="2000" dirty="0"/>
          </a:p>
          <a:p>
            <a:r>
              <a:rPr lang="en-GB" b="1" dirty="0"/>
              <a:t>Key messages and value proposition</a:t>
            </a:r>
          </a:p>
          <a:p>
            <a:pPr lvl="1"/>
            <a:r>
              <a:rPr lang="en-GB" sz="2000" dirty="0"/>
              <a:t>Agree key messages and value proposition for all marketing collateral</a:t>
            </a:r>
            <a:endParaRPr lang="en-GB" sz="2400" dirty="0"/>
          </a:p>
          <a:p>
            <a:pPr lvl="2"/>
            <a:r>
              <a:rPr lang="en-GB" sz="1800" dirty="0"/>
              <a:t>GCF oneM2M certification is critical for the IoT market, defining the standards in the application layer</a:t>
            </a:r>
          </a:p>
          <a:p>
            <a:pPr lvl="2"/>
            <a:r>
              <a:rPr lang="en-GB" sz="1800" dirty="0"/>
              <a:t>GCF oneM2M certification ensures compatibility and usability globally for all IoT platforms and technologies</a:t>
            </a:r>
          </a:p>
          <a:p>
            <a:pPr lvl="2"/>
            <a:r>
              <a:rPr lang="en-GB" sz="1800" dirty="0"/>
              <a:t>It enables the sustained future of IoT devices as operators roll out network upgrades going forward</a:t>
            </a:r>
          </a:p>
          <a:p>
            <a:pPr lvl="2"/>
            <a:endParaRPr lang="en-GB" sz="1200" dirty="0"/>
          </a:p>
          <a:p>
            <a:pPr marL="342891" lvl="1" indent="0">
              <a:buNone/>
            </a:pPr>
            <a:endParaRPr lang="en-GB" sz="2000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E26F4B31-2B64-4C64-86FE-0C482EAEE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758" y="618833"/>
            <a:ext cx="1193488" cy="81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2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7FD0-DA7D-441B-8A20-CC7CCC3C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Joint marketing activities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A72DA-D0DC-4D4E-A589-BB8850A62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6E218D-B367-0A4D-8A23-CF07771243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76806-40F9-4B8D-934B-A1FAF1AD1C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b="1" dirty="0"/>
              <a:t>Website</a:t>
            </a:r>
          </a:p>
          <a:p>
            <a:pPr lvl="1"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Hyperlinks between pages already in place</a:t>
            </a:r>
          </a:p>
          <a:p>
            <a:pPr lvl="1"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Discuss continued evolution of websites (updates, guest blogs etc.)</a:t>
            </a:r>
          </a:p>
          <a:p>
            <a:r>
              <a:rPr lang="en-GB" sz="2800" b="1" dirty="0"/>
              <a:t>Social media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Agree plan for each quarter for joint posts rolled out 1-2  x month to keep rolling momentum</a:t>
            </a:r>
          </a:p>
          <a:p>
            <a:r>
              <a:rPr lang="en-GB" sz="2800" b="1" dirty="0"/>
              <a:t>Media relations</a:t>
            </a:r>
          </a:p>
          <a:p>
            <a:pPr lvl="1"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Joint press releases around key announcements</a:t>
            </a:r>
          </a:p>
          <a:p>
            <a:pPr lvl="1"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Review relevant media features in advance for article/interview opportunities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Pitch for joint interviews with tier 1 target media </a:t>
            </a:r>
          </a:p>
          <a:p>
            <a:r>
              <a:rPr lang="en-GB" sz="2800" b="1" dirty="0"/>
              <a:t>Events </a:t>
            </a:r>
          </a:p>
          <a:p>
            <a:pPr lvl="1">
              <a:spcAft>
                <a:spcPts val="1200"/>
              </a:spcAft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Agree attendance at events where reciprocal marketing is beneficial (virtual or eventual F2F, presence on stand, panels/pull-up banners etc.)</a:t>
            </a:r>
          </a:p>
          <a:p>
            <a:r>
              <a:rPr lang="en-GB" sz="2800" b="1" dirty="0"/>
              <a:t>Webinars</a:t>
            </a:r>
          </a:p>
          <a:p>
            <a:pPr lvl="1">
              <a:buFontTx/>
              <a:buChar char="-"/>
            </a:pPr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Regular webinars with speakers from both organisations</a:t>
            </a:r>
          </a:p>
          <a:p>
            <a:pPr lvl="2">
              <a:buFontTx/>
              <a:buChar char="-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Provide updates on key milestones, release 3 certification, joint participation at workshops (India) etc.</a:t>
            </a:r>
            <a:endParaRPr lang="en-GB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550E882-E103-4969-8722-F7A745A78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266" y="611662"/>
            <a:ext cx="1193488" cy="81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5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B8C6-6A2E-47E9-A013-2D19D5220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marketing activities</a:t>
            </a:r>
            <a:endParaRPr lang="en-I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EBE6F4-CDDB-47BE-B02C-BCA33B6EF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6E218D-B367-0A4D-8A23-CF07771243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530D4-4CF8-4DB8-86B0-CD4A29BFE4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GB" b="1" dirty="0"/>
              <a:t>Blog / expert opinion pieces</a:t>
            </a:r>
          </a:p>
          <a:p>
            <a:pPr lvl="1">
              <a:lnSpc>
                <a:spcPct val="70000"/>
              </a:lnSpc>
              <a:spcAft>
                <a:spcPts val="1200"/>
              </a:spcAft>
              <a:buFontTx/>
              <a:buChar char="-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Create short focus pieces that highlight the key messages being conveyed including the value proposition for audience (2/year?)</a:t>
            </a:r>
          </a:p>
          <a:p>
            <a:pPr lvl="1">
              <a:lnSpc>
                <a:spcPct val="70000"/>
              </a:lnSpc>
              <a:spcAft>
                <a:spcPts val="1200"/>
              </a:spcAft>
              <a:buFontTx/>
              <a:buChar char="-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Guest authored for websites or pitched externally to pertinent outlets</a:t>
            </a:r>
          </a:p>
          <a:p>
            <a:pPr>
              <a:lnSpc>
                <a:spcPct val="70000"/>
              </a:lnSpc>
            </a:pPr>
            <a:r>
              <a:rPr lang="en-GB" b="1" dirty="0"/>
              <a:t>Joint whitepaper content generation</a:t>
            </a:r>
          </a:p>
          <a:p>
            <a:pPr marL="342891" lvl="1" indent="0">
              <a:lnSpc>
                <a:spcPct val="70000"/>
              </a:lnSpc>
              <a:spcAft>
                <a:spcPts val="1200"/>
              </a:spcAft>
              <a:buNone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- 1 technical whitepaper per year for targeted Account Based    Marketing   campaigns</a:t>
            </a:r>
          </a:p>
          <a:p>
            <a:pPr lvl="1">
              <a:lnSpc>
                <a:spcPct val="70000"/>
              </a:lnSpc>
              <a:spcAft>
                <a:spcPts val="1200"/>
              </a:spcAft>
              <a:buFontTx/>
              <a:buChar char="-"/>
            </a:pP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Use as gated download content on the website </a:t>
            </a:r>
          </a:p>
          <a:p>
            <a:pPr marL="342891" lvl="1" indent="0">
              <a:lnSpc>
                <a:spcPct val="70000"/>
              </a:lnSpc>
              <a:spcAft>
                <a:spcPts val="1200"/>
              </a:spcAft>
              <a:buNone/>
            </a:pPr>
            <a:endParaRPr lang="en-GB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IE" dirty="0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188D38A-502E-4D6F-8E13-E87BDDD87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3558" y="611663"/>
            <a:ext cx="1193488" cy="81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7746"/>
      </p:ext>
    </p:extLst>
  </p:cSld>
  <p:clrMapOvr>
    <a:masterClrMapping/>
  </p:clrMapOvr>
</p:sld>
</file>

<file path=ppt/theme/theme1.xml><?xml version="1.0" encoding="utf-8"?>
<a:theme xmlns:a="http://schemas.openxmlformats.org/drawingml/2006/main" name="GCF meetings 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CF meeting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GCF meetings title</vt:lpstr>
      <vt:lpstr>GCF meetings</vt:lpstr>
      <vt:lpstr>GCF oneM2M</vt:lpstr>
      <vt:lpstr>Getting started</vt:lpstr>
      <vt:lpstr>Joint marketing activities </vt:lpstr>
      <vt:lpstr>Joint marketing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2020-04-17T08:13:00Z</dcterms:created>
  <dcterms:modified xsi:type="dcterms:W3CDTF">2020-07-23T07:17:17Z</dcterms:modified>
</cp:coreProperties>
</file>