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313" r:id="rId2"/>
    <p:sldId id="357" r:id="rId3"/>
    <p:sldId id="388" r:id="rId4"/>
    <p:sldId id="397" r:id="rId5"/>
    <p:sldId id="394" r:id="rId6"/>
    <p:sldId id="398" r:id="rId7"/>
    <p:sldId id="391" r:id="rId8"/>
    <p:sldId id="399" r:id="rId9"/>
    <p:sldId id="389" r:id="rId10"/>
    <p:sldId id="395" r:id="rId11"/>
    <p:sldId id="384" r:id="rId12"/>
    <p:sldId id="385" r:id="rId13"/>
    <p:sldId id="375" r:id="rId14"/>
    <p:sldId id="393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yne Garfitt" initials="JG" lastIdx="5" clrIdx="0">
    <p:extLst>
      <p:ext uri="{19B8F6BF-5375-455C-9EA6-DF929625EA0E}">
        <p15:presenceInfo xmlns:p15="http://schemas.microsoft.com/office/powerpoint/2012/main" userId="1cbd19617fdeafa9" providerId="Windows Live"/>
      </p:ext>
    </p:extLst>
  </p:cmAuthor>
  <p:cmAuthor id="2" name="Callie Sowerby" initials="CS" lastIdx="2" clrIdx="1">
    <p:extLst>
      <p:ext uri="{19B8F6BF-5375-455C-9EA6-DF929625EA0E}">
        <p15:presenceInfo xmlns:p15="http://schemas.microsoft.com/office/powerpoint/2012/main" userId="713725295af3f341" providerId="Windows Live"/>
      </p:ext>
    </p:extLst>
  </p:cmAuthor>
  <p:cmAuthor id="3" name="Jayne Garfitt" initials="JG [2]" lastIdx="1" clrIdx="2">
    <p:extLst>
      <p:ext uri="{19B8F6BF-5375-455C-9EA6-DF929625EA0E}">
        <p15:presenceInfo xmlns:p15="http://schemas.microsoft.com/office/powerpoint/2012/main" userId="Jayne Garfitt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8C98"/>
    <a:srgbClr val="C631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473" autoAdjust="0"/>
    <p:restoredTop sz="95226" autoAdjust="0"/>
  </p:normalViewPr>
  <p:slideViewPr>
    <p:cSldViewPr snapToGrid="0">
      <p:cViewPr varScale="1">
        <p:scale>
          <a:sx n="113" d="100"/>
          <a:sy n="113" d="100"/>
        </p:scale>
        <p:origin x="13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F551F4-7F07-400E-A03E-ADA4CCC86208}" type="datetimeFigureOut">
              <a:rPr lang="en-US" smtClean="0"/>
              <a:t>9/21/2020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F79383-E4C0-4FC2-A15A-FDB41178610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5205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3C3676-268C-43E7-9C5A-45E44A388936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51816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F79383-E4C0-4FC2-A15A-FDB4117861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76825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F79383-E4C0-4FC2-A15A-FDB41178610A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8734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325DA6-4CDD-4C50-9592-EBBE853CC41E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29024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F79383-E4C0-4FC2-A15A-FDB41178610A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22626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F79383-E4C0-4FC2-A15A-FDB41178610A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88743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F79383-E4C0-4FC2-A15A-FDB41178610A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34645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F79383-E4C0-4FC2-A15A-FDB41178610A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1080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F79383-E4C0-4FC2-A15A-FDB41178610A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3865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F79383-E4C0-4FC2-A15A-FDB41178610A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99253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F79383-E4C0-4FC2-A15A-FDB41178610A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46753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12192000" cy="2174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4285397"/>
            <a:ext cx="12192000" cy="2572603"/>
          </a:xfrm>
          <a:prstGeom prst="rect">
            <a:avLst/>
          </a:prstGeom>
          <a:solidFill>
            <a:srgbClr val="A7A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1444" y="1122363"/>
            <a:ext cx="11296184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5860" y="194184"/>
            <a:ext cx="2722432" cy="185635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019675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Myriad Pro" panose="020B05030304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148782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9312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12192000" cy="2174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5341434"/>
            <a:ext cx="12192000" cy="1516566"/>
          </a:xfrm>
          <a:prstGeom prst="rect">
            <a:avLst/>
          </a:prstGeom>
          <a:solidFill>
            <a:srgbClr val="A7A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1444" y="1122363"/>
            <a:ext cx="11296184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5860" y="194184"/>
            <a:ext cx="2722432" cy="185635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847556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Myriad Pro" panose="020B05030304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094554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12192000" cy="2174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9780" y="1233866"/>
            <a:ext cx="11296184" cy="2387600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444" y="305687"/>
            <a:ext cx="2722432" cy="185635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9780" y="3837899"/>
            <a:ext cx="914400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  <a:latin typeface="Myriad Pro" panose="020B05030304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07940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Myriad Pro" panose="020B0503030403020204" pitchFamily="34" charset="0"/>
              </a:defRPr>
            </a:lvl1pPr>
            <a:lvl2pPr>
              <a:defRPr>
                <a:latin typeface="Myriad Pro" panose="020B0503030403020204" pitchFamily="34" charset="0"/>
              </a:defRPr>
            </a:lvl2pPr>
            <a:lvl3pPr>
              <a:defRPr>
                <a:latin typeface="Myriad Pro" panose="020B0503030403020204" pitchFamily="34" charset="0"/>
              </a:defRPr>
            </a:lvl3pPr>
            <a:lvl4pPr>
              <a:defRPr>
                <a:latin typeface="Myriad Pro" panose="020B0503030403020204" pitchFamily="34" charset="0"/>
              </a:defRPr>
            </a:lvl4pPr>
            <a:lvl5pPr>
              <a:defRPr>
                <a:latin typeface="Myriad Pro" panose="020B0503030403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761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1451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867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1219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1594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1596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4696" y="0"/>
            <a:ext cx="7850299" cy="1173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696" y="1493919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97628" y="6492875"/>
            <a:ext cx="4943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3F5A94-8458-4F17-AD3C-1A083E20221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1155282"/>
            <a:ext cx="12192000" cy="18288"/>
          </a:xfrm>
          <a:prstGeom prst="rect">
            <a:avLst/>
          </a:prstGeom>
          <a:solidFill>
            <a:srgbClr val="A7A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48241" y="105845"/>
            <a:ext cx="1325890" cy="904091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6497638"/>
            <a:ext cx="12192000" cy="18288"/>
          </a:xfrm>
          <a:prstGeom prst="rect">
            <a:avLst/>
          </a:prstGeom>
          <a:solidFill>
            <a:srgbClr val="A7A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5592496" y="6592129"/>
            <a:ext cx="1007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chemeClr val="bg1">
                    <a:lumMod val="75000"/>
                  </a:schemeClr>
                </a:solidFill>
                <a:latin typeface="Myriad Pro Light" panose="020B0603030403020204" pitchFamily="34" charset="0"/>
              </a:rPr>
              <a:t>© 2017 oneM2M</a:t>
            </a:r>
          </a:p>
          <a:p>
            <a:endParaRPr lang="en-US" sz="900" dirty="0">
              <a:solidFill>
                <a:schemeClr val="bg1">
                  <a:lumMod val="50000"/>
                </a:schemeClr>
              </a:solidFill>
              <a:latin typeface="Myriad Pro Light" panose="020B06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1894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62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C63133"/>
          </a:solidFill>
          <a:latin typeface="Myriad Pro" panose="020B0503030403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C00000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7.sv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82580" y="1767056"/>
            <a:ext cx="6766078" cy="4927601"/>
          </a:xfrm>
        </p:spPr>
        <p:txBody>
          <a:bodyPr anchor="ctr">
            <a:normAutofit/>
          </a:bodyPr>
          <a:lstStyle/>
          <a:p>
            <a:pPr>
              <a:lnSpc>
                <a:spcPct val="150000"/>
              </a:lnSpc>
            </a:pPr>
            <a:r>
              <a:rPr lang="de-DE" dirty="0">
                <a:solidFill>
                  <a:schemeClr val="tx1"/>
                </a:solidFill>
              </a:rPr>
              <a:t>Marcom 91</a:t>
            </a:r>
            <a:br>
              <a:rPr lang="de-DE" dirty="0"/>
            </a:br>
            <a:endParaRPr lang="de-DE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93EF0C2-EE57-40DD-B754-BF1477FAB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9870" y="0"/>
            <a:ext cx="4072130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481465" y="1287930"/>
            <a:ext cx="3093963" cy="4927602"/>
          </a:xfrm>
        </p:spPr>
        <p:txBody>
          <a:bodyPr anchor="ctr">
            <a:normAutofit/>
          </a:bodyPr>
          <a:lstStyle/>
          <a:p>
            <a:pPr algn="l"/>
            <a:r>
              <a:rPr lang="de-DE" sz="2000" dirty="0">
                <a:solidFill>
                  <a:srgbClr val="FFFFFF"/>
                </a:solidFill>
              </a:rPr>
              <a:t>September </a:t>
            </a:r>
          </a:p>
          <a:p>
            <a:pPr algn="l"/>
            <a:r>
              <a:rPr lang="de-DE" sz="2000" dirty="0">
                <a:solidFill>
                  <a:srgbClr val="FFFFFF"/>
                </a:solidFill>
              </a:rPr>
              <a:t>2020</a:t>
            </a:r>
          </a:p>
        </p:txBody>
      </p:sp>
    </p:spTree>
    <p:extLst>
      <p:ext uri="{BB962C8B-B14F-4D97-AF65-F5344CB8AC3E}">
        <p14:creationId xmlns:p14="http://schemas.microsoft.com/office/powerpoint/2010/main" val="18140006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52D0A8-D315-43A7-8F9C-89CB39A3EE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696" y="31025"/>
            <a:ext cx="7850299" cy="1173570"/>
          </a:xfrm>
        </p:spPr>
        <p:txBody>
          <a:bodyPr>
            <a:normAutofit/>
          </a:bodyPr>
          <a:lstStyle/>
          <a:p>
            <a:r>
              <a:rPr lang="en-GB" dirty="0"/>
              <a:t>Features being drafted: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641505-1D44-4998-A84A-6E9080245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10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4E43B96-DF5F-4982-A09D-1ABE712D83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9238" y="2001664"/>
            <a:ext cx="3074761" cy="1482604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37809310-E688-47E2-8546-04E63D9649EC}"/>
              </a:ext>
            </a:extLst>
          </p:cNvPr>
          <p:cNvSpPr/>
          <p:nvPr/>
        </p:nvSpPr>
        <p:spPr>
          <a:xfrm>
            <a:off x="7131304" y="3885670"/>
            <a:ext cx="273063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spcAft>
                <a:spcPts val="0"/>
              </a:spcAft>
              <a:tabLst>
                <a:tab pos="180340" algn="l"/>
              </a:tabLst>
            </a:pPr>
            <a:r>
              <a:rPr lang="en-US" dirty="0">
                <a:solidFill>
                  <a:schemeClr val="tx2"/>
                </a:solidFill>
                <a:latin typeface="Myriad Pro" panose="020B0503030403020204" pitchFamily="34" charset="0"/>
                <a:ea typeface="Times New Roman" panose="02020603050405020304" pitchFamily="18" charset="0"/>
                <a:cs typeface="Symbol" panose="05050102010706020507" pitchFamily="18" charset="2"/>
              </a:rPr>
              <a:t>A feature has also been secured and will be drafted for the IEEE Standards in IoT issue for 2021. </a:t>
            </a:r>
            <a:endParaRPr lang="en-GB" sz="1400" dirty="0">
              <a:solidFill>
                <a:schemeClr val="tx2"/>
              </a:solidFill>
              <a:effectLst/>
              <a:latin typeface="Myriad Pro" panose="020B0503030403020204" pitchFamily="34" charset="0"/>
              <a:ea typeface="Times New Roman" panose="02020603050405020304" pitchFamily="18" charset="0"/>
              <a:cs typeface="Symbol" panose="05050102010706020507" pitchFamily="18" charset="2"/>
            </a:endParaRPr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1B470AC5-3154-4A4D-AC54-CA6F48545F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789" y="1930182"/>
            <a:ext cx="3681842" cy="162556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86A1302-8CEC-4196-BC9B-CAFD9BECACD8}"/>
              </a:ext>
            </a:extLst>
          </p:cNvPr>
          <p:cNvSpPr txBox="1"/>
          <p:nvPr/>
        </p:nvSpPr>
        <p:spPr>
          <a:xfrm>
            <a:off x="1406628" y="3885670"/>
            <a:ext cx="32821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tx2"/>
                </a:solidFill>
                <a:latin typeface="Myriad Pro" panose="020B0503030403020204" pitchFamily="34" charset="0"/>
              </a:rPr>
              <a:t>A feature is being drafted for the November issue of Instrumentation Monthly on the topic of India’s First Living Lab</a:t>
            </a:r>
            <a:r>
              <a:rPr lang="en-GB" dirty="0">
                <a:solidFill>
                  <a:schemeClr val="tx2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636495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9AF5C66A-E8F2-4E13-98A3-FE96597C5A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AC860275-E106-493A-8BF0-E0A91130EF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90AA74E-0AA9-4447-9BF9-AFD9DDCB83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576" y="822960"/>
            <a:ext cx="9829800" cy="132588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 kern="1200" dirty="0">
                <a:solidFill>
                  <a:srgbClr val="FFFFFF"/>
                </a:solidFill>
              </a:rPr>
              <a:t>Webinars and White Papers  </a:t>
            </a:r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D4630AC9-471B-4149-8A85-9C351E0991D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996" y="2837712"/>
            <a:ext cx="4714042" cy="321733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1DB0CCD-EEDA-47D0-A069-F22C1E5E70D3}"/>
              </a:ext>
            </a:extLst>
          </p:cNvPr>
          <p:cNvSpPr/>
          <p:nvPr/>
        </p:nvSpPr>
        <p:spPr>
          <a:xfrm>
            <a:off x="6400919" y="2901785"/>
            <a:ext cx="5029200" cy="32276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342900" lvl="0" indent="-342900"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180340" algn="l"/>
              </a:tabLst>
            </a:pPr>
            <a:r>
              <a:rPr lang="en-IN" sz="1800" dirty="0">
                <a:effectLst/>
                <a:latin typeface="Myriad Pro" panose="020B0503030403020204"/>
                <a:ea typeface="Times New Roman" panose="02020603050405020304" pitchFamily="18" charset="0"/>
              </a:rPr>
              <a:t>Joint webinars with GCF are being explored.</a:t>
            </a:r>
            <a:endParaRPr lang="en-GB" sz="1800" dirty="0">
              <a:effectLst/>
              <a:latin typeface="Myriad Pro" panose="020B0503030403020204"/>
              <a:ea typeface="Times New Roman" panose="02020603050405020304" pitchFamily="18" charset="0"/>
            </a:endParaRPr>
          </a:p>
          <a:p>
            <a:pPr marL="342900" lvl="0" indent="-342900"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180340" algn="l"/>
              </a:tabLst>
            </a:pPr>
            <a:r>
              <a:rPr lang="en-IN" sz="1800" dirty="0">
                <a:effectLst/>
                <a:latin typeface="Myriad Pro" panose="020B0503030403020204"/>
                <a:ea typeface="Times New Roman" panose="02020603050405020304" pitchFamily="18" charset="0"/>
              </a:rPr>
              <a:t>Webinars to replace the ETSI IoT Week event are being looked into. </a:t>
            </a:r>
          </a:p>
          <a:p>
            <a:pPr marL="342900" lvl="0" indent="-342900"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180340" algn="l"/>
              </a:tabLst>
            </a:pPr>
            <a:r>
              <a:rPr lang="en-IN" dirty="0">
                <a:latin typeface="Myriad Pro" panose="020B0503030403020204"/>
              </a:rPr>
              <a:t>A webinar on ‘Data marketplace work in Korea’ is also due to be arranged</a:t>
            </a:r>
          </a:p>
          <a:p>
            <a:pPr marL="342900" lvl="0" indent="-342900"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180340" algn="l"/>
              </a:tabLst>
            </a:pPr>
            <a:r>
              <a:rPr lang="en-IN" dirty="0">
                <a:latin typeface="Myriad Pro" panose="020B0503030403020204"/>
              </a:rPr>
              <a:t>oneM2M will be included in a white paper on MEC by ETSI, which is set to be published in the coming months. </a:t>
            </a:r>
            <a:endParaRPr lang="en-GB" dirty="0">
              <a:latin typeface="Myriad Pro" panose="020B0503030403020204"/>
            </a:endParaRPr>
          </a:p>
          <a:p>
            <a:pPr marL="342900" lvl="0" indent="-22860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180340" algn="l"/>
              </a:tabLst>
            </a:pPr>
            <a:endParaRPr lang="en-US" sz="1900" dirty="0">
              <a:solidFill>
                <a:srgbClr val="000000"/>
              </a:solidFill>
              <a:effectLst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49FEE4-B852-41ED-8BAE-71E93B5D6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14867" y="6223702"/>
            <a:ext cx="570728" cy="314067"/>
          </a:xfrm>
          <a:prstGeom prst="ellipse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163F5A94-8458-4F17-AD3C-1A083E20221D}" type="slidenum">
              <a:rPr lang="en-US" sz="900">
                <a:solidFill>
                  <a:srgbClr val="898989"/>
                </a:solidFill>
              </a:rPr>
              <a:pPr>
                <a:lnSpc>
                  <a:spcPct val="90000"/>
                </a:lnSpc>
                <a:spcAft>
                  <a:spcPts val="600"/>
                </a:spcAft>
              </a:pPr>
              <a:t>11</a:t>
            </a:fld>
            <a:endParaRPr lang="en-US" sz="9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67840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9AF5C66A-E8F2-4E13-98A3-FE96597C5A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AC860275-E106-493A-8BF0-E0A91130EF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90AA74E-0AA9-4447-9BF9-AFD9DDCB83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576" y="822960"/>
            <a:ext cx="9829800" cy="132588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 kern="1200" dirty="0">
                <a:solidFill>
                  <a:srgbClr val="FFFFFF"/>
                </a:solidFill>
              </a:rPr>
              <a:t>Executive Interviews and Briefings  </a:t>
            </a:r>
          </a:p>
        </p:txBody>
      </p:sp>
      <p:pic>
        <p:nvPicPr>
          <p:cNvPr id="9" name="Picture 8" descr="A close up of a sign&#10;&#10;Description automatically generated">
            <a:extLst>
              <a:ext uri="{FF2B5EF4-FFF2-40B4-BE49-F238E27FC236}">
                <a16:creationId xmlns:a16="http://schemas.microsoft.com/office/drawing/2014/main" id="{3B3F388A-E355-45DE-8CF2-E9ED5316325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996" y="2837712"/>
            <a:ext cx="4714042" cy="321733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784597F-6161-48D0-B129-DAB49BC24D69}"/>
              </a:ext>
            </a:extLst>
          </p:cNvPr>
          <p:cNvSpPr/>
          <p:nvPr/>
        </p:nvSpPr>
        <p:spPr>
          <a:xfrm>
            <a:off x="6354871" y="2827419"/>
            <a:ext cx="5029200" cy="32276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342900" lvl="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IN" sz="2000" dirty="0">
                <a:effectLst/>
                <a:latin typeface="Myriad Pro" panose="020B0503030403020204"/>
                <a:ea typeface="Times New Roman" panose="02020603050405020304" pitchFamily="18" charset="0"/>
              </a:rPr>
              <a:t>An interview with </a:t>
            </a:r>
            <a:r>
              <a:rPr lang="en-GB" sz="2000" dirty="0">
                <a:effectLst/>
                <a:latin typeface="Myriad Pro" panose="020B0503030403020204"/>
                <a:ea typeface="Times New Roman" panose="02020603050405020304" pitchFamily="18" charset="0"/>
              </a:rPr>
              <a:t>Min-</a:t>
            </a:r>
            <a:r>
              <a:rPr lang="en-GB" sz="2000" dirty="0" err="1">
                <a:effectLst/>
                <a:latin typeface="Myriad Pro" panose="020B0503030403020204"/>
                <a:ea typeface="Times New Roman" panose="02020603050405020304" pitchFamily="18" charset="0"/>
              </a:rPr>
              <a:t>Byeoung</a:t>
            </a:r>
            <a:r>
              <a:rPr lang="en-GB" sz="2000" dirty="0">
                <a:effectLst/>
                <a:latin typeface="Myriad Pro" panose="020B0503030403020204"/>
                <a:ea typeface="Times New Roman" panose="02020603050405020304" pitchFamily="18" charset="0"/>
              </a:rPr>
              <a:t> Lee of Hyundai was published </a:t>
            </a:r>
            <a:endParaRPr lang="en-GB" sz="1600" dirty="0">
              <a:latin typeface="Myriad Pro" panose="020B0503030403020204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GB" sz="1600" dirty="0">
              <a:effectLst/>
              <a:latin typeface="Myriad Pro" panose="020B0503030403020204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IN" sz="2000" dirty="0">
                <a:effectLst/>
                <a:latin typeface="Myriad Pro" panose="020B0503030403020204"/>
                <a:ea typeface="Times New Roman" panose="02020603050405020304" pitchFamily="18" charset="0"/>
              </a:rPr>
              <a:t>An interview with Kenichi Yamamoto of KDDI, was published</a:t>
            </a:r>
          </a:p>
          <a:p>
            <a:pPr marL="342900" lvl="0" indent="-34290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180340" algn="l"/>
              </a:tabLst>
            </a:pPr>
            <a:r>
              <a:rPr lang="en-IN" sz="2000" dirty="0">
                <a:effectLst/>
                <a:latin typeface="Myriad Pro" panose="020B0503030403020204"/>
                <a:ea typeface="Times New Roman" panose="02020603050405020304" pitchFamily="18" charset="0"/>
              </a:rPr>
              <a:t>A briefing call was held with IIoT World and thought-leadership content will be shared with them.</a:t>
            </a:r>
            <a:endParaRPr lang="en-GB" sz="1600" dirty="0">
              <a:effectLst/>
              <a:latin typeface="Myriad Pro" panose="020B0503030403020204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180340" algn="l"/>
              </a:tabLst>
            </a:pPr>
            <a:r>
              <a:rPr lang="en-IN" sz="2000" dirty="0">
                <a:effectLst/>
                <a:latin typeface="Myriad Pro" panose="020B0503030403020204"/>
                <a:ea typeface="Times New Roman" panose="02020603050405020304" pitchFamily="18" charset="0"/>
              </a:rPr>
              <a:t>A briefing with analyst firm </a:t>
            </a:r>
            <a:r>
              <a:rPr lang="en-IN" sz="2000" dirty="0" err="1">
                <a:effectLst/>
                <a:latin typeface="Myriad Pro" panose="020B0503030403020204"/>
                <a:ea typeface="Times New Roman" panose="02020603050405020304" pitchFamily="18" charset="0"/>
              </a:rPr>
              <a:t>Omdia</a:t>
            </a:r>
            <a:r>
              <a:rPr lang="en-IN" sz="2000" dirty="0">
                <a:effectLst/>
                <a:latin typeface="Myriad Pro" panose="020B0503030403020204"/>
                <a:ea typeface="Times New Roman" panose="02020603050405020304" pitchFamily="18" charset="0"/>
              </a:rPr>
              <a:t> will be held on the 25</a:t>
            </a:r>
            <a:r>
              <a:rPr lang="en-IN" sz="2000" baseline="30000" dirty="0">
                <a:effectLst/>
                <a:latin typeface="Myriad Pro" panose="020B0503030403020204"/>
                <a:ea typeface="Times New Roman" panose="02020603050405020304" pitchFamily="18" charset="0"/>
              </a:rPr>
              <a:t>th</a:t>
            </a:r>
            <a:r>
              <a:rPr lang="en-IN" sz="2000" dirty="0">
                <a:effectLst/>
                <a:latin typeface="Myriad Pro" panose="020B0503030403020204"/>
                <a:ea typeface="Times New Roman" panose="02020603050405020304" pitchFamily="18" charset="0"/>
              </a:rPr>
              <a:t> September. </a:t>
            </a:r>
            <a:endParaRPr lang="en-GB" sz="1600" dirty="0">
              <a:effectLst/>
              <a:latin typeface="Myriad Pro" panose="020B0503030403020204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49FEE4-B852-41ED-8BAE-71E93B5D6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14867" y="6223702"/>
            <a:ext cx="570728" cy="31406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R="0" lvl="0" indent="0" fontAlgn="auto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163F5A94-8458-4F17-AD3C-1A083E20221D}" type="slidenum">
              <a:rPr kumimoji="0" lang="en-US" sz="1100" b="0" i="0" u="none" strike="noStrike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</a:rPr>
              <a:pPr marR="0" lvl="0" indent="0" fontAlgn="auto"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100" b="0" i="0" u="none" strike="noStrike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677D324-FFED-4D1D-B6C4-55541429A4D9}"/>
              </a:ext>
            </a:extLst>
          </p:cNvPr>
          <p:cNvSpPr/>
          <p:nvPr/>
        </p:nvSpPr>
        <p:spPr>
          <a:xfrm>
            <a:off x="591484" y="1204756"/>
            <a:ext cx="6467867" cy="34506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28600" marR="0" lvl="2" indent="-228600" fontAlgn="auto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215338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AFA67CD3-AB4E-4A7A-BEB8-53C445D8C4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726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07CF545F-9C2E-4446-97CD-AD92990C2B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90AA74E-0AA9-4447-9BF9-AFD9DDCB83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5795" y="110600"/>
            <a:ext cx="4977976" cy="145405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 dirty="0"/>
              <a:t>Social media</a:t>
            </a:r>
          </a:p>
        </p:txBody>
      </p:sp>
      <p:sp>
        <p:nvSpPr>
          <p:cNvPr id="33" name="Freeform 62">
            <a:extLst>
              <a:ext uri="{FF2B5EF4-FFF2-40B4-BE49-F238E27FC236}">
                <a16:creationId xmlns:a16="http://schemas.microsoft.com/office/drawing/2014/main" id="{339C8D78-A644-462F-B674-F440635E5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5000"/>
                  </a:schemeClr>
                </a:gs>
                <a:gs pos="100000">
                  <a:schemeClr val="bg2">
                    <a:lumMod val="8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6" name="Graphic 25" descr="Smart Phone">
            <a:extLst>
              <a:ext uri="{FF2B5EF4-FFF2-40B4-BE49-F238E27FC236}">
                <a16:creationId xmlns:a16="http://schemas.microsoft.com/office/drawing/2014/main" id="{95F0DDFA-86D9-416A-9C8C-BD188155D1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0254" y="1629089"/>
            <a:ext cx="3620021" cy="362002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ADB72B4-C3D2-4981-AB4B-CB918E15A0A6}"/>
              </a:ext>
            </a:extLst>
          </p:cNvPr>
          <p:cNvSpPr/>
          <p:nvPr/>
        </p:nvSpPr>
        <p:spPr>
          <a:xfrm>
            <a:off x="5906193" y="1632003"/>
            <a:ext cx="4977578" cy="363928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 lnSpcReduction="10000"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  <a:latin typeface="Myriad Pro" panose="020B0503030403020204" pitchFamily="34" charset="0"/>
              </a:rPr>
              <a:t>PPR has shared two fortnightly social media schedules for August.</a:t>
            </a:r>
          </a:p>
          <a:p>
            <a:pPr lvl="0"/>
            <a:endParaRPr lang="en-US" dirty="0">
              <a:solidFill>
                <a:schemeClr val="tx2"/>
              </a:solidFill>
              <a:latin typeface="Myriad Pro" panose="020B0503030403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  <a:latin typeface="Myriad Pro" panose="020B0503030403020204" pitchFamily="34" charset="0"/>
              </a:rPr>
              <a:t>PPR will also provide online event support through social media promotion for: </a:t>
            </a:r>
          </a:p>
          <a:p>
            <a:pPr lvl="0"/>
            <a:r>
              <a:rPr lang="en-US" dirty="0">
                <a:solidFill>
                  <a:schemeClr val="tx2"/>
                </a:solidFill>
                <a:latin typeface="Myriad Pro" panose="020B0503030403020204" pitchFamily="34" charset="0"/>
              </a:rPr>
              <a:t>	-IoT Tech Expo </a:t>
            </a:r>
          </a:p>
          <a:p>
            <a:pPr lvl="0"/>
            <a:r>
              <a:rPr lang="en-US" dirty="0">
                <a:solidFill>
                  <a:schemeClr val="tx2"/>
                </a:solidFill>
                <a:latin typeface="Myriad Pro" panose="020B0503030403020204" pitchFamily="34" charset="0"/>
              </a:rPr>
              <a:t>	-Industrial IoT USA Summit </a:t>
            </a:r>
          </a:p>
          <a:p>
            <a:pPr lvl="0"/>
            <a:r>
              <a:rPr lang="en-US" dirty="0">
                <a:solidFill>
                  <a:schemeClr val="tx2"/>
                </a:solidFill>
                <a:latin typeface="Myriad Pro" panose="020B0503030403020204" pitchFamily="34" charset="0"/>
              </a:rPr>
              <a:t>	-Managed Services Summit Live  </a:t>
            </a:r>
          </a:p>
          <a:p>
            <a:pPr lvl="0"/>
            <a:endParaRPr lang="en-US" dirty="0">
              <a:solidFill>
                <a:schemeClr val="tx2"/>
              </a:solidFill>
              <a:latin typeface="Myriad Pro" panose="020B0503030403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  <a:latin typeface="Myriad Pro" panose="020B0503030403020204" pitchFamily="34" charset="0"/>
              </a:rPr>
              <a:t>PPR will suggest theming content to align with the four key verticals. Opportunity for OneM2M to make sure each section has an equal voice across socials. </a:t>
            </a:r>
          </a:p>
          <a:p>
            <a:pPr marL="342900" indent="-22860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180340" algn="l"/>
              </a:tabLst>
            </a:pPr>
            <a:endParaRPr lang="en-US" sz="2000" dirty="0">
              <a:effectLst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49FEE4-B852-41ED-8BAE-71E93B5D6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25930" y="6223702"/>
            <a:ext cx="570728" cy="31406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163F5A94-8458-4F17-AD3C-1A083E20221D}" type="slidenum">
              <a:rPr lang="en-US" sz="1100">
                <a:solidFill>
                  <a:srgbClr val="898989"/>
                </a:solidFill>
              </a:rPr>
              <a:pPr>
                <a:spcAft>
                  <a:spcPts val="600"/>
                </a:spcAft>
              </a:pPr>
              <a:t>13</a:t>
            </a:fld>
            <a:endParaRPr lang="en-US" sz="1100">
              <a:solidFill>
                <a:srgbClr val="898989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677D324-FFED-4D1D-B6C4-55541429A4D9}"/>
              </a:ext>
            </a:extLst>
          </p:cNvPr>
          <p:cNvSpPr/>
          <p:nvPr/>
        </p:nvSpPr>
        <p:spPr>
          <a:xfrm>
            <a:off x="4976030" y="1540171"/>
            <a:ext cx="6377769" cy="49302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571500" lvl="2" indent="-22860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730332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EDA230-3BCF-4800-A70E-465E957F6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Social media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690083-3C8C-4E2B-A5A7-D113B41547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968" y="1253331"/>
            <a:ext cx="4227877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August 2020:</a:t>
            </a:r>
          </a:p>
          <a:p>
            <a:r>
              <a:rPr lang="en-US" sz="2400" dirty="0"/>
              <a:t>Tweet impressions: 17K</a:t>
            </a:r>
            <a:endParaRPr lang="en-GB" sz="2400" dirty="0"/>
          </a:p>
          <a:p>
            <a:r>
              <a:rPr lang="en-US" sz="2400" dirty="0"/>
              <a:t>Profile visits: 105</a:t>
            </a:r>
            <a:endParaRPr lang="en-GB" sz="2400" dirty="0"/>
          </a:p>
          <a:p>
            <a:r>
              <a:rPr lang="en-US" sz="2400" dirty="0"/>
              <a:t>Mentions: 37</a:t>
            </a:r>
            <a:endParaRPr lang="en-GB" sz="2400" dirty="0"/>
          </a:p>
          <a:p>
            <a:r>
              <a:rPr lang="en-US" sz="2400" dirty="0"/>
              <a:t>Total followers: 1,285</a:t>
            </a:r>
            <a:endParaRPr lang="en-GB" sz="2400" dirty="0"/>
          </a:p>
          <a:p>
            <a:pPr marL="0" indent="0">
              <a:buNone/>
            </a:pPr>
            <a:endParaRPr lang="en-US" sz="2000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A5FD4B-E987-4EA0-9E3F-2C1F1C1F7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14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28F0206-17C0-49AB-A71A-BFB58170DEF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8155596" y="1481931"/>
            <a:ext cx="3789217" cy="323940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940F9A1-7994-4C03-A8AA-80EF0586FC4D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3271492" y="3101633"/>
            <a:ext cx="4823035" cy="300990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F00A953-2582-43BE-B8C6-6EE819FE4A2D}"/>
              </a:ext>
            </a:extLst>
          </p:cNvPr>
          <p:cNvSpPr txBox="1"/>
          <p:nvPr/>
        </p:nvSpPr>
        <p:spPr>
          <a:xfrm>
            <a:off x="8017381" y="1143085"/>
            <a:ext cx="61324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Top Tweet earned 722 impressions</a:t>
            </a:r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800CF75-4BBE-46E1-8E02-92252ABCB5E2}"/>
              </a:ext>
            </a:extLst>
          </p:cNvPr>
          <p:cNvSpPr txBox="1"/>
          <p:nvPr/>
        </p:nvSpPr>
        <p:spPr>
          <a:xfrm>
            <a:off x="3271492" y="2762786"/>
            <a:ext cx="61324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Top mention earned 23 engagements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63538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>
            <a:extLst>
              <a:ext uri="{FF2B5EF4-FFF2-40B4-BE49-F238E27FC236}">
                <a16:creationId xmlns:a16="http://schemas.microsoft.com/office/drawing/2014/main" id="{F98ED85F-DCEE-4B50-802E-71A6E3E12B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14000"/>
            </a:schemeClr>
          </a:solidFill>
          <a:ln w="127000" cap="sq" cmpd="thinThick">
            <a:solidFill>
              <a:schemeClr val="tx1">
                <a:lumMod val="85000"/>
                <a:lumOff val="15000"/>
                <a:alpha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53" y="152234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Press releases and media alerts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C93CB627-D2FC-4058-92C9-266D0099A5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4761" y="1331565"/>
            <a:ext cx="10515600" cy="4892252"/>
          </a:xfrm>
        </p:spPr>
        <p:txBody>
          <a:bodyPr>
            <a:normAutofit fontScale="77500" lnSpcReduction="20000"/>
          </a:bodyPr>
          <a:lstStyle/>
          <a:p>
            <a:pPr marL="342900" lvl="0" indent="-34290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180340" algn="l"/>
              </a:tabLst>
            </a:pPr>
            <a:r>
              <a:rPr lang="en-GB" sz="2100" dirty="0">
                <a:effectLst/>
                <a:latin typeface="Myriad Pro" panose="020B0503030403020204"/>
                <a:ea typeface="Times New Roman" panose="02020603050405020304" pitchFamily="18" charset="0"/>
                <a:cs typeface="Symbol" panose="05050102010706020507" pitchFamily="18" charset="2"/>
              </a:rPr>
              <a:t>A press release will be issued to announce the results of the upcoming oneM2M elections.</a:t>
            </a:r>
          </a:p>
          <a:p>
            <a:pPr marL="342900" lvl="0" indent="-34290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180340" algn="l"/>
              </a:tabLst>
            </a:pPr>
            <a:r>
              <a:rPr lang="en-GB" sz="2100" dirty="0">
                <a:effectLst/>
                <a:latin typeface="Myriad Pro" panose="020B0503030403020204"/>
                <a:ea typeface="Times New Roman" panose="02020603050405020304" pitchFamily="18" charset="0"/>
                <a:cs typeface="Symbol" panose="05050102010706020507" pitchFamily="18" charset="2"/>
              </a:rPr>
              <a:t>A press release has been drafted in preparation for the approval of oneM2M as an official standard in India and awaits approval.</a:t>
            </a:r>
          </a:p>
          <a:p>
            <a:pPr marL="342900" lvl="0" indent="-34290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180340" algn="l"/>
              </a:tabLst>
            </a:pPr>
            <a:r>
              <a:rPr lang="en-GB" sz="2100" dirty="0">
                <a:effectLst/>
                <a:latin typeface="Myriad Pro" panose="020B0503030403020204"/>
                <a:ea typeface="Times New Roman" panose="02020603050405020304" pitchFamily="18" charset="0"/>
                <a:cs typeface="Symbol" panose="05050102010706020507" pitchFamily="18" charset="2"/>
              </a:rPr>
              <a:t>A call is to take place to discuss partnership working with GCF. A press release may follow.</a:t>
            </a:r>
          </a:p>
          <a:p>
            <a:pPr marL="342900" lvl="0" indent="-34290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180340" algn="l"/>
              </a:tabLst>
            </a:pPr>
            <a:r>
              <a:rPr lang="en-GB" sz="2100" dirty="0">
                <a:effectLst/>
                <a:latin typeface="Myriad Pro" panose="020B0503030403020204"/>
                <a:ea typeface="Times New Roman" panose="02020603050405020304" pitchFamily="18" charset="0"/>
                <a:cs typeface="Symbol" panose="05050102010706020507" pitchFamily="18" charset="2"/>
              </a:rPr>
              <a:t>A decision is expected this month on the formalisation of cooperation between the study group and oneM2M. A press release may follow. </a:t>
            </a:r>
          </a:p>
          <a:p>
            <a:pPr marL="342900" lvl="0" indent="-34290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180340" algn="l"/>
              </a:tabLst>
            </a:pPr>
            <a:r>
              <a:rPr lang="en-GB" sz="2100" dirty="0">
                <a:effectLst/>
                <a:latin typeface="Myriad Pro" panose="020B0503030403020204"/>
                <a:ea typeface="Times New Roman" panose="02020603050405020304" pitchFamily="18" charset="0"/>
                <a:cs typeface="Symbol" panose="05050102010706020507" pitchFamily="18" charset="2"/>
              </a:rPr>
              <a:t>A press release on the Interop event in September is currently being discussed. It could also incorporate mention of the ETSI </a:t>
            </a:r>
            <a:r>
              <a:rPr lang="en-GB" sz="2100" dirty="0" err="1">
                <a:effectLst/>
                <a:latin typeface="Myriad Pro" panose="020B0503030403020204"/>
                <a:ea typeface="Times New Roman" panose="02020603050405020304" pitchFamily="18" charset="0"/>
                <a:cs typeface="Symbol" panose="05050102010706020507" pitchFamily="18" charset="2"/>
              </a:rPr>
              <a:t>InDico</a:t>
            </a:r>
            <a:r>
              <a:rPr lang="en-GB" sz="2100" dirty="0">
                <a:effectLst/>
                <a:latin typeface="Myriad Pro" panose="020B0503030403020204"/>
                <a:ea typeface="Times New Roman" panose="02020603050405020304" pitchFamily="18" charset="0"/>
                <a:cs typeface="Symbol" panose="05050102010706020507" pitchFamily="18" charset="2"/>
              </a:rPr>
              <a:t> project.</a:t>
            </a:r>
          </a:p>
          <a:p>
            <a:pPr marL="342900" lvl="0" indent="-34290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180340" algn="l"/>
              </a:tabLst>
            </a:pPr>
            <a:r>
              <a:rPr lang="en-GB" sz="2100" dirty="0">
                <a:effectLst/>
                <a:latin typeface="Myriad Pro" panose="020B0503030403020204"/>
                <a:ea typeface="Times New Roman" panose="02020603050405020304" pitchFamily="18" charset="0"/>
                <a:cs typeface="Symbol" panose="05050102010706020507" pitchFamily="18" charset="2"/>
              </a:rPr>
              <a:t>An announcement will be made to mark the introduction of the new oneM2M website</a:t>
            </a:r>
          </a:p>
          <a:p>
            <a:pPr marL="342900" lvl="0" indent="-34290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180340" algn="l"/>
              </a:tabLst>
            </a:pPr>
            <a:r>
              <a:rPr lang="en-GB" sz="2100" dirty="0">
                <a:effectLst/>
                <a:latin typeface="Myriad Pro" panose="020B0503030403020204"/>
                <a:ea typeface="Times New Roman" panose="02020603050405020304" pitchFamily="18" charset="0"/>
                <a:cs typeface="Symbol" panose="05050102010706020507" pitchFamily="18" charset="2"/>
              </a:rPr>
              <a:t>A joint PR is with ATIS / OFC is on hold for now.</a:t>
            </a:r>
          </a:p>
          <a:p>
            <a:pPr marL="342900" lvl="0" indent="-34290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180340" algn="l"/>
              </a:tabLst>
            </a:pPr>
            <a:r>
              <a:rPr lang="en-GB" sz="2100" dirty="0">
                <a:effectLst/>
                <a:latin typeface="Myriad Pro" panose="020B0503030403020204"/>
                <a:ea typeface="Times New Roman" panose="02020603050405020304" pitchFamily="18" charset="0"/>
                <a:cs typeface="Symbol" panose="05050102010706020507" pitchFamily="18" charset="2"/>
              </a:rPr>
              <a:t>A media alert will be issued to mark Ken Figueredo’s involvement in the IoT Tech Expo</a:t>
            </a:r>
          </a:p>
          <a:p>
            <a:pPr marL="342900" lvl="0" indent="-34290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180340" algn="l"/>
              </a:tabLst>
            </a:pPr>
            <a:r>
              <a:rPr lang="en-GB" sz="2100" dirty="0">
                <a:effectLst/>
                <a:latin typeface="Myriad Pro" panose="020B0503030403020204"/>
                <a:ea typeface="Times New Roman" panose="02020603050405020304" pitchFamily="18" charset="0"/>
                <a:cs typeface="Symbol" panose="05050102010706020507" pitchFamily="18" charset="2"/>
              </a:rPr>
              <a:t>A media alert will be issued to mark Ken Figueredo’s involvement in the Managed Services Summit</a:t>
            </a:r>
          </a:p>
        </p:txBody>
      </p:sp>
      <p:sp>
        <p:nvSpPr>
          <p:cNvPr id="30" name="Slide Number Placeholder 29"/>
          <p:cNvSpPr>
            <a:spLocks noGrp="1"/>
          </p:cNvSpPr>
          <p:nvPr>
            <p:ph type="sldNum" sz="quarter" idx="12"/>
          </p:nvPr>
        </p:nvSpPr>
        <p:spPr>
          <a:xfrm>
            <a:off x="8610600" y="6077585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163F5A94-8458-4F17-AD3C-1A083E20221D}" type="slidenum">
              <a:rPr lang="en-US"/>
              <a:pPr>
                <a:spcAft>
                  <a:spcPts val="600"/>
                </a:spcAft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0763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B3E9CE-C46E-45F1-9AE6-A3A2779173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Feature coverage Highlights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4279EA-F5A1-4BD2-ABCC-A7B60980C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3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3B8713F-1F00-4B37-B294-B71BEF1782C8}"/>
              </a:ext>
            </a:extLst>
          </p:cNvPr>
          <p:cNvSpPr txBox="1"/>
          <p:nvPr/>
        </p:nvSpPr>
        <p:spPr>
          <a:xfrm>
            <a:off x="8824404" y="4650483"/>
            <a:ext cx="29828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>
                <a:solidFill>
                  <a:schemeClr val="tx2"/>
                </a:solidFill>
                <a:latin typeface="Myriad Pro" panose="020B0503030403020204" pitchFamily="34" charset="0"/>
              </a:rPr>
              <a:t>An article has been published on Satellite Evolution following a Q&amp;A  briefing call with Ken.</a:t>
            </a:r>
            <a:endParaRPr lang="en-GB" dirty="0">
              <a:solidFill>
                <a:schemeClr val="tx2"/>
              </a:solidFill>
            </a:endParaRPr>
          </a:p>
        </p:txBody>
      </p:sp>
      <p:pic>
        <p:nvPicPr>
          <p:cNvPr id="6" name="Picture 5" descr="A screenshot of text&#10;&#10;Description automatically generated">
            <a:extLst>
              <a:ext uri="{FF2B5EF4-FFF2-40B4-BE49-F238E27FC236}">
                <a16:creationId xmlns:a16="http://schemas.microsoft.com/office/drawing/2014/main" id="{CE2B917B-C084-4B0B-9C48-F8899E7CB8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925" y="1316472"/>
            <a:ext cx="3712867" cy="4875155"/>
          </a:xfrm>
          <a:prstGeom prst="rect">
            <a:avLst/>
          </a:prstGeom>
        </p:spPr>
      </p:pic>
      <p:pic>
        <p:nvPicPr>
          <p:cNvPr id="8" name="Picture 7" descr="A picture containing newspaper, text, building, brick&#10;&#10;Description automatically generated">
            <a:extLst>
              <a:ext uri="{FF2B5EF4-FFF2-40B4-BE49-F238E27FC236}">
                <a16:creationId xmlns:a16="http://schemas.microsoft.com/office/drawing/2014/main" id="{1D97B335-3A3F-44EC-8FB0-BB0C6804EC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441" y="1316472"/>
            <a:ext cx="3914980" cy="508114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7E4351C-1BA6-4D17-8949-F3629A838C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24404" y="2278157"/>
            <a:ext cx="2560542" cy="1767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0353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B3E9CE-C46E-45F1-9AE6-A3A2779173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Feature coverage Highlights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4279EA-F5A1-4BD2-ABCC-A7B60980C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4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3B8713F-1F00-4B37-B294-B71BEF1782C8}"/>
              </a:ext>
            </a:extLst>
          </p:cNvPr>
          <p:cNvSpPr txBox="1"/>
          <p:nvPr/>
        </p:nvSpPr>
        <p:spPr>
          <a:xfrm>
            <a:off x="9520964" y="2909989"/>
            <a:ext cx="2499702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dirty="0">
                <a:solidFill>
                  <a:schemeClr val="tx2"/>
                </a:solidFill>
                <a:latin typeface="Myriad Pro" panose="020B0503030403020204" pitchFamily="34" charset="0"/>
              </a:rPr>
              <a:t>A feature on smart cities amid the pandemic has been published on IoT News.</a:t>
            </a:r>
          </a:p>
          <a:p>
            <a:pPr>
              <a:spcAft>
                <a:spcPts val="600"/>
              </a:spcAft>
            </a:pPr>
            <a:endParaRPr lang="en-GB" dirty="0">
              <a:solidFill>
                <a:schemeClr val="tx2"/>
              </a:solidFill>
            </a:endParaRPr>
          </a:p>
        </p:txBody>
      </p:sp>
      <p:pic>
        <p:nvPicPr>
          <p:cNvPr id="7" name="Picture 6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3C827E39-A05F-4970-9CFF-9996CC2922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3435" y="1307504"/>
            <a:ext cx="4660606" cy="4759243"/>
          </a:xfrm>
          <a:prstGeom prst="rect">
            <a:avLst/>
          </a:prstGeom>
        </p:spPr>
      </p:pic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3AFCA3F5-BBE2-4D5F-9453-EEECDE6467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520" y="1463586"/>
            <a:ext cx="3038899" cy="771633"/>
          </a:xfrm>
          <a:prstGeom prst="rect">
            <a:avLst/>
          </a:prstGeom>
        </p:spPr>
      </p:pic>
      <p:pic>
        <p:nvPicPr>
          <p:cNvPr id="13" name="Picture 12" descr="A picture containing person, photo, person, holding&#10;&#10;Description automatically generated">
            <a:extLst>
              <a:ext uri="{FF2B5EF4-FFF2-40B4-BE49-F238E27FC236}">
                <a16:creationId xmlns:a16="http://schemas.microsoft.com/office/drawing/2014/main" id="{A1D47EF3-452D-4434-A2F3-DF0592C6B3A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334" y="2390662"/>
            <a:ext cx="4231032" cy="3113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7347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B3E9CE-C46E-45F1-9AE6-A3A2779173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Feature coverage Highlights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4279EA-F5A1-4BD2-ABCC-A7B60980C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5</a:t>
            </a:fld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7374787-F056-4AFB-A700-EE61DC336847}"/>
              </a:ext>
            </a:extLst>
          </p:cNvPr>
          <p:cNvSpPr/>
          <p:nvPr/>
        </p:nvSpPr>
        <p:spPr>
          <a:xfrm>
            <a:off x="6985106" y="4844677"/>
            <a:ext cx="447143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tx2"/>
                </a:solidFill>
              </a:rPr>
              <a:t>A feature on the topic of semantic interoperability has been published on Networking+.</a:t>
            </a:r>
          </a:p>
          <a:p>
            <a:endParaRPr lang="en-GB" dirty="0">
              <a:solidFill>
                <a:schemeClr val="tx2"/>
              </a:solidFill>
            </a:endParaRPr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B1AD90A2-A9EA-4EB4-9638-8B24859171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696" y="1357529"/>
            <a:ext cx="3191320" cy="704948"/>
          </a:xfrm>
          <a:prstGeom prst="rect">
            <a:avLst/>
          </a:prstGeom>
        </p:spPr>
      </p:pic>
      <p:pic>
        <p:nvPicPr>
          <p:cNvPr id="8" name="Picture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CC5755EE-E425-48C1-92EF-30B10207B3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696" y="2246437"/>
            <a:ext cx="4563112" cy="3934374"/>
          </a:xfrm>
          <a:prstGeom prst="rect">
            <a:avLst/>
          </a:prstGeom>
        </p:spPr>
      </p:pic>
      <p:pic>
        <p:nvPicPr>
          <p:cNvPr id="11" name="Picture 10" descr="A screenshot of a cell phone&#10;&#10;Description automatically generated">
            <a:extLst>
              <a:ext uri="{FF2B5EF4-FFF2-40B4-BE49-F238E27FC236}">
                <a16:creationId xmlns:a16="http://schemas.microsoft.com/office/drawing/2014/main" id="{7730D258-57A3-486B-AFBD-83E5875CA38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4243" y="1575411"/>
            <a:ext cx="4572638" cy="2867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0286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B3E9CE-C46E-45F1-9AE6-A3A2779173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Feature coverage Highlights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4279EA-F5A1-4BD2-ABCC-A7B60980C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6</a:t>
            </a:fld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7374787-F056-4AFB-A700-EE61DC336847}"/>
              </a:ext>
            </a:extLst>
          </p:cNvPr>
          <p:cNvSpPr/>
          <p:nvPr/>
        </p:nvSpPr>
        <p:spPr>
          <a:xfrm>
            <a:off x="7049760" y="5043767"/>
            <a:ext cx="447143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tx2"/>
                </a:solidFill>
              </a:rPr>
              <a:t>An article on the topic of AI and IoT has been featured on IoT Evolution.</a:t>
            </a:r>
          </a:p>
          <a:p>
            <a:r>
              <a:rPr lang="en-GB" dirty="0">
                <a:solidFill>
                  <a:schemeClr val="tx2"/>
                </a:solidFill>
              </a:rPr>
              <a:t> </a:t>
            </a:r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DD40AF22-B69A-449B-9BC8-E34DE2E16F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696" y="1352568"/>
            <a:ext cx="3772426" cy="762106"/>
          </a:xfrm>
          <a:prstGeom prst="rect">
            <a:avLst/>
          </a:prstGeom>
        </p:spPr>
      </p:pic>
      <p:pic>
        <p:nvPicPr>
          <p:cNvPr id="9" name="Picture 8" descr="A picture containing computer&#10;&#10;Description automatically generated">
            <a:extLst>
              <a:ext uri="{FF2B5EF4-FFF2-40B4-BE49-F238E27FC236}">
                <a16:creationId xmlns:a16="http://schemas.microsoft.com/office/drawing/2014/main" id="{3FED4404-BF56-47BD-8F99-EDCE62F6C6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696" y="2010103"/>
            <a:ext cx="5985212" cy="4221588"/>
          </a:xfrm>
          <a:prstGeom prst="rect">
            <a:avLst/>
          </a:prstGeom>
        </p:spPr>
      </p:pic>
      <p:pic>
        <p:nvPicPr>
          <p:cNvPr id="12" name="Picture 11" descr="A screenshot of a cell phone&#10;&#10;Description automatically generated">
            <a:extLst>
              <a:ext uri="{FF2B5EF4-FFF2-40B4-BE49-F238E27FC236}">
                <a16:creationId xmlns:a16="http://schemas.microsoft.com/office/drawing/2014/main" id="{D9E6AFE1-60EC-4FEA-92C3-BC07FEF19C0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6912" y="1352568"/>
            <a:ext cx="5540392" cy="3302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7768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BA63E1-6B98-4C92-8858-3860F6B4E3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Monitoring for coverage: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1A7628-32A8-4FF6-BD95-A93392032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7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D6C2190-09D4-4309-B521-5393B5F81A6D}"/>
              </a:ext>
            </a:extLst>
          </p:cNvPr>
          <p:cNvSpPr/>
          <p:nvPr/>
        </p:nvSpPr>
        <p:spPr>
          <a:xfrm>
            <a:off x="1400017" y="3792447"/>
            <a:ext cx="378693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tx2"/>
                </a:solidFill>
                <a:latin typeface="Myriad Pro" panose="020B0503030403020204" pitchFamily="34" charset="0"/>
              </a:rPr>
              <a:t>A comment piece on IoT standardisation is due to be published in IoT Now Transport.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B1EF718-93FF-475E-AF78-1ABFAAA98B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8493" y="1852652"/>
            <a:ext cx="3955712" cy="126071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068418F-CFB7-433B-9FDD-84DE3D1A35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8245" y="1985817"/>
            <a:ext cx="2863642" cy="129267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01B12F7-1A6F-436A-AA2B-91605452F7FA}"/>
              </a:ext>
            </a:extLst>
          </p:cNvPr>
          <p:cNvSpPr/>
          <p:nvPr/>
        </p:nvSpPr>
        <p:spPr>
          <a:xfrm>
            <a:off x="7342349" y="3515448"/>
            <a:ext cx="3048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tx2"/>
                </a:solidFill>
                <a:latin typeface="Myriad Pro" panose="020B0503030403020204" pitchFamily="34" charset="0"/>
              </a:rPr>
              <a:t>A feature for IoT now has been submitted based on the IIC white paper. Proactive PR is currently monitoring for coverage. </a:t>
            </a:r>
          </a:p>
        </p:txBody>
      </p:sp>
    </p:spTree>
    <p:extLst>
      <p:ext uri="{BB962C8B-B14F-4D97-AF65-F5344CB8AC3E}">
        <p14:creationId xmlns:p14="http://schemas.microsoft.com/office/powerpoint/2010/main" val="8827026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BA63E1-6B98-4C92-8858-3860F6B4E3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Monitoring for coverage: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1A7628-32A8-4FF6-BD95-A93392032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8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FF89D98-1B82-405F-9182-FFAC2815EA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5679" y="1959394"/>
            <a:ext cx="2566638" cy="123759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4787849-B121-4F01-889F-ACFBDC2B10CB}"/>
              </a:ext>
            </a:extLst>
          </p:cNvPr>
          <p:cNvSpPr txBox="1"/>
          <p:nvPr/>
        </p:nvSpPr>
        <p:spPr>
          <a:xfrm>
            <a:off x="7582514" y="3661011"/>
            <a:ext cx="30006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tx2"/>
                </a:solidFill>
              </a:rPr>
              <a:t>As part of its ongoing series, PPR is currently monitoring for coverage in the Autumn edition.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7ECE78A4-E13B-4293-907C-DDD2B2213F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0184" y="1764648"/>
            <a:ext cx="1999661" cy="1664352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89B08B98-3902-4930-9CE5-B4BFA3C8925A}"/>
              </a:ext>
            </a:extLst>
          </p:cNvPr>
          <p:cNvSpPr/>
          <p:nvPr/>
        </p:nvSpPr>
        <p:spPr>
          <a:xfrm>
            <a:off x="1633123" y="3661011"/>
            <a:ext cx="378693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tx2"/>
                </a:solidFill>
                <a:latin typeface="Myriad Pro" panose="020B0503030403020204" pitchFamily="34" charset="0"/>
              </a:rPr>
              <a:t>A feature has been submitted on the topic of AI and IoT. PPR is currently monitoring for coverage in the September issue of ETSI Enjoy.</a:t>
            </a:r>
          </a:p>
        </p:txBody>
      </p:sp>
    </p:spTree>
    <p:extLst>
      <p:ext uri="{BB962C8B-B14F-4D97-AF65-F5344CB8AC3E}">
        <p14:creationId xmlns:p14="http://schemas.microsoft.com/office/powerpoint/2010/main" val="39512223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3E6E35-88F7-4B06-91D5-201B2A1639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Features being drafted: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8D0606-132E-4D78-9B3E-C59CDAD8EE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9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12CC72E-0F9D-486D-A671-4D3F97B1D3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7620" y="2088517"/>
            <a:ext cx="2562225" cy="123825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F1F9332-154D-4C77-9CB1-B83B45B46ADA}"/>
              </a:ext>
            </a:extLst>
          </p:cNvPr>
          <p:cNvSpPr/>
          <p:nvPr/>
        </p:nvSpPr>
        <p:spPr>
          <a:xfrm>
            <a:off x="1812875" y="3822647"/>
            <a:ext cx="305743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tx2"/>
                </a:solidFill>
                <a:latin typeface="Myriad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Proactive PR has secured the opportunity to provide a series of articles for IEEE Communications Standards Magazine and is planning the next submission for November.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8EACF9B-225F-405D-BA51-62907CB3CC75}"/>
              </a:ext>
            </a:extLst>
          </p:cNvPr>
          <p:cNvSpPr/>
          <p:nvPr/>
        </p:nvSpPr>
        <p:spPr>
          <a:xfrm>
            <a:off x="6560012" y="3822647"/>
            <a:ext cx="324996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tx2"/>
                </a:solidFill>
                <a:latin typeface="Myriad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PPR is currently drafting features for CIE Online and Geo Connexion on the ETSI AI project. </a:t>
            </a:r>
            <a:endParaRPr lang="en-GB" dirty="0">
              <a:solidFill>
                <a:schemeClr val="tx2"/>
              </a:solidFill>
            </a:endParaRPr>
          </a:p>
        </p:txBody>
      </p:sp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E351CC83-071B-47EC-B5A2-4CFDE2F261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8447" y="2358086"/>
            <a:ext cx="1439412" cy="10897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4BE33E5-CB57-45F7-8D4E-83C2025B55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6327" y="2579784"/>
            <a:ext cx="1750479" cy="646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9635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ne2m">
      <a:dk1>
        <a:srgbClr val="545054"/>
      </a:dk1>
      <a:lt1>
        <a:sysClr val="window" lastClr="FFFFFF"/>
      </a:lt1>
      <a:dk2>
        <a:srgbClr val="000000"/>
      </a:dk2>
      <a:lt2>
        <a:srgbClr val="E7E6E6"/>
      </a:lt2>
      <a:accent1>
        <a:srgbClr val="C00000"/>
      </a:accent1>
      <a:accent2>
        <a:srgbClr val="545054"/>
      </a:accent2>
      <a:accent3>
        <a:srgbClr val="A5A5A5"/>
      </a:accent3>
      <a:accent4>
        <a:srgbClr val="F6921E"/>
      </a:accent4>
      <a:accent5>
        <a:srgbClr val="716896"/>
      </a:accent5>
      <a:accent6>
        <a:srgbClr val="005480"/>
      </a:accent6>
      <a:hlink>
        <a:srgbClr val="668C97"/>
      </a:hlink>
      <a:folHlink>
        <a:srgbClr val="44546A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396</TotalTime>
  <Words>682</Words>
  <Application>Microsoft Office PowerPoint</Application>
  <PresentationFormat>Widescreen</PresentationFormat>
  <Paragraphs>86</Paragraphs>
  <Slides>14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Myriad Pro</vt:lpstr>
      <vt:lpstr>Myriad Pro Light</vt:lpstr>
      <vt:lpstr>Symbol</vt:lpstr>
      <vt:lpstr>Office Theme</vt:lpstr>
      <vt:lpstr>Marcom 91 </vt:lpstr>
      <vt:lpstr>Press releases and media alerts</vt:lpstr>
      <vt:lpstr>Feature coverage Highlights</vt:lpstr>
      <vt:lpstr>Feature coverage Highlights</vt:lpstr>
      <vt:lpstr>Feature coverage Highlights</vt:lpstr>
      <vt:lpstr>Feature coverage Highlights</vt:lpstr>
      <vt:lpstr>Monitoring for coverage: </vt:lpstr>
      <vt:lpstr>Monitoring for coverage: </vt:lpstr>
      <vt:lpstr>Features being drafted:</vt:lpstr>
      <vt:lpstr>Features being drafted:</vt:lpstr>
      <vt:lpstr>Webinars and White Papers  </vt:lpstr>
      <vt:lpstr>Executive Interviews and Briefings  </vt:lpstr>
      <vt:lpstr>Social media</vt:lpstr>
      <vt:lpstr>Social media 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Marcom 88 </dc:title>
  <dc:creator>Hollie-May Auburn</dc:creator>
  <cp:lastModifiedBy>James Page</cp:lastModifiedBy>
  <cp:revision>36</cp:revision>
  <dcterms:created xsi:type="dcterms:W3CDTF">2020-05-22T10:29:25Z</dcterms:created>
  <dcterms:modified xsi:type="dcterms:W3CDTF">2020-09-21T15:21:45Z</dcterms:modified>
</cp:coreProperties>
</file>