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3" r:id="rId2"/>
    <p:sldId id="357" r:id="rId3"/>
    <p:sldId id="388" r:id="rId4"/>
    <p:sldId id="403" r:id="rId5"/>
    <p:sldId id="404" r:id="rId6"/>
    <p:sldId id="401" r:id="rId7"/>
    <p:sldId id="400" r:id="rId8"/>
    <p:sldId id="402" r:id="rId9"/>
    <p:sldId id="399" r:id="rId10"/>
    <p:sldId id="384" r:id="rId11"/>
    <p:sldId id="385" r:id="rId12"/>
    <p:sldId id="375" r:id="rId13"/>
    <p:sldId id="3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ne Garfitt" initials="JG" lastIdx="5" clrIdx="0">
    <p:extLst>
      <p:ext uri="{19B8F6BF-5375-455C-9EA6-DF929625EA0E}">
        <p15:presenceInfo xmlns:p15="http://schemas.microsoft.com/office/powerpoint/2012/main" userId="1cbd19617fdeafa9" providerId="Windows Live"/>
      </p:ext>
    </p:extLst>
  </p:cmAuthor>
  <p:cmAuthor id="2" name="Callie Sowerby" initials="CS" lastIdx="2" clrIdx="1">
    <p:extLst>
      <p:ext uri="{19B8F6BF-5375-455C-9EA6-DF929625EA0E}">
        <p15:presenceInfo xmlns:p15="http://schemas.microsoft.com/office/powerpoint/2012/main" userId="713725295af3f341" providerId="Windows Live"/>
      </p:ext>
    </p:extLst>
  </p:cmAuthor>
  <p:cmAuthor id="3" name="Jayne Garfitt" initials="JG [2]" lastIdx="1" clrIdx="2">
    <p:extLst>
      <p:ext uri="{19B8F6BF-5375-455C-9EA6-DF929625EA0E}">
        <p15:presenceInfo xmlns:p15="http://schemas.microsoft.com/office/powerpoint/2012/main" userId="Jayne Garfi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C98"/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3" autoAdjust="0"/>
    <p:restoredTop sz="95226" autoAdjust="0"/>
  </p:normalViewPr>
  <p:slideViewPr>
    <p:cSldViewPr snapToGrid="0">
      <p:cViewPr varScale="1">
        <p:scale>
          <a:sx n="96" d="100"/>
          <a:sy n="96" d="100"/>
        </p:scale>
        <p:origin x="10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51F4-7F07-400E-A03E-ADA4CCC86208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79383-E4C0-4FC2-A15A-FDB411786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3676-268C-43E7-9C5A-45E44A3889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8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75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79383-E4C0-4FC2-A15A-FDB4117861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682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7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0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6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2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28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51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264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2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31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580" y="1767056"/>
            <a:ext cx="6766078" cy="49276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tx1"/>
                </a:solidFill>
              </a:rPr>
              <a:t>Marcom 92</a:t>
            </a:r>
            <a:br>
              <a:rPr lang="de-DE" dirty="0"/>
            </a:br>
            <a:endParaRPr lang="de-D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1465" y="1287930"/>
            <a:ext cx="3093963" cy="4927602"/>
          </a:xfrm>
        </p:spPr>
        <p:txBody>
          <a:bodyPr anchor="ctr">
            <a:normAutofit/>
          </a:bodyPr>
          <a:lstStyle/>
          <a:p>
            <a:pPr algn="l"/>
            <a:r>
              <a:rPr lang="de-DE" sz="2000" dirty="0">
                <a:solidFill>
                  <a:srgbClr val="FFFFFF"/>
                </a:solidFill>
              </a:rPr>
              <a:t>October / November 2020</a:t>
            </a:r>
          </a:p>
        </p:txBody>
      </p:sp>
    </p:spTree>
    <p:extLst>
      <p:ext uri="{BB962C8B-B14F-4D97-AF65-F5344CB8AC3E}">
        <p14:creationId xmlns:p14="http://schemas.microsoft.com/office/powerpoint/2010/main" val="181400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</a:rPr>
              <a:t>Webinars and White Papers  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4630AC9-471B-4149-8A85-9C351E099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96" y="2837712"/>
            <a:ext cx="4714042" cy="32173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DB0CCD-EEDA-47D0-A069-F22C1E5E70D3}"/>
              </a:ext>
            </a:extLst>
          </p:cNvPr>
          <p:cNvSpPr/>
          <p:nvPr/>
        </p:nvSpPr>
        <p:spPr>
          <a:xfrm>
            <a:off x="6400919" y="2901785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1800" dirty="0">
                <a:effectLst/>
                <a:latin typeface="Myriad Pro" panose="020B0503030403020204"/>
                <a:ea typeface="Times New Roman" panose="02020603050405020304" pitchFamily="18" charset="0"/>
              </a:rPr>
              <a:t>Joint webinars with GCF are being explored.</a:t>
            </a:r>
            <a:endParaRPr lang="en-GB" sz="1800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1800" dirty="0">
                <a:effectLst/>
                <a:latin typeface="Myriad Pro" panose="020B0503030403020204"/>
                <a:ea typeface="Times New Roman" panose="02020603050405020304" pitchFamily="18" charset="0"/>
              </a:rPr>
              <a:t>Webinars to replace the ETSI IoT Week event are being looked into.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dirty="0">
                <a:latin typeface="Myriad Pro" panose="020B0503030403020204"/>
              </a:rPr>
              <a:t>A webinar on ‘Data marketplace work in Korea’ is also due to be arranged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dirty="0">
                <a:latin typeface="Myriad Pro" panose="020B0503030403020204"/>
              </a:rPr>
              <a:t>oneM2M will be included in a white paper on MEC by ETSI, which is set to be published in the coming months. </a:t>
            </a:r>
            <a:endParaRPr lang="en-GB" dirty="0">
              <a:latin typeface="Myriad Pro" panose="020B0503030403020204"/>
            </a:endParaRPr>
          </a:p>
          <a:p>
            <a:pPr marL="342900" lvl="0" indent="-2286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en-US" sz="190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3F5A94-8458-4F17-AD3C-1A083E20221D}" type="slidenum">
              <a:rPr lang="en-US" sz="900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8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</a:rPr>
              <a:t>Executive Interviews and Briefings  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B3F388A-E355-45DE-8CF2-E9ED531632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96" y="2837712"/>
            <a:ext cx="4714042" cy="32173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84597F-6161-48D0-B129-DAB49BC24D69}"/>
              </a:ext>
            </a:extLst>
          </p:cNvPr>
          <p:cNvSpPr/>
          <p:nvPr/>
        </p:nvSpPr>
        <p:spPr>
          <a:xfrm>
            <a:off x="6356395" y="2548948"/>
            <a:ext cx="5029200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endParaRPr lang="en-IN" sz="2000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2000" dirty="0">
                <a:latin typeface="Myriad Pro" panose="020B0503030403020204"/>
                <a:ea typeface="Times New Roman" panose="02020603050405020304" pitchFamily="18" charset="0"/>
              </a:rPr>
              <a:t>An interview with Colin Blanchard of BT has been published.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A briefing call was held with IIoT World and thought-leadership content will be shared with them.</a:t>
            </a:r>
            <a:endParaRPr lang="en-GB" sz="1600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IN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A briefing with analyst firm </a:t>
            </a:r>
            <a:r>
              <a:rPr lang="en-IN" sz="2000" dirty="0" err="1">
                <a:effectLst/>
                <a:latin typeface="Myriad Pro" panose="020B0503030403020204"/>
                <a:ea typeface="Times New Roman" panose="02020603050405020304" pitchFamily="18" charset="0"/>
              </a:rPr>
              <a:t>Omdia</a:t>
            </a:r>
            <a:r>
              <a:rPr lang="en-IN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 </a:t>
            </a:r>
            <a:r>
              <a:rPr lang="en-IN" sz="2000" dirty="0">
                <a:latin typeface="Myriad Pro" panose="020B0503030403020204"/>
                <a:ea typeface="Times New Roman" panose="02020603050405020304" pitchFamily="18" charset="0"/>
              </a:rPr>
              <a:t>was </a:t>
            </a:r>
            <a:r>
              <a:rPr lang="en-IN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held on the 25</a:t>
            </a:r>
            <a:r>
              <a:rPr lang="en-IN" sz="2000" baseline="30000" dirty="0">
                <a:effectLst/>
                <a:latin typeface="Myriad Pro" panose="020B0503030403020204"/>
                <a:ea typeface="Times New Roman" panose="02020603050405020304" pitchFamily="18" charset="0"/>
              </a:rPr>
              <a:t>th</a:t>
            </a:r>
            <a:r>
              <a:rPr lang="en-IN" sz="2000" dirty="0">
                <a:effectLst/>
                <a:latin typeface="Myriad Pro" panose="020B0503030403020204"/>
                <a:ea typeface="Times New Roman" panose="02020603050405020304" pitchFamily="18" charset="0"/>
              </a:rPr>
              <a:t> September. </a:t>
            </a:r>
            <a:endParaRPr lang="en-GB" sz="1600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4867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3F5A94-8458-4F17-AD3C-1A083E20221D}" type="slidenum">
              <a:rPr kumimoji="0" lang="en-US" sz="1100" b="0" i="0" u="none" strike="noStrike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7D324-FFED-4D1D-B6C4-55541429A4D9}"/>
              </a:ext>
            </a:extLst>
          </p:cNvPr>
          <p:cNvSpPr/>
          <p:nvPr/>
        </p:nvSpPr>
        <p:spPr>
          <a:xfrm>
            <a:off x="591484" y="1204756"/>
            <a:ext cx="6467867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2" indent="-2286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53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AA74E-0AA9-4447-9BF9-AFD9DDC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795" y="110600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/>
              <a:t>Social media</a:t>
            </a: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Smart Phone">
            <a:extLst>
              <a:ext uri="{FF2B5EF4-FFF2-40B4-BE49-F238E27FC236}">
                <a16:creationId xmlns:a16="http://schemas.microsoft.com/office/drawing/2014/main" id="{95F0DDFA-86D9-416A-9C8C-BD188155D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DB72B4-C3D2-4981-AB4B-CB918E15A0A6}"/>
              </a:ext>
            </a:extLst>
          </p:cNvPr>
          <p:cNvSpPr/>
          <p:nvPr/>
        </p:nvSpPr>
        <p:spPr>
          <a:xfrm>
            <a:off x="5906193" y="1632003"/>
            <a:ext cx="4977578" cy="363928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</a:rPr>
              <a:t>PPR has shared two fortnightly social media schedules for November.</a:t>
            </a:r>
          </a:p>
          <a:p>
            <a:pPr lvl="0"/>
            <a:endParaRPr lang="en-US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</a:rPr>
              <a:t>PPR has also provided online event support through social media promotion for: 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</a:rPr>
              <a:t>	-IoT Tech Expo 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</a:rPr>
              <a:t>	-Managed Services Summit Live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</a:rPr>
              <a:t>	-oneM2M interoperability, 2020  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Myriad Pro" panose="020B0503030403020204" pitchFamily="34" charset="0"/>
              </a:rPr>
              <a:t>	-oneM2M hackathon in china. </a:t>
            </a:r>
          </a:p>
          <a:p>
            <a:pPr lvl="0"/>
            <a:endParaRPr lang="en-US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lvl="0"/>
            <a:endParaRPr lang="en-US" dirty="0">
              <a:solidFill>
                <a:schemeClr val="tx2"/>
              </a:solidFill>
              <a:latin typeface="Myriad Pro" panose="020B0503030403020204" pitchFamily="34" charset="0"/>
            </a:endParaRPr>
          </a:p>
          <a:p>
            <a:pPr marL="3429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9FEE4-B852-41ED-8BAE-71E93B5D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rgbClr val="89898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77D324-FFED-4D1D-B6C4-55541429A4D9}"/>
              </a:ext>
            </a:extLst>
          </p:cNvPr>
          <p:cNvSpPr/>
          <p:nvPr/>
        </p:nvSpPr>
        <p:spPr>
          <a:xfrm>
            <a:off x="4976030" y="1540171"/>
            <a:ext cx="63777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lvl="2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303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A230-3BCF-4800-A70E-465E957F6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90083-3C8C-4E2B-A5A7-D113B415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59" y="1753910"/>
            <a:ext cx="42278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November 2020: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Tweet impressions: 20.2k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Profile visits: 248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Mentions: 53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followers: 9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Total followers: 1,309 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5FD4B-E987-4EA0-9E3F-2C1F1C1F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F94D6-3863-44AB-9A10-6AE940F3D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845" y="1495428"/>
            <a:ext cx="4782555" cy="2578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D7A55D-78BD-40C7-A2FE-27A922062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74335"/>
            <a:ext cx="56673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5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53" y="15223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Press releases and media alerts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93CB627-D2FC-4058-92C9-266D0099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61" y="1331565"/>
            <a:ext cx="10515600" cy="444779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press release has been distributed on the topic of oneM2M as an official standard in India.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press release on the Technical Excellence Awards has been distributed.  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press release on the ETSI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InDico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 project has been distributed. 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press release on the Interop event is in the pipeline.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news release on the ITU-T relationship formalisation is due to be drafted. 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press release will be drafted to announce the results of the upcoming oneM2M elections.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call is to take place to discuss partnership working with GCF. A press release may follow.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An announcement will be made to mark the introduction of the new oneM2M website.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A joint PR is with ATIS / OFC is on hold for now. 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180340" algn="l"/>
              </a:tabLst>
            </a:pPr>
            <a:endParaRPr lang="en-GB" sz="2100" dirty="0">
              <a:effectLst/>
              <a:latin typeface="Myriad Pro" panose="020B0503030403020204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8610600" y="6077585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3F5A94-8458-4F17-AD3C-1A083E20221D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7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 release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8713F-1F00-4B37-B294-B71BEF1782C8}"/>
              </a:ext>
            </a:extLst>
          </p:cNvPr>
          <p:cNvSpPr txBox="1"/>
          <p:nvPr/>
        </p:nvSpPr>
        <p:spPr>
          <a:xfrm>
            <a:off x="8812579" y="3001988"/>
            <a:ext cx="298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press release has been distributed on the topic of oneM2M as the national standard for India.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C9764E5-FF23-4CF6-ADC0-D01D7D419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045" y="2423196"/>
            <a:ext cx="1835583" cy="425231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B0ED4E81-435C-484A-B31B-068E54ADA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133" y="4614550"/>
            <a:ext cx="1704921" cy="440760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C4D7F68F-8114-4F7D-94EA-5F9DFC110F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556" y="5628081"/>
            <a:ext cx="1884072" cy="312154"/>
          </a:xfrm>
          <a:prstGeom prst="rect">
            <a:avLst/>
          </a:prstGeom>
        </p:spPr>
      </p:pic>
      <p:pic>
        <p:nvPicPr>
          <p:cNvPr id="19" name="Picture 1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D9FD227-B382-4DF1-A56B-6B5C619FFF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2" y="1181484"/>
            <a:ext cx="7961730" cy="5221998"/>
          </a:xfrm>
          <a:prstGeom prst="rect">
            <a:avLst/>
          </a:prstGeom>
        </p:spPr>
      </p:pic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7051DD1E-7672-4B07-B02E-97ADF4487A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65" y="1433731"/>
            <a:ext cx="2098889" cy="7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3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 release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8713F-1F00-4B37-B294-B71BEF1782C8}"/>
              </a:ext>
            </a:extLst>
          </p:cNvPr>
          <p:cNvSpPr txBox="1"/>
          <p:nvPr/>
        </p:nvSpPr>
        <p:spPr>
          <a:xfrm>
            <a:off x="8812579" y="3001988"/>
            <a:ext cx="298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press release has been distributed on the topic of the Technical Excellence Awards.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8" name="Picture 7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BDCF6E72-7557-43EF-B63E-7EB81400D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17" y="1173570"/>
            <a:ext cx="8232255" cy="5132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00098E-C2E8-454E-891F-7275E5B0E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986" y="4208863"/>
            <a:ext cx="1883827" cy="310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804AE-0659-4199-AFEB-74ADCDADD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2118" y="1787917"/>
            <a:ext cx="1707028" cy="438950"/>
          </a:xfrm>
          <a:prstGeom prst="rect">
            <a:avLst/>
          </a:prstGeom>
        </p:spPr>
      </p:pic>
      <p:pic>
        <p:nvPicPr>
          <p:cNvPr id="20" name="Picture 19" descr="Text&#10;&#10;Description automatically generated">
            <a:extLst>
              <a:ext uri="{FF2B5EF4-FFF2-40B4-BE49-F238E27FC236}">
                <a16:creationId xmlns:a16="http://schemas.microsoft.com/office/drawing/2014/main" id="{7D3085B0-0A70-421F-A308-834A230D3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367" y="5313609"/>
            <a:ext cx="1181265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 release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8713F-1F00-4B37-B294-B71BEF1782C8}"/>
              </a:ext>
            </a:extLst>
          </p:cNvPr>
          <p:cNvSpPr txBox="1"/>
          <p:nvPr/>
        </p:nvSpPr>
        <p:spPr>
          <a:xfrm>
            <a:off x="8812579" y="3001988"/>
            <a:ext cx="2982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 press release has been distributed on the ETSI </a:t>
            </a:r>
            <a:r>
              <a:rPr lang="en-GB" dirty="0" err="1">
                <a:solidFill>
                  <a:schemeClr val="tx2"/>
                </a:solidFill>
                <a:latin typeface="Myriad Pro" panose="020B0503030403020204" pitchFamily="34" charset="0"/>
              </a:rPr>
              <a:t>InDico</a:t>
            </a: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 Project.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3EC75-3DCA-4715-9A41-ACD60C675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6" y="1229960"/>
            <a:ext cx="8710757" cy="511461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A22BAAD-22D0-4A63-9F2D-FF586C265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104" y="4110925"/>
            <a:ext cx="2305372" cy="543001"/>
          </a:xfrm>
          <a:prstGeom prst="rect">
            <a:avLst/>
          </a:prstGeom>
        </p:spPr>
      </p:pic>
      <p:pic>
        <p:nvPicPr>
          <p:cNvPr id="9" name="Picture 8" descr="A picture containing tableware, plate, food&#10;&#10;Description automatically generated">
            <a:extLst>
              <a:ext uri="{FF2B5EF4-FFF2-40B4-BE49-F238E27FC236}">
                <a16:creationId xmlns:a16="http://schemas.microsoft.com/office/drawing/2014/main" id="{73FCE87D-EB02-458A-B238-D6025EAD56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79" y="1658931"/>
            <a:ext cx="2648320" cy="885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F3056D-8424-46C3-84A1-2F6648B00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2651" y="5012405"/>
            <a:ext cx="2097206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8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coverage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8713F-1F00-4B37-B294-B71BEF1782C8}"/>
              </a:ext>
            </a:extLst>
          </p:cNvPr>
          <p:cNvSpPr txBox="1"/>
          <p:nvPr/>
        </p:nvSpPr>
        <p:spPr>
          <a:xfrm>
            <a:off x="8812579" y="3001988"/>
            <a:ext cx="298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An article has been published in the ETSI Enjoy October issue on the topic of digital transformation.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1226BFF-7CFF-4B84-A717-52940DD77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4" y="1316716"/>
            <a:ext cx="3958639" cy="5176159"/>
          </a:xfrm>
          <a:prstGeom prst="rect">
            <a:avLst/>
          </a:prstGeom>
        </p:spPr>
      </p:pic>
      <p:pic>
        <p:nvPicPr>
          <p:cNvPr id="11" name="Picture 10" descr="A close up of a newspaper&#10;&#10;Description automatically generated">
            <a:extLst>
              <a:ext uri="{FF2B5EF4-FFF2-40B4-BE49-F238E27FC236}">
                <a16:creationId xmlns:a16="http://schemas.microsoft.com/office/drawing/2014/main" id="{A1F94A29-1ACB-4882-A5FF-624D3E51E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63" y="1303363"/>
            <a:ext cx="4183530" cy="516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9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coverage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8713F-1F00-4B37-B294-B71BEF1782C8}"/>
              </a:ext>
            </a:extLst>
          </p:cNvPr>
          <p:cNvSpPr txBox="1"/>
          <p:nvPr/>
        </p:nvSpPr>
        <p:spPr>
          <a:xfrm>
            <a:off x="8152842" y="2937593"/>
            <a:ext cx="2982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</a:rPr>
              <a:t>An article has been published in CIE Online October issue on the topic of AI and IoT.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5" descr="A close up of a newspaper&#10;&#10;Description automatically generated">
            <a:extLst>
              <a:ext uri="{FF2B5EF4-FFF2-40B4-BE49-F238E27FC236}">
                <a16:creationId xmlns:a16="http://schemas.microsoft.com/office/drawing/2014/main" id="{88653BB6-D47E-4CA2-8173-58C7F5ACE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43" y="1229897"/>
            <a:ext cx="2034558" cy="5064618"/>
          </a:xfrm>
          <a:prstGeom prst="rect">
            <a:avLst/>
          </a:prstGeom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361A74D-3C1E-4273-B1DD-70A258A77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61" y="1234745"/>
            <a:ext cx="4099082" cy="50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9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E9CE-C46E-45F1-9AE6-A3A27791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coverage highlights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79EA-F5A1-4BD2-ABCC-A7B60980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2F112-E43E-4366-99DF-8B89B0A8DCEA}"/>
              </a:ext>
            </a:extLst>
          </p:cNvPr>
          <p:cNvSpPr txBox="1"/>
          <p:nvPr/>
        </p:nvSpPr>
        <p:spPr>
          <a:xfrm>
            <a:off x="8538036" y="3429000"/>
            <a:ext cx="3406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A feature has been published in the November issue of Instrumentation Monthly on the topic of India’s First Living Lab.</a:t>
            </a:r>
          </a:p>
        </p:txBody>
      </p:sp>
      <p:pic>
        <p:nvPicPr>
          <p:cNvPr id="8" name="Picture 7" descr="A close up of a newspaper&#10;&#10;Description automatically generated">
            <a:extLst>
              <a:ext uri="{FF2B5EF4-FFF2-40B4-BE49-F238E27FC236}">
                <a16:creationId xmlns:a16="http://schemas.microsoft.com/office/drawing/2014/main" id="{6DA6FB3A-BB20-4FEB-BC33-A8385373C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71" y="1339027"/>
            <a:ext cx="3699900" cy="4939830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AE251C4-1DDD-4782-8188-B6202844A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71" y="1339027"/>
            <a:ext cx="3699900" cy="50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0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63E1-6B98-4C92-8858-3860F6B4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for coverage: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A7628-32A8-4FF6-BD95-A9339203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4202C-6602-4AFD-B91F-8C67E1345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687" y="1818914"/>
            <a:ext cx="2566638" cy="12375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9AC350-4C5A-4984-B133-719891BE3B6E}"/>
              </a:ext>
            </a:extLst>
          </p:cNvPr>
          <p:cNvSpPr/>
          <p:nvPr/>
        </p:nvSpPr>
        <p:spPr>
          <a:xfrm>
            <a:off x="4136471" y="3429000"/>
            <a:ext cx="3919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Proactive PR has secured the opportunity to provide a series of articles for IEEE Communications Standards Magazine and is monitoring for coverage in November.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22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502</Words>
  <Application>Microsoft Office PowerPoint</Application>
  <PresentationFormat>Widescreen</PresentationFormat>
  <Paragraphs>76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Myriad Pro</vt:lpstr>
      <vt:lpstr>Myriad Pro Light</vt:lpstr>
      <vt:lpstr>Symbol</vt:lpstr>
      <vt:lpstr>Times New Roman</vt:lpstr>
      <vt:lpstr>Office Theme</vt:lpstr>
      <vt:lpstr>Marcom 92 </vt:lpstr>
      <vt:lpstr>Press releases and media alerts</vt:lpstr>
      <vt:lpstr>Press release highlights</vt:lpstr>
      <vt:lpstr>Press release highlights</vt:lpstr>
      <vt:lpstr>Press release highlights</vt:lpstr>
      <vt:lpstr>Feature coverage highlights</vt:lpstr>
      <vt:lpstr>Feature coverage highlights</vt:lpstr>
      <vt:lpstr>Feature coverage highlights</vt:lpstr>
      <vt:lpstr>Monitoring for coverage: </vt:lpstr>
      <vt:lpstr>Webinars and White Papers  </vt:lpstr>
      <vt:lpstr>Executive Interviews and Briefings  </vt:lpstr>
      <vt:lpstr>Social media</vt:lpstr>
      <vt:lpstr>Social media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Marcom 88 </dc:title>
  <dc:creator>Hollie-May Auburn</dc:creator>
  <cp:lastModifiedBy>conor woodhall</cp:lastModifiedBy>
  <cp:revision>52</cp:revision>
  <dcterms:created xsi:type="dcterms:W3CDTF">2020-05-22T10:29:25Z</dcterms:created>
  <dcterms:modified xsi:type="dcterms:W3CDTF">2020-12-01T16:29:08Z</dcterms:modified>
</cp:coreProperties>
</file>