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8"/>
  </p:notesMasterIdLst>
  <p:sldIdLst>
    <p:sldId id="256" r:id="rId5"/>
    <p:sldId id="275" r:id="rId6"/>
    <p:sldId id="274" r:id="rId7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Myriad Pro" panose="020B0503030403020204" charset="0"/>
      <p:regular r:id="rId13"/>
      <p:bold r:id="rId14"/>
      <p:italic r:id="rId15"/>
      <p:boldItalic r:id="rId16"/>
    </p:embeddedFont>
    <p:embeddedFont>
      <p:font typeface="Myriad Pro Light" panose="020B0403030403020204" charset="0"/>
      <p:regular r:id="rId17"/>
      <p:bold r:id="rId18"/>
      <p:italic r:id="rId19"/>
      <p:boldItalic r:id="rId20"/>
    </p:embeddedFont>
    <p:embeddedFont>
      <p:font typeface="Roboto Mono" panose="020B0604020202020204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31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6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customXml" Target="../customXml/item3.xml"/><Relationship Id="rId21" Type="http://schemas.openxmlformats.org/officeDocument/2006/relationships/font" Target="fonts/font13.fntdata"/><Relationship Id="rId7" Type="http://schemas.openxmlformats.org/officeDocument/2006/relationships/slide" Target="slides/slide3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3.fntdata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font" Target="fonts/font7.fntdata"/><Relationship Id="rId23" Type="http://schemas.openxmlformats.org/officeDocument/2006/relationships/viewProps" Target="viewProp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8E301-3DFA-4C73-9BFF-EDACBE8CE9B5}" type="datetimeFigureOut">
              <a:rPr lang="en-IN" smtClean="0"/>
              <a:t>03-12-2020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A05934-9E10-4F0A-88EF-5F62E8EA335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4509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4285397"/>
            <a:ext cx="12192000" cy="2572603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1444" y="1122363"/>
            <a:ext cx="11296184" cy="2387600"/>
          </a:xfrm>
        </p:spPr>
        <p:txBody>
          <a:bodyPr anchor="b"/>
          <a:lstStyle>
            <a:lvl1pPr algn="ctr">
              <a:defRPr sz="6000"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7684" y="194184"/>
            <a:ext cx="2478783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5019675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48782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5341434"/>
            <a:ext cx="12192000" cy="1516566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1444" y="1122363"/>
            <a:ext cx="11296184" cy="2387600"/>
          </a:xfrm>
        </p:spPr>
        <p:txBody>
          <a:bodyPr anchor="b"/>
          <a:lstStyle>
            <a:lvl1pPr algn="ctr">
              <a:defRPr sz="6000"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7684" y="194184"/>
            <a:ext cx="2478783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5847556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94554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59780" y="1233866"/>
            <a:ext cx="11296184" cy="2387600"/>
          </a:xfr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268" y="305687"/>
            <a:ext cx="2478783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9780" y="3837899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7940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3C0F6329-576D-4C21-8FF7-61FA27709438}" type="datetimeFigureOut">
              <a:rPr lang="en-US" smtClean="0"/>
              <a:pPr/>
              <a:t>12/3/2020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163F5A94-8458-4F17-AD3C-1A083E20221D}" type="slidenum">
              <a:rPr lang="en-US" smtClean="0"/>
              <a:pPr/>
              <a:t>‹#›</a:t>
            </a:fld>
            <a:endParaRPr lang="en-US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761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3C0F6329-576D-4C21-8FF7-61FA27709438}" type="datetimeFigureOut">
              <a:rPr lang="en-US" smtClean="0"/>
              <a:pPr/>
              <a:t>12/3/2020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451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3C0F6329-576D-4C21-8FF7-61FA27709438}" type="datetimeFigureOut">
              <a:rPr lang="en-US" smtClean="0"/>
              <a:pPr/>
              <a:t>12/3/2020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867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3C0F6329-576D-4C21-8FF7-61FA27709438}" type="datetimeFigureOut">
              <a:rPr lang="en-US" smtClean="0"/>
              <a:pPr/>
              <a:t>12/3/2020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219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3C0F6329-576D-4C21-8FF7-61FA27709438}" type="datetimeFigureOut">
              <a:rPr lang="en-US" smtClean="0"/>
              <a:pPr/>
              <a:t>12/3/2020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163F5A94-8458-4F17-AD3C-1A083E20221D}" type="slidenum">
              <a:rPr lang="en-US" smtClean="0"/>
              <a:pPr/>
              <a:t>‹#›</a:t>
            </a:fld>
            <a:endParaRPr lang="en-US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594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163F5A94-8458-4F17-AD3C-1A083E20221D}" type="slidenum">
              <a:rPr lang="en-US" smtClean="0"/>
              <a:pPr/>
              <a:t>‹#›</a:t>
            </a:fld>
            <a:endParaRPr lang="en-US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596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4696" y="0"/>
            <a:ext cx="7850299" cy="1173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696" y="149391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97628" y="6492875"/>
            <a:ext cx="4943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fld id="{163F5A94-8458-4F17-AD3C-1A083E20221D}" type="slidenum">
              <a:rPr lang="en-US" smtClean="0"/>
              <a:pPr/>
              <a:t>‹#›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1155282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07572" y="105845"/>
            <a:ext cx="1207227" cy="90409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6497638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5592496" y="6592129"/>
            <a:ext cx="1023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Myriad Pro Light" panose="020B0603030403020204" pitchFamily="34" charset="0"/>
              </a:rPr>
              <a:t>© 2020 oneM2M</a:t>
            </a:r>
          </a:p>
          <a:p>
            <a:endParaRPr lang="en-US" sz="900" dirty="0">
              <a:solidFill>
                <a:schemeClr val="bg1">
                  <a:lumMod val="50000"/>
                </a:schemeClr>
              </a:solidFill>
              <a:latin typeface="Myriad Pro Light" panose="020B06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894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C63133"/>
          </a:solidFill>
          <a:latin typeface="Myriad Pro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New Branding Material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MARCOM92 – Estelle Mancini</a:t>
            </a:r>
          </a:p>
          <a:p>
            <a:r>
              <a:rPr lang="en-US" dirty="0"/>
              <a:t>3 Dec 2020</a:t>
            </a:r>
          </a:p>
        </p:txBody>
      </p:sp>
    </p:spTree>
    <p:extLst>
      <p:ext uri="{BB962C8B-B14F-4D97-AF65-F5344CB8AC3E}">
        <p14:creationId xmlns:p14="http://schemas.microsoft.com/office/powerpoint/2010/main" val="1765449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3 major updates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696" y="1493919"/>
            <a:ext cx="10515600" cy="4585868"/>
          </a:xfrm>
        </p:spPr>
        <p:txBody>
          <a:bodyPr>
            <a:normAutofit lnSpcReduction="10000"/>
          </a:bodyPr>
          <a:lstStyle/>
          <a:p>
            <a:r>
              <a:rPr lang="fr-FR" dirty="0"/>
              <a:t>New logo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tagline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r>
              <a:rPr lang="fr-FR" dirty="0" err="1"/>
              <a:t>Updated</a:t>
            </a:r>
            <a:r>
              <a:rPr lang="fr-FR" dirty="0"/>
              <a:t> </a:t>
            </a:r>
            <a:r>
              <a:rPr lang="fr-FR" dirty="0" err="1"/>
              <a:t>branding</a:t>
            </a:r>
            <a:r>
              <a:rPr lang="fr-FR" dirty="0"/>
              <a:t> guide </a:t>
            </a:r>
          </a:p>
          <a:p>
            <a:r>
              <a:rPr lang="fr-FR" dirty="0" err="1"/>
              <a:t>Updated</a:t>
            </a:r>
            <a:r>
              <a:rPr lang="fr-FR" dirty="0"/>
              <a:t> </a:t>
            </a:r>
            <a:r>
              <a:rPr lang="fr-FR" dirty="0" err="1"/>
              <a:t>powerpoint</a:t>
            </a:r>
            <a:r>
              <a:rPr lang="fr-FR" dirty="0"/>
              <a:t> </a:t>
            </a:r>
            <a:r>
              <a:rPr lang="fr-FR" dirty="0" err="1"/>
              <a:t>template</a:t>
            </a:r>
            <a:endParaRPr lang="fr-FR" dirty="0"/>
          </a:p>
          <a:p>
            <a:pPr marL="457200" lvl="1" indent="0">
              <a:buNone/>
            </a:pPr>
            <a:r>
              <a:rPr lang="fr-FR" dirty="0"/>
              <a:t>This </a:t>
            </a:r>
            <a:r>
              <a:rPr lang="fr-FR" dirty="0" err="1"/>
              <a:t>template</a:t>
            </a:r>
            <a:r>
              <a:rPr lang="fr-FR" dirty="0"/>
              <a:t> </a:t>
            </a:r>
            <a:r>
              <a:rPr lang="fr-FR" dirty="0" err="1"/>
              <a:t>now</a:t>
            </a:r>
            <a:r>
              <a:rPr lang="fr-FR" dirty="0"/>
              <a:t> uses 2 fonts to </a:t>
            </a:r>
            <a:r>
              <a:rPr lang="fr-FR" dirty="0" err="1"/>
              <a:t>allow</a:t>
            </a:r>
            <a:r>
              <a:rPr lang="fr-FR" dirty="0"/>
              <a:t> compatibility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developer</a:t>
            </a:r>
            <a:r>
              <a:rPr lang="fr-FR" dirty="0"/>
              <a:t> code:</a:t>
            </a:r>
          </a:p>
          <a:p>
            <a:pPr marL="457200" lvl="1" indent="0">
              <a:buNone/>
            </a:pPr>
            <a:r>
              <a:rPr lang="en-US" dirty="0"/>
              <a:t>Primary font: Myriad Pro</a:t>
            </a:r>
          </a:p>
          <a:p>
            <a:pPr marL="457200" lvl="1" indent="0">
              <a:buNone/>
            </a:pPr>
            <a:r>
              <a:rPr lang="en-US" dirty="0">
                <a:latin typeface="Roboto Mono" pitchFamily="49" charset="0"/>
                <a:ea typeface="Roboto Mono" pitchFamily="49" charset="0"/>
              </a:rPr>
              <a:t>Monospace font: Roboto Mono (Google Font)</a:t>
            </a:r>
            <a:endParaRPr lang="fr-FR" dirty="0"/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1B550-7CF2-4283-9092-C0AEF1549117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6C5DF671-3BF5-4E3E-AEF2-E7D0C41F65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069" y="1493919"/>
            <a:ext cx="2736556" cy="200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404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1B550-7CF2-4283-9092-C0AEF1549117}" type="slidenum">
              <a:rPr lang="en-US" smtClean="0"/>
              <a:t>3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26724" y="2460294"/>
            <a:ext cx="10932495" cy="3631763"/>
          </a:xfrm>
          <a:prstGeom prst="rect">
            <a:avLst/>
          </a:prstGeom>
          <a:noFill/>
          <a:ln w="25400"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endParaRPr lang="en-US" sz="1000" dirty="0">
              <a:latin typeface="Roboto Mono" pitchFamily="49" charset="0"/>
              <a:ea typeface="Roboto Mono" pitchFamily="49" charset="0"/>
            </a:endParaRPr>
          </a:p>
          <a:p>
            <a:r>
              <a:rPr lang="en-US" sz="1000" dirty="0">
                <a:latin typeface="Roboto Mono" pitchFamily="49" charset="0"/>
                <a:ea typeface="Roboto Mono" pitchFamily="49" charset="0"/>
              </a:rPr>
              <a:t>&lt;</a:t>
            </a:r>
            <a:r>
              <a:rPr lang="en-US" sz="1000" dirty="0" err="1">
                <a:latin typeface="Roboto Mono" pitchFamily="49" charset="0"/>
                <a:ea typeface="Roboto Mono" pitchFamily="49" charset="0"/>
              </a:rPr>
              <a:t>xs:element</a:t>
            </a:r>
            <a:r>
              <a:rPr lang="en-US" sz="1000" dirty="0">
                <a:latin typeface="Roboto Mono" pitchFamily="49" charset="0"/>
                <a:ea typeface="Roboto Mono" pitchFamily="49" charset="0"/>
              </a:rPr>
              <a:t> name="</a:t>
            </a:r>
            <a:r>
              <a:rPr lang="en-US" sz="1000" dirty="0" err="1">
                <a:latin typeface="Roboto Mono" pitchFamily="49" charset="0"/>
                <a:ea typeface="Roboto Mono" pitchFamily="49" charset="0"/>
              </a:rPr>
              <a:t>CSEBase</a:t>
            </a:r>
            <a:r>
              <a:rPr lang="en-US" sz="1000" dirty="0">
                <a:latin typeface="Roboto Mono" pitchFamily="49" charset="0"/>
                <a:ea typeface="Roboto Mono" pitchFamily="49" charset="0"/>
              </a:rPr>
              <a:t>" </a:t>
            </a:r>
            <a:r>
              <a:rPr lang="en-US" sz="1000" dirty="0" err="1">
                <a:latin typeface="Roboto Mono" pitchFamily="49" charset="0"/>
                <a:ea typeface="Roboto Mono" pitchFamily="49" charset="0"/>
              </a:rPr>
              <a:t>substitutionGroup</a:t>
            </a:r>
            <a:r>
              <a:rPr lang="en-US" sz="1000" dirty="0">
                <a:latin typeface="Roboto Mono" pitchFamily="49" charset="0"/>
                <a:ea typeface="Roboto Mono" pitchFamily="49" charset="0"/>
              </a:rPr>
              <a:t>="m2m:sg_resource"&gt;</a:t>
            </a:r>
          </a:p>
          <a:p>
            <a:r>
              <a:rPr lang="en-US" sz="1000" dirty="0">
                <a:latin typeface="Roboto Mono" pitchFamily="49" charset="0"/>
                <a:ea typeface="Roboto Mono" pitchFamily="49" charset="0"/>
              </a:rPr>
              <a:t>               &lt;</a:t>
            </a:r>
            <a:r>
              <a:rPr lang="en-US" sz="1000" dirty="0" err="1">
                <a:latin typeface="Roboto Mono" pitchFamily="49" charset="0"/>
                <a:ea typeface="Roboto Mono" pitchFamily="49" charset="0"/>
              </a:rPr>
              <a:t>xs:complexType</a:t>
            </a:r>
            <a:r>
              <a:rPr lang="en-US" sz="1000" dirty="0">
                <a:latin typeface="Roboto Mono" pitchFamily="49" charset="0"/>
                <a:ea typeface="Roboto Mono" pitchFamily="49" charset="0"/>
              </a:rPr>
              <a:t>&gt;</a:t>
            </a:r>
          </a:p>
          <a:p>
            <a:r>
              <a:rPr lang="en-US" sz="1000" dirty="0">
                <a:latin typeface="Roboto Mono" pitchFamily="49" charset="0"/>
                <a:ea typeface="Roboto Mono" pitchFamily="49" charset="0"/>
              </a:rPr>
              <a:t>                       &lt;</a:t>
            </a:r>
            <a:r>
              <a:rPr lang="en-US" sz="1000" dirty="0" err="1">
                <a:latin typeface="Roboto Mono" pitchFamily="49" charset="0"/>
                <a:ea typeface="Roboto Mono" pitchFamily="49" charset="0"/>
              </a:rPr>
              <a:t>xs:complexContent</a:t>
            </a:r>
            <a:r>
              <a:rPr lang="en-US" sz="1000" dirty="0">
                <a:latin typeface="Roboto Mono" pitchFamily="49" charset="0"/>
                <a:ea typeface="Roboto Mono" pitchFamily="49" charset="0"/>
              </a:rPr>
              <a:t>&gt;</a:t>
            </a:r>
          </a:p>
          <a:p>
            <a:r>
              <a:rPr lang="en-US" sz="1000" dirty="0">
                <a:latin typeface="Roboto Mono" pitchFamily="49" charset="0"/>
                <a:ea typeface="Roboto Mono" pitchFamily="49" charset="0"/>
              </a:rPr>
              <a:t>                               &lt;!-- Inherit just the universal resource attributes --&gt;</a:t>
            </a:r>
          </a:p>
          <a:p>
            <a:r>
              <a:rPr lang="en-US" sz="1000" dirty="0">
                <a:latin typeface="Roboto Mono" pitchFamily="49" charset="0"/>
                <a:ea typeface="Roboto Mono" pitchFamily="49" charset="0"/>
              </a:rPr>
              <a:t>                               &lt;</a:t>
            </a:r>
            <a:r>
              <a:rPr lang="en-US" sz="1000" dirty="0" err="1">
                <a:latin typeface="Roboto Mono" pitchFamily="49" charset="0"/>
                <a:ea typeface="Roboto Mono" pitchFamily="49" charset="0"/>
              </a:rPr>
              <a:t>xs:extension</a:t>
            </a:r>
            <a:r>
              <a:rPr lang="en-US" sz="1000" dirty="0">
                <a:latin typeface="Roboto Mono" pitchFamily="49" charset="0"/>
                <a:ea typeface="Roboto Mono" pitchFamily="49" charset="0"/>
              </a:rPr>
              <a:t> base="m2m:resource"&gt;</a:t>
            </a:r>
          </a:p>
          <a:p>
            <a:r>
              <a:rPr lang="en-US" sz="1000" dirty="0">
                <a:latin typeface="Roboto Mono" pitchFamily="49" charset="0"/>
                <a:ea typeface="Roboto Mono" pitchFamily="49" charset="0"/>
              </a:rPr>
              <a:t>                                      &lt;</a:t>
            </a:r>
            <a:r>
              <a:rPr lang="en-US" sz="1000" dirty="0" err="1">
                <a:latin typeface="Roboto Mono" pitchFamily="49" charset="0"/>
                <a:ea typeface="Roboto Mono" pitchFamily="49" charset="0"/>
              </a:rPr>
              <a:t>xs:sequence</a:t>
            </a:r>
            <a:r>
              <a:rPr lang="en-US" sz="1000" dirty="0">
                <a:latin typeface="Roboto Mono" pitchFamily="49" charset="0"/>
                <a:ea typeface="Roboto Mono" pitchFamily="49" charset="0"/>
              </a:rPr>
              <a:t>&gt;</a:t>
            </a:r>
          </a:p>
          <a:p>
            <a:r>
              <a:rPr lang="en-US" sz="1000" dirty="0">
                <a:latin typeface="Roboto Mono" pitchFamily="49" charset="0"/>
                <a:ea typeface="Roboto Mono" pitchFamily="49" charset="0"/>
              </a:rPr>
              <a:t>                                              &lt;!-- Resource Specific Attributes --&gt;</a:t>
            </a:r>
          </a:p>
          <a:p>
            <a:r>
              <a:rPr lang="en-US" sz="1000" dirty="0">
                <a:latin typeface="Roboto Mono" pitchFamily="49" charset="0"/>
                <a:ea typeface="Roboto Mono" pitchFamily="49" charset="0"/>
              </a:rPr>
              <a:t>                                              &lt;</a:t>
            </a:r>
            <a:r>
              <a:rPr lang="en-US" sz="1000" dirty="0" err="1">
                <a:latin typeface="Roboto Mono" pitchFamily="49" charset="0"/>
                <a:ea typeface="Roboto Mono" pitchFamily="49" charset="0"/>
              </a:rPr>
              <a:t>xs:element</a:t>
            </a:r>
            <a:r>
              <a:rPr lang="en-US" sz="1000" dirty="0">
                <a:latin typeface="Roboto Mono" pitchFamily="49" charset="0"/>
                <a:ea typeface="Roboto Mono" pitchFamily="49" charset="0"/>
              </a:rPr>
              <a:t> name="</a:t>
            </a:r>
            <a:r>
              <a:rPr lang="en-US" sz="1000" dirty="0" err="1">
                <a:latin typeface="Roboto Mono" pitchFamily="49" charset="0"/>
                <a:ea typeface="Roboto Mono" pitchFamily="49" charset="0"/>
              </a:rPr>
              <a:t>accessControlPolicyIDs</a:t>
            </a:r>
            <a:r>
              <a:rPr lang="en-US" sz="1000" dirty="0">
                <a:latin typeface="Roboto Mono" pitchFamily="49" charset="0"/>
                <a:ea typeface="Roboto Mono" pitchFamily="49" charset="0"/>
              </a:rPr>
              <a:t>" type="m2m:acpType" minOccurs="0" /&gt;</a:t>
            </a:r>
          </a:p>
          <a:p>
            <a:r>
              <a:rPr lang="en-US" sz="1000" dirty="0">
                <a:latin typeface="Roboto Mono" pitchFamily="49" charset="0"/>
                <a:ea typeface="Roboto Mono" pitchFamily="49" charset="0"/>
              </a:rPr>
              <a:t>                                              &lt;</a:t>
            </a:r>
            <a:r>
              <a:rPr lang="en-US" sz="1000" dirty="0" err="1">
                <a:latin typeface="Roboto Mono" pitchFamily="49" charset="0"/>
                <a:ea typeface="Roboto Mono" pitchFamily="49" charset="0"/>
              </a:rPr>
              <a:t>xs:element</a:t>
            </a:r>
            <a:r>
              <a:rPr lang="en-US" sz="1000" dirty="0">
                <a:latin typeface="Roboto Mono" pitchFamily="49" charset="0"/>
                <a:ea typeface="Roboto Mono" pitchFamily="49" charset="0"/>
              </a:rPr>
              <a:t> name="</a:t>
            </a:r>
            <a:r>
              <a:rPr lang="en-US" sz="1000" dirty="0" err="1">
                <a:latin typeface="Roboto Mono" pitchFamily="49" charset="0"/>
                <a:ea typeface="Roboto Mono" pitchFamily="49" charset="0"/>
              </a:rPr>
              <a:t>cseType</a:t>
            </a:r>
            <a:r>
              <a:rPr lang="en-US" sz="1000" dirty="0">
                <a:latin typeface="Roboto Mono" pitchFamily="49" charset="0"/>
                <a:ea typeface="Roboto Mono" pitchFamily="49" charset="0"/>
              </a:rPr>
              <a:t>" type="m2m:cseTypeID" minOccurs="0" /&gt;</a:t>
            </a:r>
          </a:p>
          <a:p>
            <a:r>
              <a:rPr lang="en-US" sz="1000" dirty="0">
                <a:latin typeface="Roboto Mono" pitchFamily="49" charset="0"/>
                <a:ea typeface="Roboto Mono" pitchFamily="49" charset="0"/>
              </a:rPr>
              <a:t>                                              &lt;</a:t>
            </a:r>
            <a:r>
              <a:rPr lang="en-US" sz="1000" dirty="0" err="1">
                <a:latin typeface="Roboto Mono" pitchFamily="49" charset="0"/>
                <a:ea typeface="Roboto Mono" pitchFamily="49" charset="0"/>
              </a:rPr>
              <a:t>xs:element</a:t>
            </a:r>
            <a:r>
              <a:rPr lang="en-US" sz="1000" dirty="0">
                <a:latin typeface="Roboto Mono" pitchFamily="49" charset="0"/>
                <a:ea typeface="Roboto Mono" pitchFamily="49" charset="0"/>
              </a:rPr>
              <a:t> name="CSE-ID" type="m2m:ID" /&gt;</a:t>
            </a:r>
          </a:p>
          <a:p>
            <a:r>
              <a:rPr lang="en-US" sz="1000" dirty="0">
                <a:latin typeface="Roboto Mono" pitchFamily="49" charset="0"/>
                <a:ea typeface="Roboto Mono" pitchFamily="49" charset="0"/>
              </a:rPr>
              <a:t>                                              &lt;</a:t>
            </a:r>
            <a:r>
              <a:rPr lang="en-US" sz="1000" dirty="0" err="1">
                <a:latin typeface="Roboto Mono" pitchFamily="49" charset="0"/>
                <a:ea typeface="Roboto Mono" pitchFamily="49" charset="0"/>
              </a:rPr>
              <a:t>xs:element</a:t>
            </a:r>
            <a:r>
              <a:rPr lang="en-US" sz="1000" dirty="0">
                <a:latin typeface="Roboto Mono" pitchFamily="49" charset="0"/>
                <a:ea typeface="Roboto Mono" pitchFamily="49" charset="0"/>
              </a:rPr>
              <a:t> name="</a:t>
            </a:r>
            <a:r>
              <a:rPr lang="en-US" sz="1000" dirty="0" err="1">
                <a:latin typeface="Roboto Mono" pitchFamily="49" charset="0"/>
                <a:ea typeface="Roboto Mono" pitchFamily="49" charset="0"/>
              </a:rPr>
              <a:t>supportedResourceType</a:t>
            </a:r>
            <a:r>
              <a:rPr lang="en-US" sz="1000" dirty="0">
                <a:latin typeface="Roboto Mono" pitchFamily="49" charset="0"/>
                <a:ea typeface="Roboto Mono" pitchFamily="49" charset="0"/>
              </a:rPr>
              <a:t>"&gt;</a:t>
            </a:r>
          </a:p>
          <a:p>
            <a:r>
              <a:rPr lang="en-US" sz="1000" dirty="0">
                <a:latin typeface="Roboto Mono" pitchFamily="49" charset="0"/>
                <a:ea typeface="Roboto Mono" pitchFamily="49" charset="0"/>
              </a:rPr>
              <a:t>                                                     &lt;</a:t>
            </a:r>
            <a:r>
              <a:rPr lang="en-US" sz="1000" dirty="0" err="1">
                <a:latin typeface="Roboto Mono" pitchFamily="49" charset="0"/>
                <a:ea typeface="Roboto Mono" pitchFamily="49" charset="0"/>
              </a:rPr>
              <a:t>xs:simpleType</a:t>
            </a:r>
            <a:r>
              <a:rPr lang="en-US" sz="1000" dirty="0">
                <a:latin typeface="Roboto Mono" pitchFamily="49" charset="0"/>
                <a:ea typeface="Roboto Mono" pitchFamily="49" charset="0"/>
              </a:rPr>
              <a:t>&gt;</a:t>
            </a:r>
          </a:p>
          <a:p>
            <a:r>
              <a:rPr lang="en-US" sz="1000" dirty="0">
                <a:latin typeface="Roboto Mono" pitchFamily="49" charset="0"/>
                <a:ea typeface="Roboto Mono" pitchFamily="49" charset="0"/>
              </a:rPr>
              <a:t>                                                             &lt;</a:t>
            </a:r>
            <a:r>
              <a:rPr lang="en-US" sz="1000" dirty="0" err="1">
                <a:latin typeface="Roboto Mono" pitchFamily="49" charset="0"/>
                <a:ea typeface="Roboto Mono" pitchFamily="49" charset="0"/>
              </a:rPr>
              <a:t>xs:list</a:t>
            </a:r>
            <a:r>
              <a:rPr lang="en-US" sz="1000" dirty="0">
                <a:latin typeface="Roboto Mono" pitchFamily="49" charset="0"/>
                <a:ea typeface="Roboto Mono" pitchFamily="49" charset="0"/>
              </a:rPr>
              <a:t> </a:t>
            </a:r>
            <a:r>
              <a:rPr lang="en-US" sz="1000" dirty="0" err="1">
                <a:latin typeface="Roboto Mono" pitchFamily="49" charset="0"/>
                <a:ea typeface="Roboto Mono" pitchFamily="49" charset="0"/>
              </a:rPr>
              <a:t>itemType</a:t>
            </a:r>
            <a:r>
              <a:rPr lang="en-US" sz="1000" dirty="0">
                <a:latin typeface="Roboto Mono" pitchFamily="49" charset="0"/>
                <a:ea typeface="Roboto Mono" pitchFamily="49" charset="0"/>
              </a:rPr>
              <a:t>="m2m:resourceType" /&gt;</a:t>
            </a:r>
          </a:p>
          <a:p>
            <a:r>
              <a:rPr lang="en-US" sz="1000" dirty="0">
                <a:latin typeface="Roboto Mono" pitchFamily="49" charset="0"/>
                <a:ea typeface="Roboto Mono" pitchFamily="49" charset="0"/>
              </a:rPr>
              <a:t>                                                     &lt;/</a:t>
            </a:r>
            <a:r>
              <a:rPr lang="en-US" sz="1000" dirty="0" err="1">
                <a:latin typeface="Roboto Mono" pitchFamily="49" charset="0"/>
                <a:ea typeface="Roboto Mono" pitchFamily="49" charset="0"/>
              </a:rPr>
              <a:t>xs:simpleType</a:t>
            </a:r>
            <a:r>
              <a:rPr lang="en-US" sz="1000" dirty="0">
                <a:latin typeface="Roboto Mono" pitchFamily="49" charset="0"/>
                <a:ea typeface="Roboto Mono" pitchFamily="49" charset="0"/>
              </a:rPr>
              <a:t>&gt;</a:t>
            </a:r>
          </a:p>
          <a:p>
            <a:r>
              <a:rPr lang="en-US" sz="1000" dirty="0">
                <a:latin typeface="Roboto Mono" pitchFamily="49" charset="0"/>
                <a:ea typeface="Roboto Mono" pitchFamily="49" charset="0"/>
              </a:rPr>
              <a:t>                                              &lt;/</a:t>
            </a:r>
            <a:r>
              <a:rPr lang="en-US" sz="1000" dirty="0" err="1">
                <a:latin typeface="Roboto Mono" pitchFamily="49" charset="0"/>
                <a:ea typeface="Roboto Mono" pitchFamily="49" charset="0"/>
              </a:rPr>
              <a:t>xs:element</a:t>
            </a:r>
            <a:r>
              <a:rPr lang="en-US" sz="1000" dirty="0">
                <a:latin typeface="Roboto Mono" pitchFamily="49" charset="0"/>
                <a:ea typeface="Roboto Mono" pitchFamily="49" charset="0"/>
              </a:rPr>
              <a:t>&gt;</a:t>
            </a:r>
          </a:p>
          <a:p>
            <a:r>
              <a:rPr lang="en-US" sz="1000" dirty="0">
                <a:latin typeface="Roboto Mono" pitchFamily="49" charset="0"/>
                <a:ea typeface="Roboto Mono" pitchFamily="49" charset="0"/>
              </a:rPr>
              <a:t>                                              &lt;</a:t>
            </a:r>
            <a:r>
              <a:rPr lang="en-US" sz="1000" dirty="0" err="1">
                <a:latin typeface="Roboto Mono" pitchFamily="49" charset="0"/>
                <a:ea typeface="Roboto Mono" pitchFamily="49" charset="0"/>
              </a:rPr>
              <a:t>xs:element</a:t>
            </a:r>
            <a:r>
              <a:rPr lang="en-US" sz="1000" dirty="0">
                <a:latin typeface="Roboto Mono" pitchFamily="49" charset="0"/>
                <a:ea typeface="Roboto Mono" pitchFamily="49" charset="0"/>
              </a:rPr>
              <a:t> name="</a:t>
            </a:r>
            <a:r>
              <a:rPr lang="en-US" sz="1000" dirty="0" err="1">
                <a:latin typeface="Roboto Mono" pitchFamily="49" charset="0"/>
                <a:ea typeface="Roboto Mono" pitchFamily="49" charset="0"/>
              </a:rPr>
              <a:t>pointOfAccess</a:t>
            </a:r>
            <a:r>
              <a:rPr lang="en-US" sz="1000" dirty="0">
                <a:latin typeface="Roboto Mono" pitchFamily="49" charset="0"/>
                <a:ea typeface="Roboto Mono" pitchFamily="49" charset="0"/>
              </a:rPr>
              <a:t>" type="m2m:poaList" /&gt;</a:t>
            </a:r>
          </a:p>
          <a:p>
            <a:r>
              <a:rPr lang="en-US" sz="1000" dirty="0">
                <a:latin typeface="Roboto Mono" pitchFamily="49" charset="0"/>
                <a:ea typeface="Roboto Mono" pitchFamily="49" charset="0"/>
              </a:rPr>
              <a:t>                                              &lt;</a:t>
            </a:r>
            <a:r>
              <a:rPr lang="en-US" sz="1000" dirty="0" err="1">
                <a:latin typeface="Roboto Mono" pitchFamily="49" charset="0"/>
                <a:ea typeface="Roboto Mono" pitchFamily="49" charset="0"/>
              </a:rPr>
              <a:t>xs:element</a:t>
            </a:r>
            <a:r>
              <a:rPr lang="en-US" sz="1000" dirty="0">
                <a:latin typeface="Roboto Mono" pitchFamily="49" charset="0"/>
                <a:ea typeface="Roboto Mono" pitchFamily="49" charset="0"/>
              </a:rPr>
              <a:t> name="</a:t>
            </a:r>
            <a:r>
              <a:rPr lang="en-US" sz="1000" dirty="0" err="1">
                <a:latin typeface="Roboto Mono" pitchFamily="49" charset="0"/>
                <a:ea typeface="Roboto Mono" pitchFamily="49" charset="0"/>
              </a:rPr>
              <a:t>nodeLink</a:t>
            </a:r>
            <a:r>
              <a:rPr lang="en-US" sz="1000" dirty="0">
                <a:latin typeface="Roboto Mono" pitchFamily="49" charset="0"/>
                <a:ea typeface="Roboto Mono" pitchFamily="49" charset="0"/>
              </a:rPr>
              <a:t>" type="</a:t>
            </a:r>
            <a:r>
              <a:rPr lang="en-US" sz="1000" dirty="0" err="1">
                <a:latin typeface="Roboto Mono" pitchFamily="49" charset="0"/>
                <a:ea typeface="Roboto Mono" pitchFamily="49" charset="0"/>
              </a:rPr>
              <a:t>xs:anyURI</a:t>
            </a:r>
            <a:r>
              <a:rPr lang="en-US" sz="1000" dirty="0">
                <a:latin typeface="Roboto Mono" pitchFamily="49" charset="0"/>
                <a:ea typeface="Roboto Mono" pitchFamily="49" charset="0"/>
              </a:rPr>
              <a:t>" minOccurs="0" /&gt;</a:t>
            </a:r>
          </a:p>
          <a:p>
            <a:r>
              <a:rPr lang="en-US" sz="1000" dirty="0">
                <a:latin typeface="Roboto Mono" pitchFamily="49" charset="0"/>
                <a:ea typeface="Roboto Mono" pitchFamily="49" charset="0"/>
              </a:rPr>
              <a:t>                                          &lt;</a:t>
            </a:r>
            <a:r>
              <a:rPr lang="en-US" sz="1000" dirty="0" err="1">
                <a:latin typeface="Roboto Mono" pitchFamily="49" charset="0"/>
                <a:ea typeface="Roboto Mono" pitchFamily="49" charset="0"/>
              </a:rPr>
              <a:t>xs:element</a:t>
            </a:r>
            <a:r>
              <a:rPr lang="en-US" sz="1000" dirty="0">
                <a:latin typeface="Roboto Mono" pitchFamily="49" charset="0"/>
                <a:ea typeface="Roboto Mono" pitchFamily="49" charset="0"/>
              </a:rPr>
              <a:t> name="</a:t>
            </a:r>
            <a:r>
              <a:rPr lang="en-US" sz="1000" dirty="0" err="1">
                <a:latin typeface="Roboto Mono" pitchFamily="49" charset="0"/>
                <a:ea typeface="Roboto Mono" pitchFamily="49" charset="0"/>
              </a:rPr>
              <a:t>dynamicAuthorizationConsultationIDs</a:t>
            </a:r>
            <a:r>
              <a:rPr lang="en-US" sz="1000" dirty="0">
                <a:latin typeface="Roboto Mono" pitchFamily="49" charset="0"/>
                <a:ea typeface="Roboto Mono" pitchFamily="49" charset="0"/>
              </a:rPr>
              <a:t>" type="m2m:listOfURIs" minOccurs="0" /&gt;</a:t>
            </a:r>
          </a:p>
          <a:p>
            <a:r>
              <a:rPr lang="en-US" sz="1000" dirty="0">
                <a:latin typeface="Roboto Mono" pitchFamily="49" charset="0"/>
                <a:ea typeface="Roboto Mono" pitchFamily="49" charset="0"/>
              </a:rPr>
              <a:t>                                          &lt;</a:t>
            </a:r>
            <a:r>
              <a:rPr lang="en-US" sz="1000" dirty="0" err="1">
                <a:latin typeface="Roboto Mono" pitchFamily="49" charset="0"/>
                <a:ea typeface="Roboto Mono" pitchFamily="49" charset="0"/>
              </a:rPr>
              <a:t>xs:element</a:t>
            </a:r>
            <a:r>
              <a:rPr lang="en-US" sz="1000" dirty="0">
                <a:latin typeface="Roboto Mono" pitchFamily="49" charset="0"/>
                <a:ea typeface="Roboto Mono" pitchFamily="49" charset="0"/>
              </a:rPr>
              <a:t> name="</a:t>
            </a:r>
            <a:r>
              <a:rPr lang="en-US" sz="1000" dirty="0" err="1">
                <a:latin typeface="Roboto Mono" pitchFamily="49" charset="0"/>
                <a:ea typeface="Roboto Mono" pitchFamily="49" charset="0"/>
              </a:rPr>
              <a:t>contentSerialization</a:t>
            </a:r>
            <a:r>
              <a:rPr lang="en-US" sz="1000" dirty="0">
                <a:latin typeface="Roboto Mono" pitchFamily="49" charset="0"/>
                <a:ea typeface="Roboto Mono" pitchFamily="49" charset="0"/>
              </a:rPr>
              <a:t>" type="m2m:serializations" minOccurs="0" /&gt;</a:t>
            </a:r>
          </a:p>
          <a:p>
            <a:r>
              <a:rPr lang="en-US" sz="1000" dirty="0">
                <a:latin typeface="Roboto Mono" pitchFamily="49" charset="0"/>
                <a:ea typeface="Roboto Mono" pitchFamily="49" charset="0"/>
              </a:rPr>
              <a:t>                                          &lt;</a:t>
            </a:r>
            <a:r>
              <a:rPr lang="en-US" sz="1000" dirty="0" err="1">
                <a:latin typeface="Roboto Mono" pitchFamily="49" charset="0"/>
                <a:ea typeface="Roboto Mono" pitchFamily="49" charset="0"/>
              </a:rPr>
              <a:t>xs:element</a:t>
            </a:r>
            <a:r>
              <a:rPr lang="en-US" sz="1000" dirty="0">
                <a:latin typeface="Roboto Mono" pitchFamily="49" charset="0"/>
                <a:ea typeface="Roboto Mono" pitchFamily="49" charset="0"/>
              </a:rPr>
              <a:t> name="e2eSecInfo" type="m2m:e2eSecInfo" minOccurs="0" /&gt;</a:t>
            </a:r>
          </a:p>
          <a:p>
            <a:r>
              <a:rPr lang="en-US" sz="1000" dirty="0">
                <a:latin typeface="Roboto Mono" pitchFamily="49" charset="0"/>
                <a:ea typeface="Roboto Mono" pitchFamily="49" charset="0"/>
              </a:rPr>
              <a:t>                                          &lt;</a:t>
            </a:r>
            <a:r>
              <a:rPr lang="en-US" sz="1000" dirty="0" err="1">
                <a:latin typeface="Roboto Mono" pitchFamily="49" charset="0"/>
                <a:ea typeface="Roboto Mono" pitchFamily="49" charset="0"/>
              </a:rPr>
              <a:t>xs:element</a:t>
            </a:r>
            <a:r>
              <a:rPr lang="en-US" sz="1000" dirty="0">
                <a:latin typeface="Roboto Mono" pitchFamily="49" charset="0"/>
                <a:ea typeface="Roboto Mono" pitchFamily="49" charset="0"/>
              </a:rPr>
              <a:t> name="</a:t>
            </a:r>
            <a:r>
              <a:rPr lang="en-US" sz="1000" dirty="0" err="1">
                <a:latin typeface="Roboto Mono" pitchFamily="49" charset="0"/>
                <a:ea typeface="Roboto Mono" pitchFamily="49" charset="0"/>
              </a:rPr>
              <a:t>supportedReleaseVersions</a:t>
            </a:r>
            <a:r>
              <a:rPr lang="en-US" sz="1000" dirty="0">
                <a:latin typeface="Roboto Mono" pitchFamily="49" charset="0"/>
                <a:ea typeface="Roboto Mono" pitchFamily="49" charset="0"/>
              </a:rPr>
              <a:t>" type="m2m:supportedReleaseVersions" /&gt;</a:t>
            </a:r>
          </a:p>
          <a:p>
            <a:endParaRPr lang="en-US" sz="1000" dirty="0">
              <a:latin typeface="Roboto Mono" pitchFamily="49" charset="0"/>
              <a:ea typeface="Roboto Mono" pitchFamily="49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41741" y="1384204"/>
            <a:ext cx="58368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Roboto Mono" pitchFamily="49" charset="0"/>
                <a:ea typeface="Roboto Mono" pitchFamily="49" charset="0"/>
              </a:rPr>
              <a:t>Monospace font: Roboto Mono (Google Font)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A4228B5-946B-7A49-A939-62317BC80B4D}"/>
              </a:ext>
            </a:extLst>
          </p:cNvPr>
          <p:cNvSpPr/>
          <p:nvPr/>
        </p:nvSpPr>
        <p:spPr>
          <a:xfrm>
            <a:off x="541741" y="2082988"/>
            <a:ext cx="20104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 err="1">
                <a:latin typeface="Roboto Mono" pitchFamily="49" charset="0"/>
                <a:ea typeface="Roboto Mono" pitchFamily="49" charset="0"/>
              </a:rPr>
              <a:t>Text</a:t>
            </a:r>
            <a:r>
              <a:rPr lang="fr-FR" sz="1400" dirty="0">
                <a:latin typeface="Roboto Mono" pitchFamily="49" charset="0"/>
                <a:ea typeface="Roboto Mono" pitchFamily="49" charset="0"/>
              </a:rPr>
              <a:t>/Code </a:t>
            </a:r>
            <a:r>
              <a:rPr lang="fr-FR" sz="1400" dirty="0" err="1">
                <a:latin typeface="Roboto Mono" pitchFamily="49" charset="0"/>
                <a:ea typeface="Roboto Mono" pitchFamily="49" charset="0"/>
              </a:rPr>
              <a:t>example</a:t>
            </a:r>
            <a:endParaRPr lang="en-US" sz="1400" dirty="0">
              <a:latin typeface="Roboto Mono" pitchFamily="49" charset="0"/>
              <a:ea typeface="Roboto Mono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3660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ne2m">
      <a:dk1>
        <a:srgbClr val="545054"/>
      </a:dk1>
      <a:lt1>
        <a:sysClr val="window" lastClr="FFFFFF"/>
      </a:lt1>
      <a:dk2>
        <a:srgbClr val="000000"/>
      </a:dk2>
      <a:lt2>
        <a:srgbClr val="E7E6E6"/>
      </a:lt2>
      <a:accent1>
        <a:srgbClr val="C00000"/>
      </a:accent1>
      <a:accent2>
        <a:srgbClr val="545054"/>
      </a:accent2>
      <a:accent3>
        <a:srgbClr val="A5A5A5"/>
      </a:accent3>
      <a:accent4>
        <a:srgbClr val="F6921E"/>
      </a:accent4>
      <a:accent5>
        <a:srgbClr val="716896"/>
      </a:accent5>
      <a:accent6>
        <a:srgbClr val="005480"/>
      </a:accent6>
      <a:hlink>
        <a:srgbClr val="668C97"/>
      </a:hlink>
      <a:folHlink>
        <a:srgbClr val="44546A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794A7320C5D74AA582AFE2FA9E86DA" ma:contentTypeVersion="13" ma:contentTypeDescription="Create a new document." ma:contentTypeScope="" ma:versionID="6270c294f8e669ac40323e29777ece14">
  <xsd:schema xmlns:xsd="http://www.w3.org/2001/XMLSchema" xmlns:xs="http://www.w3.org/2001/XMLSchema" xmlns:p="http://schemas.microsoft.com/office/2006/metadata/properties" xmlns:ns3="be383100-d921-47a1-96e2-63f6099ad46d" xmlns:ns4="a4d3a65a-15f9-49ca-be9b-88133f1a5881" targetNamespace="http://schemas.microsoft.com/office/2006/metadata/properties" ma:root="true" ma:fieldsID="8f4fd095e9587a839e1a8c750753c43f" ns3:_="" ns4:_="">
    <xsd:import namespace="be383100-d921-47a1-96e2-63f6099ad46d"/>
    <xsd:import namespace="a4d3a65a-15f9-49ca-be9b-88133f1a588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383100-d921-47a1-96e2-63f6099ad4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d3a65a-15f9-49ca-be9b-88133f1a588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521335A-80C0-4163-9898-00F7499345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e383100-d921-47a1-96e2-63f6099ad46d"/>
    <ds:schemaRef ds:uri="a4d3a65a-15f9-49ca-be9b-88133f1a588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9F088E0-9D4F-4154-9341-F11E854B015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914E0D6-A5DF-4F10-93E8-DE3ADCEF814A}">
  <ds:schemaRefs>
    <ds:schemaRef ds:uri="http://purl.org/dc/elements/1.1/"/>
    <ds:schemaRef ds:uri="be383100-d921-47a1-96e2-63f6099ad46d"/>
    <ds:schemaRef ds:uri="http://www.w3.org/XML/1998/namespace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a4d3a65a-15f9-49ca-be9b-88133f1a5881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1153</Words>
  <Application>Microsoft Office PowerPoint</Application>
  <PresentationFormat>Widescreen</PresentationFormat>
  <Paragraphs>40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Myriad Pro</vt:lpstr>
      <vt:lpstr>Roboto Mono</vt:lpstr>
      <vt:lpstr>Myriad Pro Light</vt:lpstr>
      <vt:lpstr>Arial</vt:lpstr>
      <vt:lpstr>Calibri</vt:lpstr>
      <vt:lpstr>Office Theme</vt:lpstr>
      <vt:lpstr>New Branding Material</vt:lpstr>
      <vt:lpstr>3 major updates</vt:lpstr>
      <vt:lpstr>PowerPoint Presentation</vt:lpstr>
    </vt:vector>
  </TitlesOfParts>
  <Company>iconectiv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Swedlund, Nils</dc:creator>
  <cp:lastModifiedBy>Estelle Mancini</cp:lastModifiedBy>
  <cp:revision>23</cp:revision>
  <dcterms:created xsi:type="dcterms:W3CDTF">2017-09-21T15:46:31Z</dcterms:created>
  <dcterms:modified xsi:type="dcterms:W3CDTF">2020-12-03T11:02:37Z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0x010100F1794A7320C5D74AA582AFE2FA9E86DA</vt:lpwstr>
  </property>
</Properties>
</file>