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3" r:id="rId2"/>
    <p:sldId id="357" r:id="rId3"/>
    <p:sldId id="403" r:id="rId4"/>
    <p:sldId id="402" r:id="rId5"/>
    <p:sldId id="399" r:id="rId6"/>
    <p:sldId id="404" r:id="rId7"/>
    <p:sldId id="384" r:id="rId8"/>
    <p:sldId id="3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  <p:cmAuthor id="4" name="kelly.pyart@proactivepr.onmicrosoft.com" initials="k" lastIdx="1" clrIdx="3">
    <p:extLst>
      <p:ext uri="{19B8F6BF-5375-455C-9EA6-DF929625EA0E}">
        <p15:presenceInfo xmlns:p15="http://schemas.microsoft.com/office/powerpoint/2012/main" userId="S::kelly.pyart@proactivepr.onmicrosoft.com::0987e96c-6a2a-47a0-87e1-9a34a4e50d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5226" autoAdjust="0"/>
  </p:normalViewPr>
  <p:slideViewPr>
    <p:cSldViewPr snapToGrid="0">
      <p:cViewPr varScale="1">
        <p:scale>
          <a:sx n="113" d="100"/>
          <a:sy n="113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3676-268C-43E7-9C5A-45E44A3889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5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8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2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79383-E4C0-4FC2-A15A-FDB4117861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68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580" y="1767056"/>
            <a:ext cx="6766078" cy="49276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Marcom 94</a:t>
            </a:r>
            <a:br>
              <a:rPr lang="de-DE" dirty="0"/>
            </a:b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465" y="1287930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de-DE" sz="2000" dirty="0">
                <a:solidFill>
                  <a:srgbClr val="FFFFFF"/>
                </a:solidFill>
              </a:rPr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18140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Press releases and media alerts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61" y="1331565"/>
            <a:ext cx="10515600" cy="444779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media invite was drafted and distributed in relation to Ken’s presentation at the IoT Tech Expo Global event.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is planned to announce progress toward/ the announcement of Release 4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coverage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AB3D03-41FF-421A-AC47-419D0DE9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777" y="3080721"/>
            <a:ext cx="4349674" cy="144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An article on Smart Cities has been published on IoT Now.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2050" name="Picture 2" descr="IoT Now | LinkedIn">
            <a:extLst>
              <a:ext uri="{FF2B5EF4-FFF2-40B4-BE49-F238E27FC236}">
                <a16:creationId xmlns:a16="http://schemas.microsoft.com/office/drawing/2014/main" id="{E2BFC410-B4FE-462A-9B37-C92140B2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66" y="3890433"/>
            <a:ext cx="1553633" cy="155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3DD322-316F-45DF-A6F3-480157CDC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76" y="1308389"/>
            <a:ext cx="3615027" cy="4991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22FC17-C24B-481E-8DE3-CA27D59DF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791" y="1308389"/>
            <a:ext cx="3267076" cy="49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1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</a:t>
            </a:r>
            <a:r>
              <a:rPr lang="en-GB"/>
              <a:t>for coverage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2AF58-754C-4F8F-A580-9CA5AAB71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86" y="3971700"/>
            <a:ext cx="3009900" cy="144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</a:rPr>
              <a:t>A comment has been provided to The Economist on Industrial IoT. Coverage expected in April.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7" name="Picture 2" descr="The Economist - Wikipedia">
            <a:extLst>
              <a:ext uri="{FF2B5EF4-FFF2-40B4-BE49-F238E27FC236}">
                <a16:creationId xmlns:a16="http://schemas.microsoft.com/office/drawing/2014/main" id="{B6542221-9911-4214-ABF2-51BF8276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8" y="2261962"/>
            <a:ext cx="30099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T Pro (@ITPro) | Twitter">
            <a:extLst>
              <a:ext uri="{FF2B5EF4-FFF2-40B4-BE49-F238E27FC236}">
                <a16:creationId xmlns:a16="http://schemas.microsoft.com/office/drawing/2014/main" id="{C9E7DCEF-8352-445D-BED5-A604578A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77" y="18714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97313E-755D-4FB7-8DF7-8634F0EDE37A}"/>
              </a:ext>
            </a:extLst>
          </p:cNvPr>
          <p:cNvSpPr txBox="1">
            <a:spLocks/>
          </p:cNvSpPr>
          <p:nvPr/>
        </p:nvSpPr>
        <p:spPr>
          <a:xfrm>
            <a:off x="4591050" y="3971700"/>
            <a:ext cx="3009900" cy="144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2"/>
                </a:solidFill>
              </a:rPr>
              <a:t>A comment has been provided to ITPro on the importance of data. Coverage expected in March/April.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D6901D-80DE-4E3B-BF8D-1BE7E7006077}"/>
              </a:ext>
            </a:extLst>
          </p:cNvPr>
          <p:cNvSpPr txBox="1">
            <a:spLocks/>
          </p:cNvSpPr>
          <p:nvPr/>
        </p:nvSpPr>
        <p:spPr>
          <a:xfrm>
            <a:off x="8451850" y="3971700"/>
            <a:ext cx="3009900" cy="144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2"/>
                </a:solidFill>
              </a:rPr>
              <a:t>Three articles have been provided to Architecture &amp; Governance Magazine on IoT infrastructure and oneM2M standards. First piece of coverage expected in March/April.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1028" name="Picture 4" descr="Architecture &amp; Governance Magazine">
            <a:extLst>
              <a:ext uri="{FF2B5EF4-FFF2-40B4-BE49-F238E27FC236}">
                <a16:creationId xmlns:a16="http://schemas.microsoft.com/office/drawing/2014/main" id="{6A83781C-515A-4A3A-98F8-6476574B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67" y="2618984"/>
            <a:ext cx="2734733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7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4202C-6602-4AFD-B91F-8C67E134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908" y="2191405"/>
            <a:ext cx="2566638" cy="12375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9AC350-4C5A-4984-B133-719891BE3B6E}"/>
              </a:ext>
            </a:extLst>
          </p:cNvPr>
          <p:cNvSpPr/>
          <p:nvPr/>
        </p:nvSpPr>
        <p:spPr>
          <a:xfrm>
            <a:off x="8569457" y="3801491"/>
            <a:ext cx="3128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article has been provided to IEEE Communications Standards magazine on standards for smart cities. Coverage expected in March.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7BC61-922F-4AA6-B3FD-0A16CD26C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9" y="1938664"/>
            <a:ext cx="2628900" cy="17430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329AF4-11F2-4DD2-81AE-9E315E1E9A39}"/>
              </a:ext>
            </a:extLst>
          </p:cNvPr>
          <p:cNvSpPr/>
          <p:nvPr/>
        </p:nvSpPr>
        <p:spPr>
          <a:xfrm>
            <a:off x="4476749" y="3801491"/>
            <a:ext cx="312817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Myriad Pro" panose="020B0503030403020204" pitchFamily="34" charset="0"/>
              </a:rPr>
              <a:t>An article has been provided to CIE magazine on how to share IoT data sustainably. Coverage expected in March.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098" name="Picture 2" descr="IoT News - Sponsored Article - TechForge Media Ltd">
            <a:extLst>
              <a:ext uri="{FF2B5EF4-FFF2-40B4-BE49-F238E27FC236}">
                <a16:creationId xmlns:a16="http://schemas.microsoft.com/office/drawing/2014/main" id="{75E9CC63-83ED-496D-8B75-E34199F1D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5" y="2206795"/>
            <a:ext cx="2628899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C067DD-D4B9-4F83-AAD9-37B968D70E87}"/>
              </a:ext>
            </a:extLst>
          </p:cNvPr>
          <p:cNvSpPr/>
          <p:nvPr/>
        </p:nvSpPr>
        <p:spPr>
          <a:xfrm>
            <a:off x="427695" y="3801491"/>
            <a:ext cx="312817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Myriad Pro" panose="020B0503030403020204" pitchFamily="34" charset="0"/>
              </a:rPr>
              <a:t>An article has been provided to IoT News on oneM2M welcoming new Indian members. Coverage expected in March/April.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2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D8AE-84E4-40F0-8E42-869DEA76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secured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D175E-DD42-4A83-9166-A8053DF6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F8C1A-D0CB-4D97-B0F2-D2CA50862408}"/>
              </a:ext>
            </a:extLst>
          </p:cNvPr>
          <p:cNvSpPr/>
          <p:nvPr/>
        </p:nvSpPr>
        <p:spPr>
          <a:xfrm>
            <a:off x="1625737" y="3801491"/>
            <a:ext cx="3919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article has been secured for IoT Now on the topic of successful IoT connectivity and deployment.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2" descr="IoT Now | LinkedIn">
            <a:extLst>
              <a:ext uri="{FF2B5EF4-FFF2-40B4-BE49-F238E27FC236}">
                <a16:creationId xmlns:a16="http://schemas.microsoft.com/office/drawing/2014/main" id="{F72E9411-8137-4770-9939-44E9B82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16" y="1858391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774509-1EF1-4510-8AB2-02E94225C7D1}"/>
              </a:ext>
            </a:extLst>
          </p:cNvPr>
          <p:cNvSpPr/>
          <p:nvPr/>
        </p:nvSpPr>
        <p:spPr>
          <a:xfrm>
            <a:off x="6756537" y="3801491"/>
            <a:ext cx="3919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article has been secured for Mission Critical Magazine on the topic of oneM2M standards in the context of public safety and other critical industries.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074" name="Picture 2" descr="Mission Critical Magazine Features Hurricane Electric's Recent PoP at  Digita Data Center in Finland – Milldam Public Relations">
            <a:extLst>
              <a:ext uri="{FF2B5EF4-FFF2-40B4-BE49-F238E27FC236}">
                <a16:creationId xmlns:a16="http://schemas.microsoft.com/office/drawing/2014/main" id="{DB02160C-3031-44C4-A000-9FB98330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59" y="2332618"/>
            <a:ext cx="2843742" cy="10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9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Speaking opportunities and media alerts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B0CCD-EEDA-47D0-A069-F22C1E5E70D3}"/>
              </a:ext>
            </a:extLst>
          </p:cNvPr>
          <p:cNvSpPr/>
          <p:nvPr/>
        </p:nvSpPr>
        <p:spPr>
          <a:xfrm>
            <a:off x="4953000" y="2901784"/>
            <a:ext cx="6477119" cy="395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1800" dirty="0">
                <a:solidFill>
                  <a:schemeClr val="tx2"/>
                </a:solidFill>
                <a:effectLst/>
                <a:latin typeface="Myriad Pro" panose="020B0503030403020204"/>
                <a:ea typeface="Times New Roman" panose="02020603050405020304" pitchFamily="18" charset="0"/>
              </a:rPr>
              <a:t>Ken Figueredo presented at the virtual IoT Tech Expo Global on the 18</a:t>
            </a:r>
            <a:r>
              <a:rPr lang="en-IN" sz="1800" baseline="30000" dirty="0">
                <a:solidFill>
                  <a:schemeClr val="tx2"/>
                </a:solidFill>
                <a:effectLst/>
                <a:latin typeface="Myriad Pro" panose="020B0503030403020204"/>
                <a:ea typeface="Times New Roman" panose="02020603050405020304" pitchFamily="18" charset="0"/>
              </a:rPr>
              <a:t>th</a:t>
            </a:r>
            <a:r>
              <a:rPr lang="en-IN" sz="1800" dirty="0">
                <a:solidFill>
                  <a:schemeClr val="tx2"/>
                </a:solidFill>
                <a:effectLst/>
                <a:latin typeface="Myriad Pro" panose="020B0503030403020204"/>
                <a:ea typeface="Times New Roman" panose="02020603050405020304" pitchFamily="18" charset="0"/>
              </a:rPr>
              <a:t> March on a session entitled “Enterprise IoT Connectivity”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Proactive PR has shared a media agreement from Embedded Technology Convention which includes speaking opportunities for oneM2M at the 2022 events in Singapore and Las Vegas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Proactive PR has also created opportunities for oneM2M to present at the following events:</a:t>
            </a: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Future of Communications Conference</a:t>
            </a: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IoT Virtual Summit</a:t>
            </a: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Virtual Sensors and IIOT: Manufacturing, Robotics, Automation, North America &amp; EMEA summits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Proactive PR has created and shared an events calendar which outlines relevant speaking opportunities for oneM2M throughout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900">
              <a:solidFill>
                <a:srgbClr val="898989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F2C087F-F2C4-4D61-A8D5-3DD7D6879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8" y="3219602"/>
            <a:ext cx="3137511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8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</a:rPr>
              <a:t>Executive Interviews and Briefings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4597F-6161-48D0-B129-DAB49BC24D69}"/>
              </a:ext>
            </a:extLst>
          </p:cNvPr>
          <p:cNvSpPr/>
          <p:nvPr/>
        </p:nvSpPr>
        <p:spPr>
          <a:xfrm>
            <a:off x="6356395" y="2548948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endParaRPr lang="en-IN" sz="20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 dirty="0">
                <a:solidFill>
                  <a:schemeClr val="tx2"/>
                </a:solidFill>
                <a:latin typeface="Myriad Pro" panose="020B0503030403020204"/>
                <a:ea typeface="Times New Roman" panose="02020603050405020304" pitchFamily="18" charset="0"/>
              </a:rPr>
              <a:t>An Executive Viewpoint with Marianne Mohali of Orange has been published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3F5A94-8458-4F17-AD3C-1A083E20221D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591484" y="1204756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2" indent="-2286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D83F6-AAD5-4FA2-8DCB-D12BA34D7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944" y="3429000"/>
            <a:ext cx="3139712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379</Words>
  <Application>Microsoft Office PowerPoint</Application>
  <PresentationFormat>Widescreen</PresentationFormat>
  <Paragraphs>43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Myriad Pro</vt:lpstr>
      <vt:lpstr>Myriad Pro Light</vt:lpstr>
      <vt:lpstr>Symbol</vt:lpstr>
      <vt:lpstr>Times New Roman</vt:lpstr>
      <vt:lpstr>Office Theme</vt:lpstr>
      <vt:lpstr>Marcom 94 </vt:lpstr>
      <vt:lpstr>Press releases and media alerts</vt:lpstr>
      <vt:lpstr>Feature coverage highlights</vt:lpstr>
      <vt:lpstr>Monitoring for coverage </vt:lpstr>
      <vt:lpstr>Monitoring for coverage </vt:lpstr>
      <vt:lpstr>Features secured</vt:lpstr>
      <vt:lpstr>Speaking opportunities and media alerts </vt:lpstr>
      <vt:lpstr>Executive Interviews and Briefings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88</dc:title>
  <dc:creator>Hollie-May Auburn</dc:creator>
  <cp:lastModifiedBy>Jessica Seddon</cp:lastModifiedBy>
  <cp:revision>67</cp:revision>
  <dcterms:created xsi:type="dcterms:W3CDTF">2020-05-22T10:29:25Z</dcterms:created>
  <dcterms:modified xsi:type="dcterms:W3CDTF">2021-03-23T11:47:24Z</dcterms:modified>
</cp:coreProperties>
</file>