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412" r:id="rId2"/>
    <p:sldId id="357" r:id="rId3"/>
    <p:sldId id="413" r:id="rId4"/>
    <p:sldId id="402" r:id="rId5"/>
    <p:sldId id="414" r:id="rId6"/>
    <p:sldId id="409" r:id="rId7"/>
    <p:sldId id="404" r:id="rId8"/>
    <p:sldId id="384" r:id="rId9"/>
    <p:sldId id="416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yne Garfitt" initials="JG" lastIdx="5" clrIdx="0">
    <p:extLst>
      <p:ext uri="{19B8F6BF-5375-455C-9EA6-DF929625EA0E}">
        <p15:presenceInfo xmlns:p15="http://schemas.microsoft.com/office/powerpoint/2012/main" userId="1cbd19617fdeafa9" providerId="Windows Live"/>
      </p:ext>
    </p:extLst>
  </p:cmAuthor>
  <p:cmAuthor id="2" name="Callie Sowerby" initials="CS" lastIdx="2" clrIdx="1">
    <p:extLst>
      <p:ext uri="{19B8F6BF-5375-455C-9EA6-DF929625EA0E}">
        <p15:presenceInfo xmlns:p15="http://schemas.microsoft.com/office/powerpoint/2012/main" userId="713725295af3f341" providerId="Windows Live"/>
      </p:ext>
    </p:extLst>
  </p:cmAuthor>
  <p:cmAuthor id="3" name="Jayne Garfitt" initials="JG [2]" lastIdx="1" clrIdx="2">
    <p:extLst>
      <p:ext uri="{19B8F6BF-5375-455C-9EA6-DF929625EA0E}">
        <p15:presenceInfo xmlns:p15="http://schemas.microsoft.com/office/powerpoint/2012/main" userId="Jayne Garfitt" providerId="None"/>
      </p:ext>
    </p:extLst>
  </p:cmAuthor>
  <p:cmAuthor id="4" name="kelly.pyart@proactivepr.onmicrosoft.com" initials="k" lastIdx="1" clrIdx="3">
    <p:extLst>
      <p:ext uri="{19B8F6BF-5375-455C-9EA6-DF929625EA0E}">
        <p15:presenceInfo xmlns:p15="http://schemas.microsoft.com/office/powerpoint/2012/main" userId="S::kelly.pyart@proactivepr.onmicrosoft.com::0987e96c-6a2a-47a0-87e1-9a34a4e50dd3" providerId="AD"/>
      </p:ext>
    </p:extLst>
  </p:cmAuthor>
  <p:cmAuthor id="5" name="Jessica Seddon" initials="JS" lastIdx="2" clrIdx="4">
    <p:extLst>
      <p:ext uri="{19B8F6BF-5375-455C-9EA6-DF929625EA0E}">
        <p15:presenceInfo xmlns:p15="http://schemas.microsoft.com/office/powerpoint/2012/main" userId="4887c9b75c1a7796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8C98"/>
    <a:srgbClr val="C631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85" autoAdjust="0"/>
    <p:restoredTop sz="93090" autoAdjust="0"/>
  </p:normalViewPr>
  <p:slideViewPr>
    <p:cSldViewPr snapToGrid="0">
      <p:cViewPr varScale="1">
        <p:scale>
          <a:sx n="106" d="100"/>
          <a:sy n="106" d="100"/>
        </p:scale>
        <p:origin x="67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F551F4-7F07-400E-A03E-ADA4CCC86208}" type="datetimeFigureOut">
              <a:rPr lang="en-US" smtClean="0"/>
              <a:t>5/25/2021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F79383-E4C0-4FC2-A15A-FDB41178610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5205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325DA6-4CDD-4C50-9592-EBBE853CC41E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29024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F79383-E4C0-4FC2-A15A-FDB41178610A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48595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F79383-E4C0-4FC2-A15A-FDB41178610A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87855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F79383-E4C0-4FC2-A15A-FDB41178610A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35592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F79383-E4C0-4FC2-A15A-FDB41178610A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46753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12192000" cy="2174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4285397"/>
            <a:ext cx="12192000" cy="2572603"/>
          </a:xfrm>
          <a:prstGeom prst="rect">
            <a:avLst/>
          </a:prstGeom>
          <a:solidFill>
            <a:srgbClr val="A7A9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1444" y="1122363"/>
            <a:ext cx="11296184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25860" y="194184"/>
            <a:ext cx="2722432" cy="185635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5019675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Myriad Pro" panose="020B0503030403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69E4586-2DBB-4F6A-8761-93F509B94B6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773101" y="233777"/>
            <a:ext cx="2475191" cy="1816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782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093120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12192000" cy="2174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5341434"/>
            <a:ext cx="12192000" cy="1516566"/>
          </a:xfrm>
          <a:prstGeom prst="rect">
            <a:avLst/>
          </a:prstGeom>
          <a:solidFill>
            <a:srgbClr val="A7A9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1444" y="1122363"/>
            <a:ext cx="11296184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5847556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Myriad Pro" panose="020B0503030403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B7948F3-CF53-4D48-A11E-3282FDFFE2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859790" y="215009"/>
            <a:ext cx="2472419" cy="1814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554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12192000" cy="2174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9780" y="1233866"/>
            <a:ext cx="11296184" cy="2387600"/>
          </a:xfr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1444" y="305687"/>
            <a:ext cx="2722432" cy="185635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9780" y="3837899"/>
            <a:ext cx="914400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  <a:latin typeface="Myriad Pro" panose="020B0503030403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325E693-F9D9-4F55-8CA6-8DAB53C5DF0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59780" y="293244"/>
            <a:ext cx="2296511" cy="1685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400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Myriad Pro" panose="020B0503030403020204" pitchFamily="34" charset="0"/>
              </a:defRPr>
            </a:lvl1pPr>
            <a:lvl2pPr>
              <a:defRPr>
                <a:latin typeface="Myriad Pro" panose="020B0503030403020204" pitchFamily="34" charset="0"/>
              </a:defRPr>
            </a:lvl2pPr>
            <a:lvl3pPr>
              <a:defRPr>
                <a:latin typeface="Myriad Pro" panose="020B0503030403020204" pitchFamily="34" charset="0"/>
              </a:defRPr>
            </a:lvl3pPr>
            <a:lvl4pPr>
              <a:defRPr>
                <a:latin typeface="Myriad Pro" panose="020B0503030403020204" pitchFamily="34" charset="0"/>
              </a:defRPr>
            </a:lvl4pPr>
            <a:lvl5pPr>
              <a:defRPr>
                <a:latin typeface="Myriad Pro" panose="020B0503030403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2761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1451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3867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1219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15945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1596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4696" y="0"/>
            <a:ext cx="7850299" cy="1173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696" y="1493919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97628" y="6492875"/>
            <a:ext cx="4943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3F5A94-8458-4F17-AD3C-1A083E20221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1155282"/>
            <a:ext cx="12192000" cy="18288"/>
          </a:xfrm>
          <a:prstGeom prst="rect">
            <a:avLst/>
          </a:prstGeom>
          <a:solidFill>
            <a:srgbClr val="A7A9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48241" y="105845"/>
            <a:ext cx="1325890" cy="904091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6497638"/>
            <a:ext cx="12192000" cy="18288"/>
          </a:xfrm>
          <a:prstGeom prst="rect">
            <a:avLst/>
          </a:prstGeom>
          <a:solidFill>
            <a:srgbClr val="A7A9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5592496" y="6592129"/>
            <a:ext cx="1007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solidFill>
                  <a:schemeClr val="bg1">
                    <a:lumMod val="75000"/>
                  </a:schemeClr>
                </a:solidFill>
                <a:latin typeface="Myriad Pro Light" panose="020B0603030403020204" pitchFamily="34" charset="0"/>
              </a:rPr>
              <a:t>© 2017 oneM2M</a:t>
            </a:r>
          </a:p>
          <a:p>
            <a:endParaRPr lang="en-US" sz="900" dirty="0">
              <a:solidFill>
                <a:schemeClr val="bg1">
                  <a:lumMod val="50000"/>
                </a:schemeClr>
              </a:solidFill>
              <a:latin typeface="Myriad Pro Light" panose="020B0603030403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791D535-84AE-4290-9F60-28C8C000F539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748241" y="91052"/>
            <a:ext cx="1325890" cy="973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894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62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C63133"/>
          </a:solidFill>
          <a:latin typeface="Myriad Pro" panose="020B0503030403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C00000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ieeexplore.ieee.org/stamp/stamp.jsp?tp=&amp;arnumber=9392783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jpeg"/><Relationship Id="rId4" Type="http://schemas.openxmlformats.org/officeDocument/2006/relationships/hyperlink" Target="https://docs.google.com/spreadsheets/d/1RikZmqw7vbcXsvmrHTCGTgK2TDCld51rI7za7ZtpYAk/edit?ts=605e4d00#gid=0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77AE66-A952-421C-B0D0-F3D4B45DC6D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Marcom 96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3763977-84BD-4E99-AD18-9DDEF7B29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1</a:t>
            </a:fld>
            <a:endParaRPr lang="en-US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E1235D6C-698B-42A0-9227-F725EBA75B7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May 2021</a:t>
            </a:r>
          </a:p>
        </p:txBody>
      </p:sp>
    </p:spTree>
    <p:extLst>
      <p:ext uri="{BB962C8B-B14F-4D97-AF65-F5344CB8AC3E}">
        <p14:creationId xmlns:p14="http://schemas.microsoft.com/office/powerpoint/2010/main" val="40937255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>
            <a:extLst>
              <a:ext uri="{FF2B5EF4-FFF2-40B4-BE49-F238E27FC236}">
                <a16:creationId xmlns:a16="http://schemas.microsoft.com/office/drawing/2014/main" id="{F98ED85F-DCEE-4B50-802E-71A6E3E12B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14000"/>
            </a:schemeClr>
          </a:solidFill>
          <a:ln w="127000" cap="sq" cmpd="thinThick">
            <a:solidFill>
              <a:schemeClr val="tx1">
                <a:lumMod val="85000"/>
                <a:lumOff val="15000"/>
                <a:alpha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53" y="152234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Press releases and media alerts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C93CB627-D2FC-4058-92C9-266D0099A5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4761" y="1331565"/>
            <a:ext cx="5303506" cy="2038168"/>
          </a:xfrm>
        </p:spPr>
        <p:txBody>
          <a:bodyPr>
            <a:normAutofit/>
          </a:bodyPr>
          <a:lstStyle/>
          <a:p>
            <a:pPr marL="342900" lvl="0" indent="-34290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180340" algn="l"/>
              </a:tabLst>
            </a:pPr>
            <a:r>
              <a:rPr lang="en-GB" sz="1800" dirty="0">
                <a:latin typeface="Times New Roman" panose="02020603050405020304" pitchFamily="18" charset="0"/>
                <a:ea typeface="Times New Roman" panose="02020603050405020304" pitchFamily="18" charset="0"/>
                <a:cs typeface="Symbol" panose="05050102010706020507" pitchFamily="18" charset="2"/>
              </a:rPr>
              <a:t>A press release is planned to announce progress toward/ the announcement of Release 4</a:t>
            </a: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Symbol" panose="05050102010706020507" pitchFamily="18" charset="2"/>
            </a:endParaRPr>
          </a:p>
        </p:txBody>
      </p:sp>
      <p:sp>
        <p:nvSpPr>
          <p:cNvPr id="30" name="Slide Number Placeholder 29"/>
          <p:cNvSpPr>
            <a:spLocks noGrp="1"/>
          </p:cNvSpPr>
          <p:nvPr>
            <p:ph type="sldNum" sz="quarter" idx="12"/>
          </p:nvPr>
        </p:nvSpPr>
        <p:spPr>
          <a:xfrm>
            <a:off x="8610600" y="6077585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163F5A94-8458-4F17-AD3C-1A083E20221D}" type="slidenum">
              <a:rPr lang="en-US"/>
              <a:pPr>
                <a:spcAft>
                  <a:spcPts val="600"/>
                </a:spcAft>
              </a:pPr>
              <a:t>2</a:t>
            </a:fld>
            <a:endParaRPr lang="en-US" dirty="0"/>
          </a:p>
        </p:txBody>
      </p:sp>
      <p:sp>
        <p:nvSpPr>
          <p:cNvPr id="8" name="AutoShape 8" descr="oneM2M promote sustainability via IoT technologies">
            <a:extLst>
              <a:ext uri="{FF2B5EF4-FFF2-40B4-BE49-F238E27FC236}">
                <a16:creationId xmlns:a16="http://schemas.microsoft.com/office/drawing/2014/main" id="{4B061689-A19D-44CE-9683-77B35961FC8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039139" y="3276599"/>
            <a:ext cx="2872409" cy="2872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80763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BA63E1-6B98-4C92-8858-3860F6B4E3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Feature coverage highlights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1A7628-32A8-4FF6-BD95-A93392032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3</a:t>
            </a:fld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50E9BB5-A867-4878-B230-49D8640D81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47954" y="2233792"/>
            <a:ext cx="4349674" cy="1446966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800">
                <a:solidFill>
                  <a:schemeClr val="tx2"/>
                </a:solidFill>
              </a:rPr>
              <a:t>An article from oneM2M on smart cities has been published in IEEE Communications Standards Magazine</a:t>
            </a:r>
          </a:p>
          <a:p>
            <a:pPr marL="0" indent="0">
              <a:buNone/>
            </a:pPr>
            <a:r>
              <a:rPr lang="en-US" sz="1800" u="sng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3"/>
              </a:rPr>
              <a:t>https://ieeexplore.ieee.org/stamp/stamp.jsp?tp=&amp;arnumber=9392783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5ABF71B-A43E-4D1B-9659-838EF1B75B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9984" y="1296125"/>
            <a:ext cx="4268635" cy="5076667"/>
          </a:xfrm>
          <a:prstGeom prst="rect">
            <a:avLst/>
          </a:prstGeom>
        </p:spPr>
      </p:pic>
      <p:pic>
        <p:nvPicPr>
          <p:cNvPr id="3" name="Picture 2" descr="I have got a new IEEE Communication Magazine article to appear in January  2017 - Dr. Hamid Menouar">
            <a:extLst>
              <a:ext uri="{FF2B5EF4-FFF2-40B4-BE49-F238E27FC236}">
                <a16:creationId xmlns:a16="http://schemas.microsoft.com/office/drawing/2014/main" id="{0F3A8E1E-6F13-431E-94DD-8C2CBDC481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4995" y="4196263"/>
            <a:ext cx="2490135" cy="1089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18125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BA63E1-6B98-4C92-8858-3860F6B4E3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Monitoring for coverage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1A7628-32A8-4FF6-BD95-A93392032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4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69C2B49-8FD3-4A90-BC36-285935ABE7CF}"/>
              </a:ext>
            </a:extLst>
          </p:cNvPr>
          <p:cNvSpPr/>
          <p:nvPr/>
        </p:nvSpPr>
        <p:spPr>
          <a:xfrm>
            <a:off x="7250717" y="4359478"/>
            <a:ext cx="391905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chemeClr val="tx2"/>
                </a:solidFill>
                <a:latin typeface="Myriad Pro" panose="020B05030304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 article has been submitted to Pipeline on the topic of the role of IoT in public safety communications. Coverage expected in July.</a:t>
            </a:r>
            <a:endParaRPr lang="en-GB" dirty="0">
              <a:solidFill>
                <a:schemeClr val="tx2"/>
              </a:solidFill>
            </a:endParaRPr>
          </a:p>
        </p:txBody>
      </p:sp>
      <p:pic>
        <p:nvPicPr>
          <p:cNvPr id="9" name="Picture 8" descr="Nominations Open for Pipeline's 2013 COMET Awards | Business Wire">
            <a:extLst>
              <a:ext uri="{FF2B5EF4-FFF2-40B4-BE49-F238E27FC236}">
                <a16:creationId xmlns:a16="http://schemas.microsoft.com/office/drawing/2014/main" id="{E9E9C5E1-083C-4C31-9E10-0E7E7166FA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7632" y="2780447"/>
            <a:ext cx="3769783" cy="761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FDAFF43-DE90-4FE8-AA4D-ECADE5CDC5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4306" y="2937357"/>
            <a:ext cx="4013422" cy="604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FD8BE00D-F968-4C74-8EB8-4F7779420141}"/>
              </a:ext>
            </a:extLst>
          </p:cNvPr>
          <p:cNvSpPr/>
          <p:nvPr/>
        </p:nvSpPr>
        <p:spPr>
          <a:xfrm>
            <a:off x="1658670" y="4359478"/>
            <a:ext cx="391905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chemeClr val="tx2"/>
                </a:solidFill>
                <a:latin typeface="Myriad Pro" panose="020B05030304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Comments from oneM2M have been submitted to Digital Bulletin on the topic of smart city transport. Coverage expected in June.</a:t>
            </a:r>
            <a:endParaRPr lang="en-GB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7793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BA63E1-6B98-4C92-8858-3860F6B4E3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Monitoring for coverage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1A7628-32A8-4FF6-BD95-A93392032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5</a:t>
            </a:fld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6B97313E-755D-4FB7-8DF7-8634F0EDE37A}"/>
              </a:ext>
            </a:extLst>
          </p:cNvPr>
          <p:cNvSpPr txBox="1">
            <a:spLocks/>
          </p:cNvSpPr>
          <p:nvPr/>
        </p:nvSpPr>
        <p:spPr>
          <a:xfrm>
            <a:off x="1531277" y="4425337"/>
            <a:ext cx="3763091" cy="14469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1800" dirty="0">
                <a:solidFill>
                  <a:schemeClr val="tx2"/>
                </a:solidFill>
              </a:rPr>
              <a:t>An article has been submitted to Architecture &amp; Governance Magazine on the topic of IoT and sustainability. Coverage expected in June.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1800" dirty="0">
              <a:solidFill>
                <a:schemeClr val="tx2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69C2B49-8FD3-4A90-BC36-285935ABE7CF}"/>
              </a:ext>
            </a:extLst>
          </p:cNvPr>
          <p:cNvSpPr/>
          <p:nvPr/>
        </p:nvSpPr>
        <p:spPr>
          <a:xfrm>
            <a:off x="7415464" y="4425337"/>
            <a:ext cx="369313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chemeClr val="tx2"/>
                </a:solidFill>
                <a:latin typeface="Myriad Pro" panose="020B05030304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 article has been submitted to IoT for All on the topic of IoT systems. </a:t>
            </a:r>
            <a:r>
              <a:rPr lang="en-GB" sz="1800" dirty="0">
                <a:solidFill>
                  <a:schemeClr val="tx2"/>
                </a:solidFill>
              </a:rPr>
              <a:t>Coverage expected in June.</a:t>
            </a:r>
          </a:p>
          <a:p>
            <a:endParaRPr lang="en-GB" dirty="0">
              <a:solidFill>
                <a:schemeClr val="tx2"/>
              </a:solidFill>
            </a:endParaRPr>
          </a:p>
        </p:txBody>
      </p:sp>
      <p:pic>
        <p:nvPicPr>
          <p:cNvPr id="10" name="Picture 4" descr="Architecture &amp; Governance Magazine">
            <a:extLst>
              <a:ext uri="{FF2B5EF4-FFF2-40B4-BE49-F238E27FC236}">
                <a16:creationId xmlns:a16="http://schemas.microsoft.com/office/drawing/2014/main" id="{42BA6509-FCCC-450C-B2E4-B70BE62343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4897" y="2780447"/>
            <a:ext cx="3116126" cy="922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oT For All – The Things Conference">
            <a:extLst>
              <a:ext uri="{FF2B5EF4-FFF2-40B4-BE49-F238E27FC236}">
                <a16:creationId xmlns:a16="http://schemas.microsoft.com/office/drawing/2014/main" id="{35AD5DE8-00EB-42F1-BDAB-916F9610E6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1817" y="2429389"/>
            <a:ext cx="2575285" cy="1716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39084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C4D8AE-84E4-40F0-8E42-869DEA768C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Monitoring for coverage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7D175E-DD42-4A83-9166-A8053DF64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6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B774509-1EF1-4510-8AB2-02E94225C7D1}"/>
              </a:ext>
            </a:extLst>
          </p:cNvPr>
          <p:cNvSpPr/>
          <p:nvPr/>
        </p:nvSpPr>
        <p:spPr>
          <a:xfrm>
            <a:off x="6989564" y="3958412"/>
            <a:ext cx="391905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chemeClr val="tx2"/>
                </a:solidFill>
                <a:latin typeface="Myriad Pro" panose="020B05030304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Dale Seed was interviewed on The Peggy Smedley Show on the topic of oneM2M’s sustainability initiative. Coverage expected in June.</a:t>
            </a:r>
          </a:p>
        </p:txBody>
      </p:sp>
      <p:pic>
        <p:nvPicPr>
          <p:cNvPr id="7" name="Picture 2" descr="Securing the connected home: Minim CEO joins The Peggy Smedley Show  [podcast recap]">
            <a:extLst>
              <a:ext uri="{FF2B5EF4-FFF2-40B4-BE49-F238E27FC236}">
                <a16:creationId xmlns:a16="http://schemas.microsoft.com/office/drawing/2014/main" id="{E95201E9-407C-4C91-82A2-ABC5DE3037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9564" y="1977543"/>
            <a:ext cx="3444822" cy="1883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IT Pro (@ITPro) | Twitter">
            <a:extLst>
              <a:ext uri="{FF2B5EF4-FFF2-40B4-BE49-F238E27FC236}">
                <a16:creationId xmlns:a16="http://schemas.microsoft.com/office/drawing/2014/main" id="{C6FEE51F-93C3-45E6-A2AA-6EB6898D4E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0065" y="1832685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0B959F0-6D02-4F4C-8A98-60B5B25F2B8F}"/>
              </a:ext>
            </a:extLst>
          </p:cNvPr>
          <p:cNvSpPr txBox="1">
            <a:spLocks/>
          </p:cNvSpPr>
          <p:nvPr/>
        </p:nvSpPr>
        <p:spPr>
          <a:xfrm>
            <a:off x="1757614" y="4049327"/>
            <a:ext cx="3763091" cy="14469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1800" dirty="0">
                <a:solidFill>
                  <a:schemeClr val="tx2"/>
                </a:solidFill>
              </a:rPr>
              <a:t>A comment has been provided to ITPro on the importance of data. Coverage expected in June.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1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70703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C4D8AE-84E4-40F0-8E42-869DEA768C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Features secured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7D175E-DD42-4A83-9166-A8053DF64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7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B774509-1EF1-4510-8AB2-02E94225C7D1}"/>
              </a:ext>
            </a:extLst>
          </p:cNvPr>
          <p:cNvSpPr/>
          <p:nvPr/>
        </p:nvSpPr>
        <p:spPr>
          <a:xfrm>
            <a:off x="3905214" y="3994625"/>
            <a:ext cx="43815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chemeClr val="tx2"/>
                </a:solidFill>
                <a:latin typeface="Myriad Pro" panose="020B05030304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 article has been secured in Architecture &amp; Governance Magazine on the topic of </a:t>
            </a:r>
            <a:r>
              <a:rPr lang="en-GB" dirty="0">
                <a:solidFill>
                  <a:schemeClr val="tx2"/>
                </a:solidFill>
                <a:latin typeface="Myriad Pro" panose="020B0503030403020204" pitchFamily="34" charset="0"/>
              </a:rPr>
              <a:t>how IoT enables sustainability and what it means to deploy sustainable systems. </a:t>
            </a:r>
          </a:p>
        </p:txBody>
      </p:sp>
      <p:pic>
        <p:nvPicPr>
          <p:cNvPr id="6" name="Picture 4" descr="Architecture &amp; Governance Magazine">
            <a:extLst>
              <a:ext uri="{FF2B5EF4-FFF2-40B4-BE49-F238E27FC236}">
                <a16:creationId xmlns:a16="http://schemas.microsoft.com/office/drawing/2014/main" id="{AA3370C6-9655-46C5-AE55-1B79593856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7204" y="2483018"/>
            <a:ext cx="3626535" cy="1074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37944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9AF5C66A-E8F2-4E13-98A3-FE96597C5A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AC860275-E106-493A-8BF0-E0A91130EF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1DB0CCD-EEDA-47D0-A069-F22C1E5E70D3}"/>
              </a:ext>
            </a:extLst>
          </p:cNvPr>
          <p:cNvSpPr/>
          <p:nvPr/>
        </p:nvSpPr>
        <p:spPr>
          <a:xfrm>
            <a:off x="5048250" y="2581554"/>
            <a:ext cx="6477119" cy="39562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342900" lvl="0" indent="-342900">
              <a:spcBef>
                <a:spcPts val="60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180340" algn="l"/>
              </a:tabLst>
            </a:pPr>
            <a:r>
              <a:rPr lang="en-IN" dirty="0">
                <a:solidFill>
                  <a:schemeClr val="tx2"/>
                </a:solidFill>
                <a:latin typeface="Myriad Pro" panose="020B0503030403020204"/>
              </a:rPr>
              <a:t>Speaking opportunity has been secured for </a:t>
            </a:r>
            <a:r>
              <a:rPr lang="en-IN" dirty="0">
                <a:solidFill>
                  <a:schemeClr val="tx2"/>
                </a:solidFill>
                <a:latin typeface="Myriad Pro" panose="020B0503030403020204" pitchFamily="34" charset="0"/>
              </a:rPr>
              <a:t>Ken </a:t>
            </a:r>
            <a:r>
              <a:rPr lang="en-GB" dirty="0">
                <a:solidFill>
                  <a:schemeClr val="tx2"/>
                </a:solidFill>
                <a:latin typeface="Myriad Pro" panose="020B0503030403020204" pitchFamily="34" charset="0"/>
              </a:rPr>
              <a:t>Figueredo</a:t>
            </a:r>
            <a:r>
              <a:rPr lang="en-GB" sz="1800" dirty="0">
                <a:solidFill>
                  <a:schemeClr val="tx2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N" dirty="0">
                <a:solidFill>
                  <a:schemeClr val="tx2"/>
                </a:solidFill>
                <a:latin typeface="Myriad Pro" panose="020B0503030403020204" pitchFamily="34" charset="0"/>
              </a:rPr>
              <a:t>at </a:t>
            </a:r>
            <a:r>
              <a:rPr lang="en-IN" dirty="0">
                <a:solidFill>
                  <a:schemeClr val="tx2"/>
                </a:solidFill>
                <a:latin typeface="Myriad Pro" panose="020B0503030403020204"/>
              </a:rPr>
              <a:t>the IoT Global Innovation Forum on the topic of IoT standards.</a:t>
            </a:r>
          </a:p>
          <a:p>
            <a:pPr marL="342900" lvl="0" indent="-342900">
              <a:spcBef>
                <a:spcPts val="60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180340" algn="l"/>
              </a:tabLst>
            </a:pPr>
            <a:r>
              <a:rPr lang="en-IN" dirty="0">
                <a:solidFill>
                  <a:schemeClr val="tx2"/>
                </a:solidFill>
                <a:latin typeface="Myriad Pro" panose="020B0503030403020204"/>
              </a:rPr>
              <a:t>Proactive PR has shared available panel opportunities at IoT Tech Expo Global for oneM2M to review. </a:t>
            </a:r>
          </a:p>
          <a:p>
            <a:pPr marL="342900" lvl="0" indent="-342900">
              <a:spcBef>
                <a:spcPts val="60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180340" algn="l"/>
              </a:tabLst>
            </a:pPr>
            <a:r>
              <a:rPr lang="en-IN" dirty="0">
                <a:solidFill>
                  <a:schemeClr val="tx2"/>
                </a:solidFill>
                <a:latin typeface="Myriad Pro" panose="020B0503030403020204"/>
              </a:rPr>
              <a:t>Proactive PR has also created opportunities for oneM2M to present at the following events:</a:t>
            </a:r>
            <a:endParaRPr lang="en-GB" sz="1600" dirty="0">
              <a:solidFill>
                <a:schemeClr val="tx2"/>
              </a:solidFill>
              <a:latin typeface="Myriad Pro" panose="020B0503030403020204"/>
            </a:endParaRPr>
          </a:p>
          <a:p>
            <a:pPr marL="1257300" lvl="2" indent="-342900">
              <a:spcBef>
                <a:spcPts val="600"/>
              </a:spcBef>
              <a:buFont typeface="Symbol" panose="05050102010706020507" pitchFamily="18" charset="2"/>
              <a:buChar char=""/>
              <a:tabLst>
                <a:tab pos="180340" algn="l"/>
              </a:tabLst>
            </a:pPr>
            <a:r>
              <a:rPr lang="en-GB" sz="1600" dirty="0">
                <a:solidFill>
                  <a:schemeClr val="tx2"/>
                </a:solidFill>
                <a:latin typeface="Myriad Pro" panose="020B0503030403020204"/>
              </a:rPr>
              <a:t>IoT Virtual Summit</a:t>
            </a:r>
          </a:p>
          <a:p>
            <a:pPr marL="1257300" lvl="2" indent="-342900">
              <a:spcBef>
                <a:spcPts val="600"/>
              </a:spcBef>
              <a:buFont typeface="Symbol" panose="05050102010706020507" pitchFamily="18" charset="2"/>
              <a:buChar char=""/>
              <a:tabLst>
                <a:tab pos="180340" algn="l"/>
              </a:tabLst>
            </a:pPr>
            <a:r>
              <a:rPr lang="en-GB" sz="1600" dirty="0">
                <a:solidFill>
                  <a:schemeClr val="tx2"/>
                </a:solidFill>
                <a:latin typeface="Myriad Pro" panose="020B0503030403020204"/>
              </a:rPr>
              <a:t>Future of Communications Conference</a:t>
            </a:r>
          </a:p>
          <a:p>
            <a:pPr marL="1257300" lvl="2" indent="-342900">
              <a:spcBef>
                <a:spcPts val="600"/>
              </a:spcBef>
              <a:buFont typeface="Symbol" panose="05050102010706020507" pitchFamily="18" charset="2"/>
              <a:buChar char=""/>
              <a:tabLst>
                <a:tab pos="180340" algn="l"/>
              </a:tabLst>
            </a:pPr>
            <a:r>
              <a:rPr lang="en-GB" sz="1600" dirty="0">
                <a:solidFill>
                  <a:schemeClr val="tx2"/>
                </a:solidFill>
                <a:latin typeface="Myriad Pro" panose="020B0503030403020204"/>
              </a:rPr>
              <a:t>IoT Tech Expo North America and Europe</a:t>
            </a:r>
          </a:p>
          <a:p>
            <a:pPr marL="1257300" lvl="2" indent="-342900">
              <a:spcBef>
                <a:spcPts val="600"/>
              </a:spcBef>
              <a:buFont typeface="Symbol" panose="05050102010706020507" pitchFamily="18" charset="2"/>
              <a:buChar char=""/>
              <a:tabLst>
                <a:tab pos="180340" algn="l"/>
              </a:tabLst>
            </a:pPr>
            <a:r>
              <a:rPr lang="en-GB" sz="1600" dirty="0">
                <a:solidFill>
                  <a:schemeClr val="tx2"/>
                </a:solidFill>
                <a:latin typeface="Myriad Pro" panose="020B0503030403020204"/>
              </a:rPr>
              <a:t>Call and Contact Center Expo</a:t>
            </a:r>
          </a:p>
          <a:p>
            <a:pPr marL="1257300" lvl="2" indent="-342900">
              <a:spcBef>
                <a:spcPts val="600"/>
              </a:spcBef>
              <a:buFont typeface="Symbol" panose="05050102010706020507" pitchFamily="18" charset="2"/>
              <a:buChar char=""/>
              <a:tabLst>
                <a:tab pos="180340" algn="l"/>
              </a:tabLst>
            </a:pPr>
            <a:r>
              <a:rPr lang="en-GB" sz="1600" dirty="0">
                <a:solidFill>
                  <a:schemeClr val="tx2"/>
                </a:solidFill>
                <a:latin typeface="Myriad Pro" panose="020B0503030403020204"/>
              </a:rPr>
              <a:t>Embedded Technology Convention 2022</a:t>
            </a:r>
          </a:p>
          <a:p>
            <a:pPr marL="342900" indent="-342900">
              <a:spcBef>
                <a:spcPts val="600"/>
              </a:spcBef>
              <a:buFont typeface="Symbol" panose="05050102010706020507" pitchFamily="18" charset="2"/>
              <a:buChar char=""/>
              <a:tabLst>
                <a:tab pos="180340" algn="l"/>
              </a:tabLst>
            </a:pPr>
            <a:r>
              <a:rPr lang="en-GB" dirty="0">
                <a:solidFill>
                  <a:schemeClr val="tx2"/>
                </a:solidFill>
                <a:latin typeface="Myriad Pro" panose="020B0503030403020204"/>
              </a:rPr>
              <a:t>A tab has been created by Proactive PR in the </a:t>
            </a:r>
            <a:r>
              <a:rPr lang="en-GB" dirty="0">
                <a:solidFill>
                  <a:schemeClr val="tx2"/>
                </a:solidFill>
                <a:latin typeface="Myriad Pro" panose="020B0503030403020204"/>
                <a:hlinkClick r:id="rId4"/>
              </a:rPr>
              <a:t>Promotions Tracker </a:t>
            </a:r>
            <a:r>
              <a:rPr lang="en-GB" dirty="0">
                <a:solidFill>
                  <a:schemeClr val="tx2"/>
                </a:solidFill>
                <a:latin typeface="Myriad Pro" panose="020B0503030403020204"/>
              </a:rPr>
              <a:t>that outlines relevant speaking opportunities.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49FEE4-B852-41ED-8BAE-71E93B5D62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14867" y="6223702"/>
            <a:ext cx="570728" cy="314067"/>
          </a:xfrm>
          <a:prstGeom prst="ellipse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163F5A94-8458-4F17-AD3C-1A083E20221D}" type="slidenum">
              <a:rPr lang="en-US" sz="900">
                <a:solidFill>
                  <a:srgbClr val="898989"/>
                </a:solidFill>
              </a:rPr>
              <a:pPr>
                <a:lnSpc>
                  <a:spcPct val="90000"/>
                </a:lnSpc>
                <a:spcAft>
                  <a:spcPts val="600"/>
                </a:spcAft>
              </a:pPr>
              <a:t>8</a:t>
            </a:fld>
            <a:endParaRPr lang="en-US" sz="900">
              <a:solidFill>
                <a:srgbClr val="898989"/>
              </a:solidFill>
            </a:endParaRPr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FF2C087F-F2C4-4D61-A8D5-3DD7D68792C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608" y="3219602"/>
            <a:ext cx="3137511" cy="2302933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906766EB-64AE-45C7-8123-7EAD721175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576" y="822960"/>
            <a:ext cx="9829800" cy="132588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 dirty="0">
                <a:solidFill>
                  <a:srgbClr val="FFFFFF"/>
                </a:solidFill>
              </a:rPr>
              <a:t>Speaker opportunities and media alerts</a:t>
            </a:r>
          </a:p>
        </p:txBody>
      </p:sp>
    </p:spTree>
    <p:extLst>
      <p:ext uri="{BB962C8B-B14F-4D97-AF65-F5344CB8AC3E}">
        <p14:creationId xmlns:p14="http://schemas.microsoft.com/office/powerpoint/2010/main" val="35067840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69891E1-41E1-4833-B40F-A2DA94AE35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9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349DCE0-CBB0-4BB8-BC39-BEA29F15B1F4}"/>
              </a:ext>
            </a:extLst>
          </p:cNvPr>
          <p:cNvSpPr/>
          <p:nvPr/>
        </p:nvSpPr>
        <p:spPr>
          <a:xfrm>
            <a:off x="6356395" y="2548948"/>
            <a:ext cx="5029200" cy="32276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342900" lvl="0" indent="-34290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180340" algn="l"/>
              </a:tabLst>
            </a:pPr>
            <a:endParaRPr lang="en-IN" sz="2000">
              <a:effectLst/>
              <a:latin typeface="Myriad Pro" panose="020B0503030403020204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180340" algn="l"/>
              </a:tabLst>
            </a:pPr>
            <a:r>
              <a:rPr lang="en-IN" sz="2000">
                <a:solidFill>
                  <a:schemeClr val="tx2"/>
                </a:solidFill>
                <a:latin typeface="Myriad Pro" panose="020B0503030403020204"/>
                <a:ea typeface="Times New Roman" panose="02020603050405020304" pitchFamily="18" charset="0"/>
              </a:rPr>
              <a:t>An Executive Viewpoint with Girish Ramachandran of TATA Consultancy Services has been published</a:t>
            </a:r>
            <a:endParaRPr lang="en-IN" sz="2000" dirty="0">
              <a:solidFill>
                <a:schemeClr val="tx2"/>
              </a:solidFill>
              <a:latin typeface="Myriad Pro" panose="020B0503030403020204"/>
              <a:ea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3B67670-9419-46B1-8C44-0C89AE9CAF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2707328"/>
          </a:xfrm>
          <a:prstGeom prst="rect">
            <a:avLst/>
          </a:prstGeom>
        </p:spPr>
      </p:pic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B3E3BC8D-CDF3-46F7-83D5-EFA18B67641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608" y="3219602"/>
            <a:ext cx="3137511" cy="2302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4202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ne2m">
      <a:dk1>
        <a:srgbClr val="545054"/>
      </a:dk1>
      <a:lt1>
        <a:sysClr val="window" lastClr="FFFFFF"/>
      </a:lt1>
      <a:dk2>
        <a:srgbClr val="000000"/>
      </a:dk2>
      <a:lt2>
        <a:srgbClr val="E7E6E6"/>
      </a:lt2>
      <a:accent1>
        <a:srgbClr val="C00000"/>
      </a:accent1>
      <a:accent2>
        <a:srgbClr val="545054"/>
      </a:accent2>
      <a:accent3>
        <a:srgbClr val="A5A5A5"/>
      </a:accent3>
      <a:accent4>
        <a:srgbClr val="F6921E"/>
      </a:accent4>
      <a:accent5>
        <a:srgbClr val="716896"/>
      </a:accent5>
      <a:accent6>
        <a:srgbClr val="005480"/>
      </a:accent6>
      <a:hlink>
        <a:srgbClr val="668C97"/>
      </a:hlink>
      <a:folHlink>
        <a:srgbClr val="44546A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1173</TotalTime>
  <Words>356</Words>
  <Application>Microsoft Office PowerPoint</Application>
  <PresentationFormat>Widescreen</PresentationFormat>
  <Paragraphs>44</Paragraphs>
  <Slides>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Calibri</vt:lpstr>
      <vt:lpstr>Myriad Pro</vt:lpstr>
      <vt:lpstr>Myriad Pro Light</vt:lpstr>
      <vt:lpstr>Symbol</vt:lpstr>
      <vt:lpstr>Times New Roman</vt:lpstr>
      <vt:lpstr>Office Theme</vt:lpstr>
      <vt:lpstr>Marcom 96</vt:lpstr>
      <vt:lpstr>Press releases and media alerts</vt:lpstr>
      <vt:lpstr>Feature coverage highlights</vt:lpstr>
      <vt:lpstr>Monitoring for coverage </vt:lpstr>
      <vt:lpstr>Monitoring for coverage </vt:lpstr>
      <vt:lpstr>Monitoring for coverage</vt:lpstr>
      <vt:lpstr>Features secured</vt:lpstr>
      <vt:lpstr>Speaker opportunities and media alerts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Marcom 88</dc:title>
  <dc:creator>Hollie-May Auburn</dc:creator>
  <cp:lastModifiedBy>Jessica Seddon</cp:lastModifiedBy>
  <cp:revision>92</cp:revision>
  <dcterms:created xsi:type="dcterms:W3CDTF">2020-05-22T10:29:25Z</dcterms:created>
  <dcterms:modified xsi:type="dcterms:W3CDTF">2021-05-25T16:00:28Z</dcterms:modified>
</cp:coreProperties>
</file>