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412" r:id="rId2"/>
    <p:sldId id="357" r:id="rId3"/>
    <p:sldId id="417" r:id="rId4"/>
    <p:sldId id="419" r:id="rId5"/>
    <p:sldId id="418" r:id="rId6"/>
    <p:sldId id="420" r:id="rId7"/>
    <p:sldId id="402" r:id="rId8"/>
    <p:sldId id="384" r:id="rId9"/>
    <p:sldId id="41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yne Garfitt" initials="JG" lastIdx="5" clrIdx="0">
    <p:extLst>
      <p:ext uri="{19B8F6BF-5375-455C-9EA6-DF929625EA0E}">
        <p15:presenceInfo xmlns:p15="http://schemas.microsoft.com/office/powerpoint/2012/main" userId="1cbd19617fdeafa9" providerId="Windows Live"/>
      </p:ext>
    </p:extLst>
  </p:cmAuthor>
  <p:cmAuthor id="2" name="Callie Sowerby" initials="CS" lastIdx="2" clrIdx="1">
    <p:extLst>
      <p:ext uri="{19B8F6BF-5375-455C-9EA6-DF929625EA0E}">
        <p15:presenceInfo xmlns:p15="http://schemas.microsoft.com/office/powerpoint/2012/main" userId="713725295af3f341" providerId="Windows Live"/>
      </p:ext>
    </p:extLst>
  </p:cmAuthor>
  <p:cmAuthor id="3" name="Jayne Garfitt" initials="JG [2]" lastIdx="1" clrIdx="2">
    <p:extLst>
      <p:ext uri="{19B8F6BF-5375-455C-9EA6-DF929625EA0E}">
        <p15:presenceInfo xmlns:p15="http://schemas.microsoft.com/office/powerpoint/2012/main" userId="Jayne Garfitt" providerId="None"/>
      </p:ext>
    </p:extLst>
  </p:cmAuthor>
  <p:cmAuthor id="4" name="kelly.pyart@proactivepr.onmicrosoft.com" initials="k" lastIdx="1" clrIdx="3">
    <p:extLst>
      <p:ext uri="{19B8F6BF-5375-455C-9EA6-DF929625EA0E}">
        <p15:presenceInfo xmlns:p15="http://schemas.microsoft.com/office/powerpoint/2012/main" userId="S::kelly.pyart@proactivepr.onmicrosoft.com::0987e96c-6a2a-47a0-87e1-9a34a4e50dd3" providerId="AD"/>
      </p:ext>
    </p:extLst>
  </p:cmAuthor>
  <p:cmAuthor id="5" name="Jessica Seddon" initials="JS" lastIdx="2" clrIdx="4">
    <p:extLst>
      <p:ext uri="{19B8F6BF-5375-455C-9EA6-DF929625EA0E}">
        <p15:presenceInfo xmlns:p15="http://schemas.microsoft.com/office/powerpoint/2012/main" userId="4887c9b75c1a779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8C98"/>
    <a:srgbClr val="C631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85" autoAdjust="0"/>
    <p:restoredTop sz="93090" autoAdjust="0"/>
  </p:normalViewPr>
  <p:slideViewPr>
    <p:cSldViewPr snapToGrid="0">
      <p:cViewPr varScale="1">
        <p:scale>
          <a:sx n="106" d="100"/>
          <a:sy n="106" d="100"/>
        </p:scale>
        <p:origin x="6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F551F4-7F07-400E-A03E-ADA4CCC86208}" type="datetimeFigureOut">
              <a:rPr lang="en-US" smtClean="0"/>
              <a:t>6/22/2021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F79383-E4C0-4FC2-A15A-FDB4117861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205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25DA6-4CDD-4C50-9592-EBBE853CC41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902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F79383-E4C0-4FC2-A15A-FDB41178610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176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F79383-E4C0-4FC2-A15A-FDB41178610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298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F79383-E4C0-4FC2-A15A-FDB41178610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3224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F79383-E4C0-4FC2-A15A-FDB41178610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206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F79383-E4C0-4FC2-A15A-FDB41178610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7855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F79383-E4C0-4FC2-A15A-FDB41178610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675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4285397"/>
            <a:ext cx="12192000" cy="2572603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1444" y="1122363"/>
            <a:ext cx="11296184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5860" y="194184"/>
            <a:ext cx="2722432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019675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9E4586-2DBB-4F6A-8761-93F509B94B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73101" y="233777"/>
            <a:ext cx="2475191" cy="181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782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9312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5341434"/>
            <a:ext cx="12192000" cy="1516566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1444" y="1122363"/>
            <a:ext cx="11296184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847556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7948F3-CF53-4D48-A11E-3282FDFFE2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59790" y="215009"/>
            <a:ext cx="2472419" cy="181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554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9780" y="1233866"/>
            <a:ext cx="11296184" cy="238760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444" y="305687"/>
            <a:ext cx="2722432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9780" y="3837899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25E693-F9D9-4F55-8CA6-8DAB53C5DF0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9780" y="293244"/>
            <a:ext cx="2296511" cy="1685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40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  <a:lvl2pPr>
              <a:defRPr>
                <a:latin typeface="Myriad Pro" panose="020B0503030403020204" pitchFamily="34" charset="0"/>
              </a:defRPr>
            </a:lvl2pPr>
            <a:lvl3pPr>
              <a:defRPr>
                <a:latin typeface="Myriad Pro" panose="020B0503030403020204" pitchFamily="34" charset="0"/>
              </a:defRPr>
            </a:lvl3pPr>
            <a:lvl4pPr>
              <a:defRPr>
                <a:latin typeface="Myriad Pro" panose="020B0503030403020204" pitchFamily="34" charset="0"/>
              </a:defRPr>
            </a:lvl4pPr>
            <a:lvl5pPr>
              <a:defRPr>
                <a:latin typeface="Myriad Pro" panose="020B0503030403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761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451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867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219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594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596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4696" y="0"/>
            <a:ext cx="7850299" cy="1173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696" y="149391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97628" y="6492875"/>
            <a:ext cx="4943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F5A94-8458-4F17-AD3C-1A083E2022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1155282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8241" y="105845"/>
            <a:ext cx="1325890" cy="90409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497638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5592496" y="6592129"/>
            <a:ext cx="100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Myriad Pro Light" panose="020B0603030403020204" pitchFamily="34" charset="0"/>
              </a:rPr>
              <a:t>© 2017 oneM2M</a:t>
            </a:r>
          </a:p>
          <a:p>
            <a:endParaRPr lang="en-US" sz="900" dirty="0">
              <a:solidFill>
                <a:schemeClr val="bg1">
                  <a:lumMod val="50000"/>
                </a:schemeClr>
              </a:solidFill>
              <a:latin typeface="Myriad Pro Light" panose="020B0603030403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91D535-84AE-4290-9F60-28C8C000F53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748241" y="91052"/>
            <a:ext cx="1325890" cy="973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894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6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C63133"/>
          </a:solidFill>
          <a:latin typeface="Myriad Pro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hyperlink" Target="https://www.architectureandgovernance.com/uncategorized/sustainability-done-sustainably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otforall.com/building-iot-systems-with-reusable-tool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hyperlink" Target="https://peggysmedleyshow.com/iot-and-sustainability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hyperlink" Target="https://docs.google.com/spreadsheets/d/1RikZmqw7vbcXsvmrHTCGTgK2TDCld51rI7za7ZtpYAk/edit?ts=605e4d00#gid=0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nem2m.org/membership/executive-viewpoints/688-k-grobe-all-organizations-need-to-embrace-sustainability-whether-it-is-out-of-concern-for-climate-change-resource-depletion-or-customer-demand" TargetMode="External"/><Relationship Id="rId2" Type="http://schemas.openxmlformats.org/officeDocument/2006/relationships/hyperlink" Target="https://www.onem2m.org/membership/executive-viewpoints/686-r-hechwartner-in-addition-to-improved-marketing-of-onem2m-tp50-activities-explored-new-requirements-linking-ai-with-iot-and-testing-for-interoperability" TargetMode="Externa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3.jpe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7AE66-A952-421C-B0D0-F3D4B45DC6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Marcom 97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763977-84BD-4E99-AD18-9DDEF7B29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1</a:t>
            </a:fld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E1235D6C-698B-42A0-9227-F725EBA75B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June 2021</a:t>
            </a:r>
          </a:p>
        </p:txBody>
      </p:sp>
    </p:spTree>
    <p:extLst>
      <p:ext uri="{BB962C8B-B14F-4D97-AF65-F5344CB8AC3E}">
        <p14:creationId xmlns:p14="http://schemas.microsoft.com/office/powerpoint/2010/main" val="4093725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4000"/>
            </a:schemeClr>
          </a:solidFill>
          <a:ln w="127000" cap="sq" cmpd="thinThick">
            <a:solidFill>
              <a:schemeClr val="tx1">
                <a:lumMod val="85000"/>
                <a:lumOff val="15000"/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53" y="152234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Press releases and media alerts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C93CB627-D2FC-4058-92C9-266D0099A5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4761" y="1331565"/>
            <a:ext cx="5303506" cy="2038168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80340" algn="l"/>
              </a:tabLst>
            </a:pPr>
            <a:r>
              <a:rPr lang="en-GB" sz="1800" dirty="0">
                <a:latin typeface="Times New Roman" panose="02020603050405020304" pitchFamily="18" charset="0"/>
                <a:ea typeface="Times New Roman" panose="02020603050405020304" pitchFamily="18" charset="0"/>
                <a:cs typeface="Symbol" panose="05050102010706020507" pitchFamily="18" charset="2"/>
              </a:rPr>
              <a:t>A press release is planned to announce progress toward/ the announcement of Release 4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Symbol" panose="05050102010706020507" pitchFamily="18" charset="2"/>
            </a:endParaRPr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>
          <a:xfrm>
            <a:off x="8610600" y="6077585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63F5A94-8458-4F17-AD3C-1A083E20221D}" type="slidenum">
              <a:rPr lang="en-US"/>
              <a:pPr>
                <a:spcAft>
                  <a:spcPts val="600"/>
                </a:spcAft>
              </a:pPr>
              <a:t>2</a:t>
            </a:fld>
            <a:endParaRPr lang="en-US" dirty="0"/>
          </a:p>
        </p:txBody>
      </p:sp>
      <p:sp>
        <p:nvSpPr>
          <p:cNvPr id="8" name="AutoShape 8" descr="oneM2M promote sustainability via IoT technologies">
            <a:extLst>
              <a:ext uri="{FF2B5EF4-FFF2-40B4-BE49-F238E27FC236}">
                <a16:creationId xmlns:a16="http://schemas.microsoft.com/office/drawing/2014/main" id="{4B061689-A19D-44CE-9683-77B35961FC8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039139" y="3276599"/>
            <a:ext cx="2872409" cy="2872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8076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A63E1-6B98-4C92-8858-3860F6B4E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Feature coverage highlights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1A7628-32A8-4FF6-BD95-A93392032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3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50E9BB5-A867-4878-B230-49D8640D81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7954" y="2233792"/>
            <a:ext cx="4349674" cy="144696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800" dirty="0">
                <a:solidFill>
                  <a:schemeClr val="tx2"/>
                </a:solidFill>
              </a:rPr>
              <a:t>An article from oneM2M on IoT and sustainability has been published in Architecture &amp; Governance Magazine</a:t>
            </a:r>
          </a:p>
        </p:txBody>
      </p:sp>
      <p:pic>
        <p:nvPicPr>
          <p:cNvPr id="9" name="Picture 4" descr="Architecture &amp; Governance Magazine">
            <a:extLst>
              <a:ext uri="{FF2B5EF4-FFF2-40B4-BE49-F238E27FC236}">
                <a16:creationId xmlns:a16="http://schemas.microsoft.com/office/drawing/2014/main" id="{69ED05BA-A5A3-4955-97EF-866A66131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3023" y="4279488"/>
            <a:ext cx="3116126" cy="92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E9E98D2-C304-472E-B63B-52685173CD69}"/>
              </a:ext>
            </a:extLst>
          </p:cNvPr>
          <p:cNvSpPr txBox="1"/>
          <p:nvPr/>
        </p:nvSpPr>
        <p:spPr>
          <a:xfrm>
            <a:off x="6706906" y="3219093"/>
            <a:ext cx="499072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4"/>
              </a:rPr>
              <a:t>https://www.architectureandgovernance.com/uncategorized/sustainability-done-sustainably/</a:t>
            </a:r>
            <a:endParaRPr lang="en-GB" dirty="0"/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3C901A-47D8-408D-A92A-DE8DD6085F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1625" y="1350729"/>
            <a:ext cx="4317711" cy="4892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116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A63E1-6B98-4C92-8858-3860F6B4E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Feature coverage highlights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1A7628-32A8-4FF6-BD95-A93392032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4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50E9BB5-A867-4878-B230-49D8640D81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7954" y="2233792"/>
            <a:ext cx="4349674" cy="144696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800" dirty="0">
                <a:solidFill>
                  <a:schemeClr val="tx2"/>
                </a:solidFill>
              </a:rPr>
              <a:t>An article from oneM2M on IoT systems has been published on IoT For All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20477B-D137-4F8A-B47A-00E5B5BBC79D}"/>
              </a:ext>
            </a:extLst>
          </p:cNvPr>
          <p:cNvSpPr txBox="1"/>
          <p:nvPr/>
        </p:nvSpPr>
        <p:spPr>
          <a:xfrm>
            <a:off x="7713023" y="3050372"/>
            <a:ext cx="441809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0" i="0" u="sng" strike="noStrike" dirty="0">
                <a:solidFill>
                  <a:srgbClr val="0563C1"/>
                </a:solidFill>
                <a:effectLst/>
                <a:latin typeface="Arial" panose="020B0604020202020204" pitchFamily="34" charset="0"/>
                <a:hlinkClick r:id="rId3"/>
              </a:rPr>
              <a:t>https://www.iotforall.com/building-iot-systems-with-reusable-tools</a:t>
            </a:r>
            <a:endParaRPr lang="en-GB" sz="1800" b="0" i="0" u="sng" strike="noStrike" dirty="0">
              <a:solidFill>
                <a:srgbClr val="0563C1"/>
              </a:solidFill>
              <a:effectLst/>
              <a:latin typeface="Arial" panose="020B0604020202020204" pitchFamily="34" charset="0"/>
            </a:endParaRPr>
          </a:p>
          <a:p>
            <a:endParaRPr lang="en-GB" dirty="0"/>
          </a:p>
        </p:txBody>
      </p:sp>
      <p:pic>
        <p:nvPicPr>
          <p:cNvPr id="12" name="Picture 4" descr="IoT For All – The Things Conference">
            <a:extLst>
              <a:ext uri="{FF2B5EF4-FFF2-40B4-BE49-F238E27FC236}">
                <a16:creationId xmlns:a16="http://schemas.microsoft.com/office/drawing/2014/main" id="{4B0BEB7C-4488-4533-B57F-4073D8F8C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5090" y="3797183"/>
            <a:ext cx="2575285" cy="1716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6DAE91E-6C96-4E6A-9EAC-B551DB3413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1624" y="1350728"/>
            <a:ext cx="4317711" cy="5141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617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A63E1-6B98-4C92-8858-3860F6B4E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Interview coverage highlights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1A7628-32A8-4FF6-BD95-A93392032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5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50E9BB5-A867-4878-B230-49D8640D81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7954" y="2233792"/>
            <a:ext cx="4349674" cy="144696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800" dirty="0">
                <a:solidFill>
                  <a:schemeClr val="tx2"/>
                </a:solidFill>
              </a:rPr>
              <a:t>An interview with Dale Seed on IoT and sustainability on The Peggy Smedley Show has been published.</a:t>
            </a:r>
          </a:p>
        </p:txBody>
      </p:sp>
      <p:pic>
        <p:nvPicPr>
          <p:cNvPr id="12" name="Picture 2" descr="Securing the connected home: Minim CEO joins The Peggy Smedley Show  [podcast recap]">
            <a:extLst>
              <a:ext uri="{FF2B5EF4-FFF2-40B4-BE49-F238E27FC236}">
                <a16:creationId xmlns:a16="http://schemas.microsoft.com/office/drawing/2014/main" id="{B5D7DEF5-88E7-4F48-A40A-DAF828350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9077" y="3827373"/>
            <a:ext cx="2734673" cy="1495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6031175-9821-4A62-AD0B-AC221266EB5B}"/>
              </a:ext>
            </a:extLst>
          </p:cNvPr>
          <p:cNvSpPr txBox="1"/>
          <p:nvPr/>
        </p:nvSpPr>
        <p:spPr>
          <a:xfrm>
            <a:off x="7377118" y="3069888"/>
            <a:ext cx="519442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4"/>
              </a:rPr>
              <a:t>https://peggysmedleyshow.com/iot-and-sustainability</a:t>
            </a:r>
            <a:endParaRPr lang="en-GB" dirty="0"/>
          </a:p>
          <a:p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B446E25-40A5-4F5A-A8C9-7E40E67DD7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252" y="1773589"/>
            <a:ext cx="6321246" cy="3814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789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A63E1-6B98-4C92-8858-3860F6B4E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Features planned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1A7628-32A8-4FF6-BD95-A93392032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6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50E9BB5-A867-4878-B230-49D8640D81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9845" y="2810028"/>
            <a:ext cx="4349674" cy="144696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800" dirty="0">
                <a:solidFill>
                  <a:schemeClr val="tx2"/>
                </a:solidFill>
              </a:rPr>
              <a:t>An article is planned on the topic of smart city transport for IoT For All</a:t>
            </a:r>
          </a:p>
        </p:txBody>
      </p:sp>
      <p:pic>
        <p:nvPicPr>
          <p:cNvPr id="12" name="Picture 4" descr="IoT For All – The Things Conference">
            <a:extLst>
              <a:ext uri="{FF2B5EF4-FFF2-40B4-BE49-F238E27FC236}">
                <a16:creationId xmlns:a16="http://schemas.microsoft.com/office/drawing/2014/main" id="{4B0BEB7C-4488-4533-B57F-4073D8F8C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232" y="3678366"/>
            <a:ext cx="2575285" cy="1716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6607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A63E1-6B98-4C92-8858-3860F6B4E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Monitoring for coverage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1A7628-32A8-4FF6-BD95-A93392032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7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69C2B49-8FD3-4A90-BC36-285935ABE7CF}"/>
              </a:ext>
            </a:extLst>
          </p:cNvPr>
          <p:cNvSpPr/>
          <p:nvPr/>
        </p:nvSpPr>
        <p:spPr>
          <a:xfrm>
            <a:off x="7250717" y="4359478"/>
            <a:ext cx="39190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tx2"/>
                </a:solidFill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 article has been submitted to Pipeline on the topic of the role of IoT in public safety communications. Coverage expected in July.</a:t>
            </a:r>
            <a:endParaRPr lang="en-GB" dirty="0">
              <a:solidFill>
                <a:schemeClr val="tx2"/>
              </a:solidFill>
            </a:endParaRPr>
          </a:p>
        </p:txBody>
      </p:sp>
      <p:pic>
        <p:nvPicPr>
          <p:cNvPr id="9" name="Picture 8" descr="Nominations Open for Pipeline's 2013 COMET Awards | Business Wire">
            <a:extLst>
              <a:ext uri="{FF2B5EF4-FFF2-40B4-BE49-F238E27FC236}">
                <a16:creationId xmlns:a16="http://schemas.microsoft.com/office/drawing/2014/main" id="{E9E9C5E1-083C-4C31-9E10-0E7E7166FA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632" y="2780447"/>
            <a:ext cx="3769783" cy="761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FDAFF43-DE90-4FE8-AA4D-ECADE5CDC5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306" y="2937357"/>
            <a:ext cx="4013422" cy="604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D8BE00D-F968-4C74-8EB8-4F7779420141}"/>
              </a:ext>
            </a:extLst>
          </p:cNvPr>
          <p:cNvSpPr/>
          <p:nvPr/>
        </p:nvSpPr>
        <p:spPr>
          <a:xfrm>
            <a:off x="1658670" y="4359478"/>
            <a:ext cx="39190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tx2"/>
                </a:solidFill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Comments from oneM2M have been submitted to Digital Bulletin on the topic of smart city transport. Coverage expected in June/July.</a:t>
            </a:r>
            <a:endParaRPr lang="en-GB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779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9AF5C66A-E8F2-4E13-98A3-FE96597C5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C860275-E106-493A-8BF0-E0A91130EF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1DB0CCD-EEDA-47D0-A069-F22C1E5E70D3}"/>
              </a:ext>
            </a:extLst>
          </p:cNvPr>
          <p:cNvSpPr/>
          <p:nvPr/>
        </p:nvSpPr>
        <p:spPr>
          <a:xfrm>
            <a:off x="5048250" y="2581554"/>
            <a:ext cx="6477119" cy="39562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342900" lvl="0" indent="-342900"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80340" algn="l"/>
              </a:tabLst>
            </a:pPr>
            <a:r>
              <a:rPr lang="en-GB" dirty="0">
                <a:solidFill>
                  <a:schemeClr val="tx2"/>
                </a:solidFill>
                <a:latin typeface="Myriad Pro" panose="020B0503030403020204"/>
              </a:rPr>
              <a:t>Shane He has been accepted as a speaker at the Future of Communications Conference with a presentation on the topic of </a:t>
            </a:r>
            <a:r>
              <a:rPr lang="en-GB" i="1" dirty="0">
                <a:solidFill>
                  <a:schemeClr val="tx2"/>
                </a:solidFill>
                <a:latin typeface="Myriad Pro" panose="020B0503030403020204"/>
              </a:rPr>
              <a:t>interoperability importance</a:t>
            </a:r>
            <a:r>
              <a:rPr lang="en-GB" dirty="0">
                <a:solidFill>
                  <a:schemeClr val="tx2"/>
                </a:solidFill>
                <a:latin typeface="Myriad Pro" panose="020B0503030403020204"/>
              </a:rPr>
              <a:t>. </a:t>
            </a:r>
          </a:p>
          <a:p>
            <a:pPr marL="342900" lvl="0" indent="-342900"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80340" algn="l"/>
              </a:tabLst>
            </a:pPr>
            <a:r>
              <a:rPr lang="en-IN" dirty="0">
                <a:solidFill>
                  <a:schemeClr val="tx2"/>
                </a:solidFill>
                <a:latin typeface="Myriad Pro" panose="020B0503030403020204"/>
              </a:rPr>
              <a:t>Shane has also been accepted as a speaker at the IoT Virtual Summit with a presentation on the topic of oneM2M architecture and IoT security. </a:t>
            </a:r>
          </a:p>
          <a:p>
            <a:pPr marL="342900" lvl="0" indent="-342900"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80340" algn="l"/>
              </a:tabLst>
            </a:pPr>
            <a:r>
              <a:rPr lang="en-IN" dirty="0">
                <a:solidFill>
                  <a:schemeClr val="tx2"/>
                </a:solidFill>
                <a:latin typeface="Myriad Pro" panose="020B0503030403020204"/>
              </a:rPr>
              <a:t>Bob Flynn has been accepted as a speaker at IoT Tech Expo North America, joining a panel on the topic of </a:t>
            </a:r>
            <a:r>
              <a:rPr lang="en-IN" i="1" dirty="0">
                <a:solidFill>
                  <a:schemeClr val="tx2"/>
                </a:solidFill>
                <a:latin typeface="Myriad Pro" panose="020B0503030403020204"/>
              </a:rPr>
              <a:t>integrating IoT connectivity</a:t>
            </a:r>
            <a:r>
              <a:rPr lang="en-IN" dirty="0">
                <a:solidFill>
                  <a:schemeClr val="tx2"/>
                </a:solidFill>
                <a:latin typeface="Myriad Pro" panose="020B0503030403020204"/>
              </a:rPr>
              <a:t>.</a:t>
            </a:r>
            <a:endParaRPr lang="en-IN" i="1" dirty="0">
              <a:solidFill>
                <a:schemeClr val="tx2"/>
              </a:solidFill>
              <a:latin typeface="Myriad Pro" panose="020B0503030403020204"/>
            </a:endParaRPr>
          </a:p>
          <a:p>
            <a:pPr marL="342900" lvl="0" indent="-342900"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80340" algn="l"/>
              </a:tabLst>
            </a:pPr>
            <a:r>
              <a:rPr lang="en-IN" dirty="0">
                <a:solidFill>
                  <a:schemeClr val="tx2"/>
                </a:solidFill>
                <a:latin typeface="Myriad Pro" panose="020B0503030403020204"/>
              </a:rPr>
              <a:t>Andreas Neubacher will join the </a:t>
            </a:r>
            <a:r>
              <a:rPr lang="en-IN" i="1" dirty="0">
                <a:solidFill>
                  <a:schemeClr val="tx2"/>
                </a:solidFill>
                <a:latin typeface="Myriad Pro" panose="020B0503030403020204"/>
              </a:rPr>
              <a:t>Integrating IoT Connectivity </a:t>
            </a:r>
            <a:r>
              <a:rPr lang="en-IN" dirty="0">
                <a:solidFill>
                  <a:schemeClr val="tx2"/>
                </a:solidFill>
                <a:latin typeface="Myriad Pro" panose="020B0503030403020204"/>
              </a:rPr>
              <a:t>panel at IoT Tech Expo Global on behalf of oneM2M. </a:t>
            </a:r>
          </a:p>
          <a:p>
            <a:pPr marL="342900" lvl="0" indent="-342900"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80340" algn="l"/>
              </a:tabLst>
            </a:pPr>
            <a:r>
              <a:rPr lang="en-IN" dirty="0">
                <a:solidFill>
                  <a:schemeClr val="tx2"/>
                </a:solidFill>
                <a:latin typeface="Myriad Pro" panose="020B0503030403020204"/>
              </a:rPr>
              <a:t>Proactive PR has also created opportunities for oneM2M to present at the following events:</a:t>
            </a:r>
            <a:endParaRPr lang="en-GB" sz="1600" dirty="0">
              <a:solidFill>
                <a:schemeClr val="tx2"/>
              </a:solidFill>
              <a:latin typeface="Myriad Pro" panose="020B0503030403020204"/>
            </a:endParaRPr>
          </a:p>
          <a:p>
            <a:pPr marL="1257300" lvl="2" indent="-342900">
              <a:spcBef>
                <a:spcPts val="600"/>
              </a:spcBef>
              <a:buFont typeface="Symbol" panose="05050102010706020507" pitchFamily="18" charset="2"/>
              <a:buChar char=""/>
              <a:tabLst>
                <a:tab pos="180340" algn="l"/>
              </a:tabLst>
            </a:pPr>
            <a:r>
              <a:rPr lang="en-GB" sz="1600" dirty="0">
                <a:solidFill>
                  <a:schemeClr val="tx2"/>
                </a:solidFill>
                <a:latin typeface="Myriad Pro" panose="020B0503030403020204"/>
              </a:rPr>
              <a:t>Call and Contact Center Expo</a:t>
            </a:r>
          </a:p>
          <a:p>
            <a:pPr marL="1257300" lvl="2" indent="-342900">
              <a:spcBef>
                <a:spcPts val="600"/>
              </a:spcBef>
              <a:buFont typeface="Symbol" panose="05050102010706020507" pitchFamily="18" charset="2"/>
              <a:buChar char=""/>
              <a:tabLst>
                <a:tab pos="180340" algn="l"/>
              </a:tabLst>
            </a:pPr>
            <a:r>
              <a:rPr lang="en-GB" sz="1600" dirty="0">
                <a:solidFill>
                  <a:schemeClr val="tx2"/>
                </a:solidFill>
                <a:latin typeface="Myriad Pro" panose="020B0503030403020204"/>
              </a:rPr>
              <a:t>IoT Tech Expo Europe</a:t>
            </a:r>
          </a:p>
          <a:p>
            <a:pPr marL="1257300" lvl="2" indent="-342900">
              <a:spcBef>
                <a:spcPts val="600"/>
              </a:spcBef>
              <a:buFont typeface="Symbol" panose="05050102010706020507" pitchFamily="18" charset="2"/>
              <a:buChar char=""/>
              <a:tabLst>
                <a:tab pos="180340" algn="l"/>
              </a:tabLst>
            </a:pPr>
            <a:r>
              <a:rPr lang="en-GB" sz="1600" dirty="0">
                <a:solidFill>
                  <a:schemeClr val="tx2"/>
                </a:solidFill>
                <a:latin typeface="Myriad Pro" panose="020B0503030403020204"/>
              </a:rPr>
              <a:t>Embedded Technology Convention 2022</a:t>
            </a:r>
          </a:p>
          <a:p>
            <a:pPr marL="342900" indent="-342900">
              <a:spcBef>
                <a:spcPts val="600"/>
              </a:spcBef>
              <a:buFont typeface="Symbol" panose="05050102010706020507" pitchFamily="18" charset="2"/>
              <a:buChar char=""/>
              <a:tabLst>
                <a:tab pos="180340" algn="l"/>
              </a:tabLst>
            </a:pPr>
            <a:r>
              <a:rPr lang="en-GB" dirty="0">
                <a:solidFill>
                  <a:schemeClr val="tx2"/>
                </a:solidFill>
                <a:latin typeface="Myriad Pro" panose="020B0503030403020204"/>
              </a:rPr>
              <a:t>A tab has been created by Proactive PR in the </a:t>
            </a:r>
            <a:r>
              <a:rPr lang="en-GB" dirty="0">
                <a:solidFill>
                  <a:schemeClr val="tx2"/>
                </a:solidFill>
                <a:latin typeface="Myriad Pro" panose="020B0503030403020204"/>
                <a:hlinkClick r:id="rId4"/>
              </a:rPr>
              <a:t>Promotions Tracker </a:t>
            </a:r>
            <a:r>
              <a:rPr lang="en-GB" dirty="0">
                <a:solidFill>
                  <a:schemeClr val="tx2"/>
                </a:solidFill>
                <a:latin typeface="Myriad Pro" panose="020B0503030403020204"/>
              </a:rPr>
              <a:t>that outlines relevant speaking opportunities.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49FEE4-B852-41ED-8BAE-71E93B5D6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4867" y="6223702"/>
            <a:ext cx="570728" cy="314067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63F5A94-8458-4F17-AD3C-1A083E20221D}" type="slidenum">
              <a:rPr lang="en-US" sz="900">
                <a:solidFill>
                  <a:srgbClr val="898989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8</a:t>
            </a:fld>
            <a:endParaRPr lang="en-US" sz="900">
              <a:solidFill>
                <a:srgbClr val="898989"/>
              </a:solidFill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FF2C087F-F2C4-4D61-A8D5-3DD7D68792C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608" y="3219602"/>
            <a:ext cx="3137511" cy="2302933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906766EB-64AE-45C7-8123-7EAD72117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576" y="822960"/>
            <a:ext cx="9829800" cy="132588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rgbClr val="FFFFFF"/>
                </a:solidFill>
              </a:rPr>
              <a:t>Speaker opportunities and media alerts</a:t>
            </a:r>
          </a:p>
        </p:txBody>
      </p:sp>
    </p:spTree>
    <p:extLst>
      <p:ext uri="{BB962C8B-B14F-4D97-AF65-F5344CB8AC3E}">
        <p14:creationId xmlns:p14="http://schemas.microsoft.com/office/powerpoint/2010/main" val="3506784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69891E1-41E1-4833-B40F-A2DA94AE3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9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49DCE0-CBB0-4BB8-BC39-BEA29F15B1F4}"/>
              </a:ext>
            </a:extLst>
          </p:cNvPr>
          <p:cNvSpPr/>
          <p:nvPr/>
        </p:nvSpPr>
        <p:spPr>
          <a:xfrm>
            <a:off x="6356395" y="2548948"/>
            <a:ext cx="5029200" cy="32276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lvl="0" indent="-34290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80340" algn="l"/>
              </a:tabLst>
            </a:pPr>
            <a:endParaRPr lang="en-IN" sz="2000" dirty="0">
              <a:effectLst/>
              <a:latin typeface="Myriad Pro" panose="020B0503030403020204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80340" algn="l"/>
              </a:tabLst>
            </a:pPr>
            <a:r>
              <a:rPr lang="en-IN" sz="2000" dirty="0">
                <a:solidFill>
                  <a:schemeClr val="tx2"/>
                </a:solidFill>
                <a:latin typeface="Myriad Pro" panose="020B0503030403020204"/>
                <a:ea typeface="Times New Roman" panose="02020603050405020304" pitchFamily="18" charset="0"/>
                <a:hlinkClick r:id="rId2"/>
              </a:rPr>
              <a:t>An Executive Viewpoint </a:t>
            </a:r>
            <a:r>
              <a:rPr lang="en-IN" sz="2000" dirty="0">
                <a:solidFill>
                  <a:schemeClr val="tx2"/>
                </a:solidFill>
                <a:latin typeface="Myriad Pro" panose="020B0503030403020204"/>
                <a:ea typeface="Times New Roman" panose="02020603050405020304" pitchFamily="18" charset="0"/>
              </a:rPr>
              <a:t>with Roland Hechwartner of Deutsche Telekom has been published</a:t>
            </a:r>
          </a:p>
          <a:p>
            <a:pPr marL="342900" lvl="0" indent="-34290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80340" algn="l"/>
              </a:tabLst>
            </a:pPr>
            <a:r>
              <a:rPr lang="en-IN" sz="2000" dirty="0">
                <a:solidFill>
                  <a:schemeClr val="tx2"/>
                </a:solidFill>
                <a:latin typeface="Myriad Pro" panose="020B0503030403020204"/>
                <a:ea typeface="Times New Roman" panose="02020603050405020304" pitchFamily="18" charset="0"/>
                <a:hlinkClick r:id="rId3"/>
              </a:rPr>
              <a:t>An Executive Viewpoint </a:t>
            </a:r>
            <a:r>
              <a:rPr lang="en-IN" sz="2000" dirty="0">
                <a:solidFill>
                  <a:schemeClr val="tx2"/>
                </a:solidFill>
                <a:latin typeface="Myriad Pro" panose="020B0503030403020204"/>
                <a:ea typeface="Times New Roman" panose="02020603050405020304" pitchFamily="18" charset="0"/>
              </a:rPr>
              <a:t>with Klaus Grobe of ADVA has been published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3B67670-9419-46B1-8C44-0C89AE9CAF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2707328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B3E3BC8D-CDF3-46F7-83D5-EFA18B67641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608" y="3219602"/>
            <a:ext cx="3137511" cy="2302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4202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ne2m">
      <a:dk1>
        <a:srgbClr val="545054"/>
      </a:dk1>
      <a:lt1>
        <a:sysClr val="window" lastClr="FFFFFF"/>
      </a:lt1>
      <a:dk2>
        <a:srgbClr val="000000"/>
      </a:dk2>
      <a:lt2>
        <a:srgbClr val="E7E6E6"/>
      </a:lt2>
      <a:accent1>
        <a:srgbClr val="C00000"/>
      </a:accent1>
      <a:accent2>
        <a:srgbClr val="545054"/>
      </a:accent2>
      <a:accent3>
        <a:srgbClr val="A5A5A5"/>
      </a:accent3>
      <a:accent4>
        <a:srgbClr val="F6921E"/>
      </a:accent4>
      <a:accent5>
        <a:srgbClr val="716896"/>
      </a:accent5>
      <a:accent6>
        <a:srgbClr val="005480"/>
      </a:accent6>
      <a:hlink>
        <a:srgbClr val="668C97"/>
      </a:hlink>
      <a:folHlink>
        <a:srgbClr val="44546A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1246</TotalTime>
  <Words>363</Words>
  <Application>Microsoft Office PowerPoint</Application>
  <PresentationFormat>Widescreen</PresentationFormat>
  <Paragraphs>47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Myriad Pro</vt:lpstr>
      <vt:lpstr>Myriad Pro Light</vt:lpstr>
      <vt:lpstr>Symbol</vt:lpstr>
      <vt:lpstr>Times New Roman</vt:lpstr>
      <vt:lpstr>Office Theme</vt:lpstr>
      <vt:lpstr>Marcom 97</vt:lpstr>
      <vt:lpstr>Press releases and media alerts</vt:lpstr>
      <vt:lpstr>Feature coverage highlights</vt:lpstr>
      <vt:lpstr>Feature coverage highlights</vt:lpstr>
      <vt:lpstr>Interview coverage highlights</vt:lpstr>
      <vt:lpstr>Features planned</vt:lpstr>
      <vt:lpstr>Monitoring for coverage </vt:lpstr>
      <vt:lpstr>Speaker opportunities and media alerts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Marcom 88</dc:title>
  <dc:creator>Hollie-May Auburn</dc:creator>
  <cp:lastModifiedBy>Jessica Seddon</cp:lastModifiedBy>
  <cp:revision>101</cp:revision>
  <dcterms:created xsi:type="dcterms:W3CDTF">2020-05-22T10:29:25Z</dcterms:created>
  <dcterms:modified xsi:type="dcterms:W3CDTF">2021-06-22T15:09:44Z</dcterms:modified>
</cp:coreProperties>
</file>