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2" r:id="rId2"/>
    <p:sldId id="357" r:id="rId3"/>
    <p:sldId id="417" r:id="rId4"/>
    <p:sldId id="421" r:id="rId5"/>
    <p:sldId id="420" r:id="rId6"/>
    <p:sldId id="424" r:id="rId7"/>
    <p:sldId id="422" r:id="rId8"/>
    <p:sldId id="41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  <p:cmAuthor id="4" name="kelly.pyart@proactivepr.onmicrosoft.com" initials="k" lastIdx="1" clrIdx="3">
    <p:extLst>
      <p:ext uri="{19B8F6BF-5375-455C-9EA6-DF929625EA0E}">
        <p15:presenceInfo xmlns:p15="http://schemas.microsoft.com/office/powerpoint/2012/main" userId="S::kelly.pyart@proactivepr.onmicrosoft.com::0987e96c-6a2a-47a0-87e1-9a34a4e50dd3" providerId="AD"/>
      </p:ext>
    </p:extLst>
  </p:cmAuthor>
  <p:cmAuthor id="5" name="Jessica Seddon" initials="JS" lastIdx="2" clrIdx="4">
    <p:extLst>
      <p:ext uri="{19B8F6BF-5375-455C-9EA6-DF929625EA0E}">
        <p15:presenceInfo xmlns:p15="http://schemas.microsoft.com/office/powerpoint/2012/main" userId="4887c9b75c1a7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94" autoAdjust="0"/>
    <p:restoredTop sz="93090" autoAdjust="0"/>
  </p:normalViewPr>
  <p:slideViewPr>
    <p:cSldViewPr snapToGrid="0">
      <p:cViewPr varScale="1">
        <p:scale>
          <a:sx n="106" d="100"/>
          <a:sy n="106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7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4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06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11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1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E4586-2DBB-4F6A-8761-93F509B94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3101" y="233777"/>
            <a:ext cx="247519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948F3-CF53-4D48-A11E-3282FDFFE2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9790" y="215009"/>
            <a:ext cx="2472419" cy="18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5E693-F9D9-4F55-8CA6-8DAB53C5DF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780" y="293244"/>
            <a:ext cx="2296511" cy="16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1D535-84AE-4290-9F60-28C8C000F5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8241" y="91052"/>
            <a:ext cx="1325890" cy="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www.pipelinepub.com/IoT/IoT-for-public-safe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ottechexpo.com/northamerica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s://futureofcommunicationconferenc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iottechexpo.com/global/" TargetMode="External"/><Relationship Id="rId5" Type="http://schemas.openxmlformats.org/officeDocument/2006/relationships/hyperlink" Target="http://www.iotgif.com/" TargetMode="External"/><Relationship Id="rId4" Type="http://schemas.openxmlformats.org/officeDocument/2006/relationships/image" Target="../media/image10.png"/><Relationship Id="rId9" Type="http://schemas.openxmlformats.org/officeDocument/2006/relationships/hyperlink" Target="https://events.marketsandmarkets.com/virtual-conference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mbeddedtechconvention.com/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s://docs.google.com/spreadsheets/d/1RikZmqw7vbcXsvmrHTCGTgK2TDCld51rI7za7ZtpYAk/edit?ts=605e4d00#gid=708002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iottechexpo.com/europe/" TargetMode="External"/><Relationship Id="rId5" Type="http://schemas.openxmlformats.org/officeDocument/2006/relationships/hyperlink" Target="https://www.callandcontactcentreexpo.co.uk/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onem2m.org/membership/executive-viewpoints/690-p-shandilya-onem2m-adds-value-by-integrating-different-iot-technologies-to-provide-a-unified-approach-for-developing-iot-systems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E66-A952-421C-B0D0-F3D4B45DC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Marcom 98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63977-84BD-4E99-AD18-9DDEF7B2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1235D6C-698B-42A0-9227-F725EBA75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July 2021</a:t>
            </a:r>
          </a:p>
        </p:txBody>
      </p:sp>
    </p:spTree>
    <p:extLst>
      <p:ext uri="{BB962C8B-B14F-4D97-AF65-F5344CB8AC3E}">
        <p14:creationId xmlns:p14="http://schemas.microsoft.com/office/powerpoint/2010/main" val="409372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3" y="15223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Press releases and media alerts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760" y="1331565"/>
            <a:ext cx="8880967" cy="85032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A press release announcing progress towards the announcement of Release 4 and Release 5 has been distributed 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  <p:sp>
        <p:nvSpPr>
          <p:cNvPr id="8" name="AutoShape 8" descr="oneM2M promote sustainability via IoT technologies">
            <a:extLst>
              <a:ext uri="{FF2B5EF4-FFF2-40B4-BE49-F238E27FC236}">
                <a16:creationId xmlns:a16="http://schemas.microsoft.com/office/drawing/2014/main" id="{4B061689-A19D-44CE-9683-77B35961FC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39139" y="3276599"/>
            <a:ext cx="2872409" cy="28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0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63E1-6B98-4C92-8858-3860F6B4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Feature coverage highlights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A7628-32A8-4FF6-BD95-A9339203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50E9BB5-A867-4878-B230-49D8640D8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786" y="2234996"/>
            <a:ext cx="4349674" cy="14469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2"/>
                </a:solidFill>
              </a:rPr>
              <a:t>An article from oneM2M has been published in Pipeline </a:t>
            </a:r>
            <a:r>
              <a:rPr lang="en-GB" sz="1800" dirty="0">
                <a:solidFill>
                  <a:schemeClr val="tx2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topic of the role of IoT in public safety communications</a:t>
            </a:r>
            <a:endParaRPr lang="en-GB" sz="1800" dirty="0">
              <a:solidFill>
                <a:schemeClr val="tx2"/>
              </a:solidFill>
            </a:endParaRPr>
          </a:p>
        </p:txBody>
      </p:sp>
      <p:pic>
        <p:nvPicPr>
          <p:cNvPr id="11" name="Picture 10" descr="Nominations Open for Pipeline's 2013 COMET Awards | Business Wire">
            <a:extLst>
              <a:ext uri="{FF2B5EF4-FFF2-40B4-BE49-F238E27FC236}">
                <a16:creationId xmlns:a16="http://schemas.microsoft.com/office/drawing/2014/main" id="{0B78AC45-99A1-4ACE-A4AF-C2C417B93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07" y="4361021"/>
            <a:ext cx="3494143" cy="70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B65F7CA-33D3-4E74-A0DF-FAA1E4902EBD}"/>
              </a:ext>
            </a:extLst>
          </p:cNvPr>
          <p:cNvSpPr txBox="1"/>
          <p:nvPr/>
        </p:nvSpPr>
        <p:spPr>
          <a:xfrm>
            <a:off x="7181849" y="3467100"/>
            <a:ext cx="46386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https://www.pipelinepub.com/IoT/IoT-for-public-safety</a:t>
            </a:r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3C80EF-D855-4005-8416-D5191D94A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540" y="1572296"/>
            <a:ext cx="6091238" cy="421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1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63E1-6B98-4C92-8858-3860F6B4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secured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A7628-32A8-4FF6-BD95-A9339203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354570D-0BB1-44DD-A8C0-6B49B9D92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370" y="3916347"/>
            <a:ext cx="5268667" cy="14469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2"/>
                </a:solidFill>
              </a:rPr>
              <a:t>An article has been secured on the topic of IoT and sustainability for IoT Evolution World. </a:t>
            </a:r>
          </a:p>
        </p:txBody>
      </p:sp>
      <p:pic>
        <p:nvPicPr>
          <p:cNvPr id="1026" name="Picture 2" descr="IoT Evolution World">
            <a:extLst>
              <a:ext uri="{FF2B5EF4-FFF2-40B4-BE49-F238E27FC236}">
                <a16:creationId xmlns:a16="http://schemas.microsoft.com/office/drawing/2014/main" id="{21675E7A-371D-4547-B463-5364B6CDB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23" y="2455665"/>
            <a:ext cx="2884005" cy="127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08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63E1-6B98-4C92-8858-3860F6B4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Monitoring for coverage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A7628-32A8-4FF6-BD95-A9339203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4" descr="IoT For All – The Things Conference">
            <a:extLst>
              <a:ext uri="{FF2B5EF4-FFF2-40B4-BE49-F238E27FC236}">
                <a16:creationId xmlns:a16="http://schemas.microsoft.com/office/drawing/2014/main" id="{8C323660-BC36-4F3B-BC8A-3297B54B1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382" y="1872203"/>
            <a:ext cx="3209339" cy="213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793EBA-C9DB-448B-8038-2CF0A91D0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120" y="3916347"/>
            <a:ext cx="5268667" cy="14469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2"/>
                </a:solidFill>
              </a:rPr>
              <a:t>An article has been submitted on the topic of IoT communications to IoT For All. Coverage expected in August.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F3F5DB-7F99-49A7-BBAE-C013CA38A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61" y="2517334"/>
            <a:ext cx="5607722" cy="84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65BA072-DBC6-4FC8-9FCC-1F14C971A789}"/>
              </a:ext>
            </a:extLst>
          </p:cNvPr>
          <p:cNvSpPr/>
          <p:nvPr/>
        </p:nvSpPr>
        <p:spPr>
          <a:xfrm>
            <a:off x="6854592" y="3849434"/>
            <a:ext cx="4855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Comments from oneM2M have been submitted to Digital Bulletin on the topic of smart city transport. Coverage expected in July/August.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0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DB0CCD-EEDA-47D0-A069-F22C1E5E70D3}"/>
              </a:ext>
            </a:extLst>
          </p:cNvPr>
          <p:cNvSpPr/>
          <p:nvPr/>
        </p:nvSpPr>
        <p:spPr>
          <a:xfrm>
            <a:off x="5048250" y="2581555"/>
            <a:ext cx="6477119" cy="967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dirty="0">
                <a:solidFill>
                  <a:schemeClr val="tx2"/>
                </a:solidFill>
                <a:latin typeface="Myriad Pro" panose="020B0503030403020204"/>
              </a:rPr>
              <a:t>A number of speaking opportunities have already been secured and speakers have been confirmed. 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tabLst>
                <a:tab pos="180340" algn="l"/>
              </a:tabLst>
            </a:pPr>
            <a:endParaRPr lang="en-GB" dirty="0">
              <a:solidFill>
                <a:schemeClr val="tx2"/>
              </a:solidFill>
              <a:latin typeface="Myriad Pro" panose="020B0503030403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4867" y="6223702"/>
            <a:ext cx="570728" cy="314067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3F5A94-8458-4F17-AD3C-1A083E20221D}" type="slidenum">
              <a:rPr lang="en-US" sz="900">
                <a:solidFill>
                  <a:srgbClr val="898989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900">
              <a:solidFill>
                <a:srgbClr val="898989"/>
              </a:solidFill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F2C087F-F2C4-4D61-A8D5-3DD7D68792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08" y="3219602"/>
            <a:ext cx="3137511" cy="230293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06766EB-64AE-45C7-8123-7EAD7211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</a:rPr>
              <a:t>Speaker opportunities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6263D8-2F95-4692-B2B7-B735252059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" y="-53339"/>
            <a:ext cx="12172950" cy="2590800"/>
          </a:xfrm>
          <a:prstGeom prst="rect">
            <a:avLst/>
          </a:prstGeom>
        </p:spPr>
      </p:pic>
      <p:graphicFrame>
        <p:nvGraphicFramePr>
          <p:cNvPr id="7" name="Table 11">
            <a:extLst>
              <a:ext uri="{FF2B5EF4-FFF2-40B4-BE49-F238E27FC236}">
                <a16:creationId xmlns:a16="http://schemas.microsoft.com/office/drawing/2014/main" id="{4CF6A1BE-A3DD-4039-BE59-5ED7B5D22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02732"/>
              </p:ext>
            </p:extLst>
          </p:nvPr>
        </p:nvGraphicFramePr>
        <p:xfrm>
          <a:off x="4880759" y="3429000"/>
          <a:ext cx="68121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025">
                  <a:extLst>
                    <a:ext uri="{9D8B030D-6E8A-4147-A177-3AD203B41FA5}">
                      <a16:colId xmlns:a16="http://schemas.microsoft.com/office/drawing/2014/main" val="1204513469"/>
                    </a:ext>
                  </a:extLst>
                </a:gridCol>
                <a:gridCol w="1131415">
                  <a:extLst>
                    <a:ext uri="{9D8B030D-6E8A-4147-A177-3AD203B41FA5}">
                      <a16:colId xmlns:a16="http://schemas.microsoft.com/office/drawing/2014/main" val="926168877"/>
                    </a:ext>
                  </a:extLst>
                </a:gridCol>
                <a:gridCol w="1343029">
                  <a:extLst>
                    <a:ext uri="{9D8B030D-6E8A-4147-A177-3AD203B41FA5}">
                      <a16:colId xmlns:a16="http://schemas.microsoft.com/office/drawing/2014/main" val="2734046721"/>
                    </a:ext>
                  </a:extLst>
                </a:gridCol>
                <a:gridCol w="2634631">
                  <a:extLst>
                    <a:ext uri="{9D8B030D-6E8A-4147-A177-3AD203B41FA5}">
                      <a16:colId xmlns:a16="http://schemas.microsoft.com/office/drawing/2014/main" val="4129501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Physical or 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Panel or topic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293833"/>
                  </a:ext>
                </a:extLst>
              </a:tr>
              <a:tr h="277752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5"/>
                        </a:rPr>
                        <a:t>5</a:t>
                      </a:r>
                      <a:r>
                        <a:rPr lang="en-GB" sz="1000" baseline="30000" dirty="0">
                          <a:hlinkClick r:id="rId5"/>
                        </a:rPr>
                        <a:t>th</a:t>
                      </a:r>
                      <a:r>
                        <a:rPr lang="en-GB" sz="1000" dirty="0">
                          <a:hlinkClick r:id="rId5"/>
                        </a:rPr>
                        <a:t> IoT Global Innovation Forum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28 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Ken Figueredo will be presenting on the topic of ‘Does the world need another IoT standard?’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7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6"/>
                        </a:rPr>
                        <a:t>IoT Tech Expo Global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Andreas Neubacher will be joining the ‘Integrating IoT Connectivity’ panel.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97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7"/>
                        </a:rPr>
                        <a:t>Future of Communications Conference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27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Shane He will be joining the event as a speaker with a presentation on the topic of interoperability importance.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81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8"/>
                        </a:rPr>
                        <a:t>IoT Tech Expo North America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29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Bob Flynn will be joining the ‘Integrating IoT Connectivity’ panel.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36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9"/>
                        </a:rPr>
                        <a:t>IoT Virtual Summit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TBC (organisers in the process of confirming)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Shane He will be presenting on the topic of oneM2M architecture and IoT security.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4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9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DB0CCD-EEDA-47D0-A069-F22C1E5E70D3}"/>
              </a:ext>
            </a:extLst>
          </p:cNvPr>
          <p:cNvSpPr/>
          <p:nvPr/>
        </p:nvSpPr>
        <p:spPr>
          <a:xfrm>
            <a:off x="5156891" y="2508311"/>
            <a:ext cx="6477119" cy="1422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IN" dirty="0">
                <a:solidFill>
                  <a:schemeClr val="tx2"/>
                </a:solidFill>
                <a:latin typeface="Myriad Pro" panose="020B0503030403020204"/>
              </a:rPr>
              <a:t>Proactive PR </a:t>
            </a:r>
            <a:r>
              <a:rPr lang="en-GB" dirty="0">
                <a:solidFill>
                  <a:schemeClr val="tx2"/>
                </a:solidFill>
                <a:latin typeface="Myriad Pro" panose="020B0503030403020204"/>
              </a:rPr>
              <a:t>is conducting event outreach to secure new speaking opportunities, including Telecoms World Asia, Digital Twin World and IoT World.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dirty="0">
                <a:solidFill>
                  <a:schemeClr val="tx2"/>
                </a:solidFill>
                <a:latin typeface="Myriad Pro" panose="020B0503030403020204"/>
              </a:rPr>
              <a:t>There are speaking opportunities still available for the following events: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4867" y="6223702"/>
            <a:ext cx="570728" cy="314067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3F5A94-8458-4F17-AD3C-1A083E20221D}" type="slidenum">
              <a:rPr lang="en-US" sz="900">
                <a:solidFill>
                  <a:srgbClr val="898989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900">
              <a:solidFill>
                <a:srgbClr val="898989"/>
              </a:solidFill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F2C087F-F2C4-4D61-A8D5-3DD7D68792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08" y="3219602"/>
            <a:ext cx="3137511" cy="230293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06766EB-64AE-45C7-8123-7EAD7211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</a:rPr>
              <a:t>Speaker opportunities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6263D8-2F95-4692-B2B7-B735252059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" y="-53339"/>
            <a:ext cx="12172950" cy="2590800"/>
          </a:xfrm>
          <a:prstGeom prst="rect">
            <a:avLst/>
          </a:prstGeom>
        </p:spPr>
      </p:pic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2538B73A-EC98-4974-9B03-6ACC72E3D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68875"/>
              </p:ext>
            </p:extLst>
          </p:nvPr>
        </p:nvGraphicFramePr>
        <p:xfrm>
          <a:off x="4989400" y="4128245"/>
          <a:ext cx="681210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025">
                  <a:extLst>
                    <a:ext uri="{9D8B030D-6E8A-4147-A177-3AD203B41FA5}">
                      <a16:colId xmlns:a16="http://schemas.microsoft.com/office/drawing/2014/main" val="1204513469"/>
                    </a:ext>
                  </a:extLst>
                </a:gridCol>
                <a:gridCol w="1131415">
                  <a:extLst>
                    <a:ext uri="{9D8B030D-6E8A-4147-A177-3AD203B41FA5}">
                      <a16:colId xmlns:a16="http://schemas.microsoft.com/office/drawing/2014/main" val="926168877"/>
                    </a:ext>
                  </a:extLst>
                </a:gridCol>
                <a:gridCol w="1343029">
                  <a:extLst>
                    <a:ext uri="{9D8B030D-6E8A-4147-A177-3AD203B41FA5}">
                      <a16:colId xmlns:a16="http://schemas.microsoft.com/office/drawing/2014/main" val="2734046721"/>
                    </a:ext>
                  </a:extLst>
                </a:gridCol>
                <a:gridCol w="2634631">
                  <a:extLst>
                    <a:ext uri="{9D8B030D-6E8A-4147-A177-3AD203B41FA5}">
                      <a16:colId xmlns:a16="http://schemas.microsoft.com/office/drawing/2014/main" val="4129501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Physical or 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Panel or topic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29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5"/>
                        </a:rPr>
                        <a:t>Call and Contact Center Expo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16-17 November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Physical,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organisers are open to topics related to customer experience technology.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7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6"/>
                        </a:rPr>
                        <a:t>IoT Tech Expo Europe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23-24 November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Physical, Amsterdam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click </a:t>
                      </a: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here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available panels.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29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8"/>
                        </a:rPr>
                        <a:t>Embedded Technology Convention ASIA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19-20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Physical, Singapore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organisers are open to topics.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71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hlinkClick r:id="rId8"/>
                        </a:rPr>
                        <a:t>Embedded Technology Convention USA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8-9 June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Physical, Las Vegas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The organisers are open to topics.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975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28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9891E1-41E1-4833-B40F-A2DA94AE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9DCE0-CBB0-4BB8-BC39-BEA29F15B1F4}"/>
              </a:ext>
            </a:extLst>
          </p:cNvPr>
          <p:cNvSpPr/>
          <p:nvPr/>
        </p:nvSpPr>
        <p:spPr>
          <a:xfrm>
            <a:off x="6356395" y="2548948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endParaRPr lang="en-IN" sz="2000" dirty="0">
              <a:effectLst/>
              <a:latin typeface="Myriad Pro" panose="020B0503030403020204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IN" sz="2000" dirty="0">
                <a:solidFill>
                  <a:schemeClr val="tx2"/>
                </a:solidFill>
                <a:latin typeface="Myriad Pro" panose="020B0503030403020204"/>
                <a:ea typeface="Times New Roman" panose="02020603050405020304" pitchFamily="18" charset="0"/>
                <a:hlinkClick r:id="rId2"/>
              </a:rPr>
              <a:t>An Executive Viewpoint </a:t>
            </a:r>
            <a:r>
              <a:rPr lang="en-IN" sz="2000" dirty="0">
                <a:solidFill>
                  <a:schemeClr val="tx2"/>
                </a:solidFill>
                <a:latin typeface="Myriad Pro" panose="020B0503030403020204"/>
                <a:ea typeface="Times New Roman" panose="02020603050405020304" pitchFamily="18" charset="0"/>
              </a:rPr>
              <a:t>with Poornima </a:t>
            </a:r>
            <a:r>
              <a:rPr lang="en-IN" sz="2000" dirty="0">
                <a:solidFill>
                  <a:schemeClr val="tx2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Shandilya of the </a:t>
            </a:r>
            <a:r>
              <a:rPr lang="en-GB" sz="2000" b="0" i="0" dirty="0">
                <a:solidFill>
                  <a:schemeClr val="tx2"/>
                </a:solidFill>
                <a:effectLst/>
                <a:latin typeface="Myriad Pro" panose="020B0503030403020204" pitchFamily="34" charset="0"/>
              </a:rPr>
              <a:t>Centre for Development of Telematics (C-DOT) </a:t>
            </a:r>
            <a:r>
              <a:rPr lang="en-IN" sz="2000" dirty="0">
                <a:solidFill>
                  <a:schemeClr val="tx2"/>
                </a:solidFill>
                <a:latin typeface="Myriad Pro" panose="020B0503030403020204" pitchFamily="34" charset="0"/>
                <a:ea typeface="Times New Roman" panose="02020603050405020304" pitchFamily="18" charset="0"/>
              </a:rPr>
              <a:t>has been published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B67670-9419-46B1-8C44-0C89AE9CA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707328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B3E3BC8D-CDF3-46F7-83D5-EFA18B6764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08" y="3219602"/>
            <a:ext cx="3137511" cy="230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2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434</Words>
  <Application>Microsoft Office PowerPoint</Application>
  <PresentationFormat>Widescreen</PresentationFormat>
  <Paragraphs>77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Myriad Pro</vt:lpstr>
      <vt:lpstr>Myriad Pro Light</vt:lpstr>
      <vt:lpstr>Symbol</vt:lpstr>
      <vt:lpstr>Times New Roman</vt:lpstr>
      <vt:lpstr>Office Theme</vt:lpstr>
      <vt:lpstr>Marcom 98</vt:lpstr>
      <vt:lpstr>Press releases and media alerts</vt:lpstr>
      <vt:lpstr>Feature coverage highlights</vt:lpstr>
      <vt:lpstr>Features secured</vt:lpstr>
      <vt:lpstr>Monitoring for coverage</vt:lpstr>
      <vt:lpstr>Speaker opportunities</vt:lpstr>
      <vt:lpstr>Speaker opportunities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</dc:title>
  <dc:creator>Hollie-May Auburn</dc:creator>
  <cp:lastModifiedBy>Jessica Seddon</cp:lastModifiedBy>
  <cp:revision>109</cp:revision>
  <dcterms:created xsi:type="dcterms:W3CDTF">2020-05-22T10:29:25Z</dcterms:created>
  <dcterms:modified xsi:type="dcterms:W3CDTF">2021-07-27T13:35:12Z</dcterms:modified>
</cp:coreProperties>
</file>