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2" r:id="rId2"/>
    <p:sldId id="357" r:id="rId3"/>
    <p:sldId id="417" r:id="rId4"/>
    <p:sldId id="421" r:id="rId5"/>
    <p:sldId id="420" r:id="rId6"/>
    <p:sldId id="428" r:id="rId7"/>
    <p:sldId id="430" r:id="rId8"/>
    <p:sldId id="425" r:id="rId9"/>
    <p:sldId id="429" r:id="rId10"/>
    <p:sldId id="424" r:id="rId11"/>
    <p:sldId id="422" r:id="rId12"/>
    <p:sldId id="4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  <p:cmAuthor id="4" name="kelly.pyart@proactivepr.onmicrosoft.com" initials="k" lastIdx="1" clrIdx="3">
    <p:extLst>
      <p:ext uri="{19B8F6BF-5375-455C-9EA6-DF929625EA0E}">
        <p15:presenceInfo xmlns:p15="http://schemas.microsoft.com/office/powerpoint/2012/main" userId="S::kelly.pyart@proactivepr.onmicrosoft.com::0987e96c-6a2a-47a0-87e1-9a34a4e50dd3" providerId="AD"/>
      </p:ext>
    </p:extLst>
  </p:cmAuthor>
  <p:cmAuthor id="5" name="Jessica Seddon" initials="JS" lastIdx="2" clrIdx="4">
    <p:extLst>
      <p:ext uri="{19B8F6BF-5375-455C-9EA6-DF929625EA0E}">
        <p15:presenceInfo xmlns:p15="http://schemas.microsoft.com/office/powerpoint/2012/main" userId="4887c9b75c1a77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4" autoAdjust="0"/>
    <p:restoredTop sz="93090" autoAdjust="0"/>
  </p:normalViewPr>
  <p:slideViewPr>
    <p:cSldViewPr snapToGrid="0">
      <p:cViewPr varScale="1">
        <p:scale>
          <a:sx n="106" d="100"/>
          <a:sy n="106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1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7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0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5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8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8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7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E4586-2DBB-4F6A-8761-93F509B94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3101" y="233777"/>
            <a:ext cx="247519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948F3-CF53-4D48-A11E-3282FDFFE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9790" y="215009"/>
            <a:ext cx="2472419" cy="18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5E693-F9D9-4F55-8CA6-8DAB53C5D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80" y="293244"/>
            <a:ext cx="2296511" cy="16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1D535-84AE-4290-9F60-28C8C000F5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48241" y="91052"/>
            <a:ext cx="1325890" cy="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vents.marketsandmarkets.com/virtual-conferences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embeddedtechconvention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ottechexpo.com/europe/" TargetMode="External"/><Relationship Id="rId5" Type="http://schemas.openxmlformats.org/officeDocument/2006/relationships/hyperlink" Target="https://www.iottechexpo.com/northamerica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tmt.knect365.com/iot-worl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gitaltransformation-week.com/northamerica/" TargetMode="External"/><Relationship Id="rId5" Type="http://schemas.openxmlformats.org/officeDocument/2006/relationships/hyperlink" Target="https://www.digitaltwin-conference.com/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membership/executive-viewpoints/730-interoperability-bridges-borders-between-iot-domains-and-the-variety-of-vendor-specific-iot-solutions" TargetMode="External"/><Relationship Id="rId2" Type="http://schemas.openxmlformats.org/officeDocument/2006/relationships/hyperlink" Target="https://www.onem2m.org/membership/executive-viewpoints/722-d-m-van-gorp-businesses-should-use-technology-not-so-much-for-cost-saving-but-to-make-value-chains-more-sustainabl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tforall.com/iot-communications-size-mat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AE66-A952-421C-B0D0-F3D4B45DC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99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63977-84BD-4E99-AD18-9DDEF7B2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235D6C-698B-42A0-9227-F725EBA75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409372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263D8-2F95-4692-B2B7-B7352520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-53339"/>
            <a:ext cx="12172950" cy="2590800"/>
          </a:xfrm>
          <a:prstGeom prst="rect">
            <a:avLst/>
          </a:prstGeom>
        </p:spPr>
      </p:pic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4CF6A1BE-A3DD-4039-BE59-5ED7B5D22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86725"/>
              </p:ext>
            </p:extLst>
          </p:nvPr>
        </p:nvGraphicFramePr>
        <p:xfrm>
          <a:off x="4718834" y="2786580"/>
          <a:ext cx="6812100" cy="324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025">
                  <a:extLst>
                    <a:ext uri="{9D8B030D-6E8A-4147-A177-3AD203B41FA5}">
                      <a16:colId xmlns:a16="http://schemas.microsoft.com/office/drawing/2014/main" val="1204513469"/>
                    </a:ext>
                  </a:extLst>
                </a:gridCol>
                <a:gridCol w="1131415">
                  <a:extLst>
                    <a:ext uri="{9D8B030D-6E8A-4147-A177-3AD203B41FA5}">
                      <a16:colId xmlns:a16="http://schemas.microsoft.com/office/drawing/2014/main" val="926168877"/>
                    </a:ext>
                  </a:extLst>
                </a:gridCol>
                <a:gridCol w="1343029">
                  <a:extLst>
                    <a:ext uri="{9D8B030D-6E8A-4147-A177-3AD203B41FA5}">
                      <a16:colId xmlns:a16="http://schemas.microsoft.com/office/drawing/2014/main" val="2734046721"/>
                    </a:ext>
                  </a:extLst>
                </a:gridCol>
                <a:gridCol w="2634631">
                  <a:extLst>
                    <a:ext uri="{9D8B030D-6E8A-4147-A177-3AD203B41FA5}">
                      <a16:colId xmlns:a16="http://schemas.microsoft.com/office/drawing/2014/main" val="4129501779"/>
                    </a:ext>
                  </a:extLst>
                </a:gridCol>
              </a:tblGrid>
              <a:tr h="413820">
                <a:tc>
                  <a:txBody>
                    <a:bodyPr/>
                    <a:lstStyle/>
                    <a:p>
                      <a:r>
                        <a:rPr lang="en-GB" sz="12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 or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Panel or topic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93833"/>
                  </a:ext>
                </a:extLst>
              </a:tr>
              <a:tr h="442164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5"/>
                        </a:rPr>
                        <a:t>IoT Tech Expo North America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29 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Bob Flynn will be joining the ‘Integrating IoT Connectivity’ panel.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363075"/>
                  </a:ext>
                </a:extLst>
              </a:tr>
              <a:tr h="442164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6"/>
                        </a:rPr>
                        <a:t>IoT Tech Expo Europe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23-24 November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Physical, 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Speaker volunteer received, panel opportunities to be confirmed by the event.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3904"/>
                  </a:ext>
                </a:extLst>
              </a:tr>
              <a:tr h="442164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7"/>
                        </a:rPr>
                        <a:t>Embedded Technology Convention ASIA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19-20 January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Physical, 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Speaker volunteer received, awaiting information from the event.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85845"/>
                  </a:ext>
                </a:extLst>
              </a:tr>
              <a:tr h="442164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7"/>
                        </a:rPr>
                        <a:t>Embedded Technology Convention USA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8-9 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Physical, Las Vegas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Speaker volunteer received, awaiting information from the event.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38286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8"/>
                        </a:rPr>
                        <a:t>IoT Virtual Summit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TBC (organisers in the process of confirming)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Shane He will be presenting on the topic of oneM2M architecture and IoT security.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9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4908474" y="2474670"/>
            <a:ext cx="6477119" cy="111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endParaRPr lang="en-GB" sz="1400" dirty="0">
              <a:solidFill>
                <a:schemeClr val="tx2"/>
              </a:solidFill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263D8-2F95-4692-B2B7-B7352520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-53339"/>
            <a:ext cx="12172950" cy="2590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0F25D0-D5AB-465E-A5A3-8974869DC788}"/>
              </a:ext>
            </a:extLst>
          </p:cNvPr>
          <p:cNvSpPr/>
          <p:nvPr/>
        </p:nvSpPr>
        <p:spPr>
          <a:xfrm>
            <a:off x="4803699" y="2521771"/>
            <a:ext cx="6477119" cy="807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400" dirty="0">
                <a:solidFill>
                  <a:schemeClr val="tx2"/>
                </a:solidFill>
                <a:latin typeface="Myriad Pro" panose="020B0503030403020204"/>
              </a:rPr>
              <a:t>Speaking opportunities have been secured as part of media partnerships with the following events: 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C410CDD4-09CE-4C22-9881-85A3A7E12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37658"/>
              </p:ext>
            </p:extLst>
          </p:nvPr>
        </p:nvGraphicFramePr>
        <p:xfrm>
          <a:off x="4698828" y="3428041"/>
          <a:ext cx="7194477" cy="233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19">
                  <a:extLst>
                    <a:ext uri="{9D8B030D-6E8A-4147-A177-3AD203B41FA5}">
                      <a16:colId xmlns:a16="http://schemas.microsoft.com/office/drawing/2014/main" val="1204513469"/>
                    </a:ext>
                  </a:extLst>
                </a:gridCol>
                <a:gridCol w="1194924">
                  <a:extLst>
                    <a:ext uri="{9D8B030D-6E8A-4147-A177-3AD203B41FA5}">
                      <a16:colId xmlns:a16="http://schemas.microsoft.com/office/drawing/2014/main" val="926168877"/>
                    </a:ext>
                  </a:extLst>
                </a:gridCol>
                <a:gridCol w="1418416">
                  <a:extLst>
                    <a:ext uri="{9D8B030D-6E8A-4147-A177-3AD203B41FA5}">
                      <a16:colId xmlns:a16="http://schemas.microsoft.com/office/drawing/2014/main" val="2734046721"/>
                    </a:ext>
                  </a:extLst>
                </a:gridCol>
                <a:gridCol w="2782518">
                  <a:extLst>
                    <a:ext uri="{9D8B030D-6E8A-4147-A177-3AD203B41FA5}">
                      <a16:colId xmlns:a16="http://schemas.microsoft.com/office/drawing/2014/main" val="4129501779"/>
                    </a:ext>
                  </a:extLst>
                </a:gridCol>
              </a:tblGrid>
              <a:tr h="372856">
                <a:tc>
                  <a:txBody>
                    <a:bodyPr/>
                    <a:lstStyle/>
                    <a:p>
                      <a:r>
                        <a:rPr lang="en-GB" sz="11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Physical or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Panel or topic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93833"/>
                  </a:ext>
                </a:extLst>
              </a:tr>
              <a:tr h="789577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5"/>
                        </a:rPr>
                        <a:t>Digital Twin World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 November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Ken Figueredo will be moderating the panel ‘Digital Twin Development and Deployment – Breaking down the barriers’.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83247"/>
                  </a:ext>
                </a:extLst>
              </a:tr>
              <a:tr h="570250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6"/>
                        </a:rPr>
                        <a:t>Digital Transformation Week North America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9-10 November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The organisers are open to topics.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16041"/>
                  </a:ext>
                </a:extLst>
              </a:tr>
              <a:tr h="570250">
                <a:tc>
                  <a:txBody>
                    <a:bodyPr/>
                    <a:lstStyle/>
                    <a:p>
                      <a:r>
                        <a:rPr lang="en-GB" sz="1200" dirty="0">
                          <a:hlinkClick r:id="rId7"/>
                        </a:rPr>
                        <a:t>IoT World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3-4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Silicon Valley, Santa Clara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organisers are open to topics.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7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28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9891E1-41E1-4833-B40F-A2DA94AE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9DCE0-CBB0-4BB8-BC39-BEA29F15B1F4}"/>
              </a:ext>
            </a:extLst>
          </p:cNvPr>
          <p:cNvSpPr/>
          <p:nvPr/>
        </p:nvSpPr>
        <p:spPr>
          <a:xfrm>
            <a:off x="5680120" y="2536860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IN" sz="20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2000" u="sng" dirty="0">
                <a:solidFill>
                  <a:srgbClr val="0563C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hlinkClick r:id="rId2"/>
              </a:rPr>
              <a:t>An Executive Viewpoint</a:t>
            </a:r>
            <a:r>
              <a:rPr lang="en-GB" sz="2000" dirty="0"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with Professor Désirée M. van Gorp of Nyenrode Business University has been published</a:t>
            </a:r>
            <a:endParaRPr lang="en-IN" sz="2000" dirty="0">
              <a:solidFill>
                <a:schemeClr val="tx2"/>
              </a:solidFill>
              <a:latin typeface="Myriad Pro" panose="020B0503030403020204" pitchFamily="34" charset="0"/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solidFill>
                  <a:srgbClr val="668C97"/>
                </a:solidFill>
                <a:latin typeface="Myriad Pro" panose="020B0503030403020204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Executive Viewpoint </a:t>
            </a:r>
            <a:r>
              <a:rPr lang="en-IN" sz="2000" dirty="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</a:rPr>
              <a:t>with Joachim Koss of JK Consulting and Projects</a:t>
            </a:r>
            <a:r>
              <a:rPr lang="en-IN" sz="2000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</a:rPr>
              <a:t> has been published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67670-9419-46B1-8C44-0C89AE9C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70732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3E3BC8D-CDF3-46F7-83D5-EFA18B676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0" y="1331564"/>
            <a:ext cx="9550923" cy="13255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press release announcing the sustainability white paper has been distributed. Proactive PR is monitoring for coverage.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Myriad Pro" panose="020B0503030403020204"/>
                <a:ea typeface="Times New Roman" panose="02020603050405020304" pitchFamily="18" charset="0"/>
                <a:cs typeface="Symbol" panose="05050102010706020507" pitchFamily="18" charset="2"/>
              </a:rPr>
              <a:t>A media invite has been drafted and distributed to support Andreas Neubacher’s speaking opportunity at IoT Tech Expo Global on behalf of oneM2M.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8" name="AutoShape 8" descr="oneM2M promote sustainability via IoT technologies">
            <a:extLst>
              <a:ext uri="{FF2B5EF4-FFF2-40B4-BE49-F238E27FC236}">
                <a16:creationId xmlns:a16="http://schemas.microsoft.com/office/drawing/2014/main" id="{4B061689-A19D-44CE-9683-77B35961F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9139" y="3276599"/>
            <a:ext cx="2872409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786" y="2234996"/>
            <a:ext cx="4349674" cy="14469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from oneM2M has been published on IoT for All on the topic of IoT communications.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5F7CA-33D3-4E74-A0DF-FAA1E4902EBD}"/>
              </a:ext>
            </a:extLst>
          </p:cNvPr>
          <p:cNvSpPr txBox="1"/>
          <p:nvPr/>
        </p:nvSpPr>
        <p:spPr>
          <a:xfrm>
            <a:off x="7181849" y="3467100"/>
            <a:ext cx="4638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https://www.iotforall.com/iot-communications-size-matters</a:t>
            </a:r>
            <a:endParaRPr lang="en-GB" dirty="0"/>
          </a:p>
          <a:p>
            <a:endParaRPr lang="en-GB" dirty="0"/>
          </a:p>
        </p:txBody>
      </p:sp>
      <p:pic>
        <p:nvPicPr>
          <p:cNvPr id="9" name="Picture 4" descr="IoT For All – The Things Conference">
            <a:extLst>
              <a:ext uri="{FF2B5EF4-FFF2-40B4-BE49-F238E27FC236}">
                <a16:creationId xmlns:a16="http://schemas.microsoft.com/office/drawing/2014/main" id="{1065A9A1-799C-4A5D-8D0C-75A2B6E3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16" y="4008821"/>
            <a:ext cx="3209339" cy="21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4008C-518B-491A-A477-DC1CB0A29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131" y="1339088"/>
            <a:ext cx="4046996" cy="49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secured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54570D-0BB1-44DD-A8C0-6B49B9D9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70" y="3916347"/>
            <a:ext cx="5268667" cy="14469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has been secured on the topic of waste procurement for the November issue of Waste Advantage Magazine.</a:t>
            </a:r>
          </a:p>
        </p:txBody>
      </p:sp>
      <p:pic>
        <p:nvPicPr>
          <p:cNvPr id="3" name="Picture 2" descr="Waste Advantage Magazine - Waste &amp;amp; Recycling Industry News">
            <a:extLst>
              <a:ext uri="{FF2B5EF4-FFF2-40B4-BE49-F238E27FC236}">
                <a16:creationId xmlns:a16="http://schemas.microsoft.com/office/drawing/2014/main" id="{C32D7B4C-7AC2-4E3C-B325-08C3E6A8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98" y="2493313"/>
            <a:ext cx="5984236" cy="10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8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Comments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BA072-DBC6-4FC8-9FCC-1F14C971A789}"/>
              </a:ext>
            </a:extLst>
          </p:cNvPr>
          <p:cNvSpPr/>
          <p:nvPr/>
        </p:nvSpPr>
        <p:spPr>
          <a:xfrm>
            <a:off x="4040630" y="3585374"/>
            <a:ext cx="4855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Comments on IoT sensors have been submitted to Information Age as part of a wider feature on the topic.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52" name="Picture 4" descr="Information Age - For CTOs and Technology Leaders">
            <a:extLst>
              <a:ext uri="{FF2B5EF4-FFF2-40B4-BE49-F238E27FC236}">
                <a16:creationId xmlns:a16="http://schemas.microsoft.com/office/drawing/2014/main" id="{175EDBA9-674D-4791-8555-98934405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70" y="2935434"/>
            <a:ext cx="4610100" cy="5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Monitoring for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4EE11C-728E-48F5-B9AC-F7F08ACAB542}"/>
              </a:ext>
            </a:extLst>
          </p:cNvPr>
          <p:cNvSpPr txBox="1">
            <a:spLocks/>
          </p:cNvSpPr>
          <p:nvPr/>
        </p:nvSpPr>
        <p:spPr>
          <a:xfrm>
            <a:off x="7505323" y="3491063"/>
            <a:ext cx="3844704" cy="144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2"/>
                </a:solidFill>
              </a:rPr>
              <a:t>An article has been submitted to Critical Comms on the topic of IoT in public safety communications. Coverage expected in October.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73BB061-058F-4352-927E-5A936C16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95" y="1908153"/>
            <a:ext cx="2153797" cy="11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IE Magazine (@CIE_Magazine) | Twitter">
            <a:extLst>
              <a:ext uri="{FF2B5EF4-FFF2-40B4-BE49-F238E27FC236}">
                <a16:creationId xmlns:a16="http://schemas.microsoft.com/office/drawing/2014/main" id="{4ACA68E1-C22B-4C4C-83A8-B0F47C20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21" y="1908152"/>
            <a:ext cx="2185899" cy="14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2E08FD-A6A8-45E8-B047-A9A98466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972" y="3472955"/>
            <a:ext cx="5268667" cy="14469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has </a:t>
            </a:r>
            <a:r>
              <a:rPr lang="en-GB" sz="1800">
                <a:solidFill>
                  <a:schemeClr val="tx2"/>
                </a:solidFill>
              </a:rPr>
              <a:t>been submitted </a:t>
            </a:r>
            <a:r>
              <a:rPr lang="en-GB" sz="1800" dirty="0">
                <a:solidFill>
                  <a:schemeClr val="tx2"/>
                </a:solidFill>
              </a:rPr>
              <a:t>to CIE Magazine on the importance of IoT standards. Coverage expected in the October issue.</a:t>
            </a:r>
          </a:p>
        </p:txBody>
      </p:sp>
    </p:spTree>
    <p:extLst>
      <p:ext uri="{BB962C8B-B14F-4D97-AF65-F5344CB8AC3E}">
        <p14:creationId xmlns:p14="http://schemas.microsoft.com/office/powerpoint/2010/main" val="2720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Monitoring for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4" descr="IoT For All – The Things Conference">
            <a:extLst>
              <a:ext uri="{FF2B5EF4-FFF2-40B4-BE49-F238E27FC236}">
                <a16:creationId xmlns:a16="http://schemas.microsoft.com/office/drawing/2014/main" id="{8C323660-BC36-4F3B-BC8A-3297B54B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15" y="1829899"/>
            <a:ext cx="2694018" cy="17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793EBA-C9DB-448B-8038-2CF0A91D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19" y="3625357"/>
            <a:ext cx="4142409" cy="14469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has been submitted to IoT for All on the topic of IoT sustainability. Coverage expected in October.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BA072-DBC6-4FC8-9FCC-1F14C971A789}"/>
              </a:ext>
            </a:extLst>
          </p:cNvPr>
          <p:cNvSpPr/>
          <p:nvPr/>
        </p:nvSpPr>
        <p:spPr>
          <a:xfrm>
            <a:off x="6333084" y="3429000"/>
            <a:ext cx="3703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on the topic of IoT and sustainability has been submitted to Digitalisation World.  Coverage expected in the October issue.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50" name="Picture 2" descr="Digitalisation World - OpenExpo Virtual Experience 2021">
            <a:extLst>
              <a:ext uri="{FF2B5EF4-FFF2-40B4-BE49-F238E27FC236}">
                <a16:creationId xmlns:a16="http://schemas.microsoft.com/office/drawing/2014/main" id="{3D090FF3-2C70-471D-A84A-AD4EA529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64" y="2261318"/>
            <a:ext cx="3323262" cy="7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7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in the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54570D-0BB1-44DD-A8C0-6B49B9D9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058" y="3429000"/>
            <a:ext cx="5268667" cy="14469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oneM2M is currently reviewing an opportunity to submit a feature on the topic of 2021 IoT trends to Pipeline.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4319F-4370-4D58-94DD-4C088D9B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24" y="2298441"/>
            <a:ext cx="4044536" cy="8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5048250" y="2581554"/>
            <a:ext cx="6477119" cy="3800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A number of speaking opportunities have recently taken place.</a:t>
            </a:r>
          </a:p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Ken Figueredo spoke at the 5</a:t>
            </a:r>
            <a:r>
              <a:rPr lang="en-GB" baseline="30000" dirty="0">
                <a:solidFill>
                  <a:schemeClr val="tx2"/>
                </a:solidFill>
                <a:latin typeface="Myriad Pro" panose="020B0503030403020204"/>
              </a:rPr>
              <a:t>th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 IoT Global Innovation Forum on the topic of IoT standards. </a:t>
            </a:r>
          </a:p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Andreas Neubacher joined the Integrating IoT Connectivity panel at IoT Tech Expo Global.</a:t>
            </a:r>
          </a:p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Shane He represented oneM2M at the Future of Communication Conference with a presentation on interoperability. </a:t>
            </a:r>
          </a:p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Bob Flynn joined the Integrating IoT Connectivity panel at IoT Tech Expo North America. This was pre-recorded and will go live as part of the event on 29</a:t>
            </a:r>
            <a:r>
              <a:rPr lang="en-GB" baseline="30000" dirty="0">
                <a:solidFill>
                  <a:schemeClr val="tx2"/>
                </a:solidFill>
                <a:latin typeface="Myriad Pro" panose="020B0503030403020204"/>
              </a:rPr>
              <a:t>th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 September 2021.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endParaRPr lang="en-GB" dirty="0">
              <a:solidFill>
                <a:schemeClr val="tx2"/>
              </a:solidFill>
              <a:latin typeface="Myriad Pro" panose="020B0503030403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263D8-2F95-4692-B2B7-B7352520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-53339"/>
            <a:ext cx="121729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9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598</Words>
  <Application>Microsoft Office PowerPoint</Application>
  <PresentationFormat>Widescreen</PresentationFormat>
  <Paragraphs>94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Myriad Pro Light</vt:lpstr>
      <vt:lpstr>Symbol</vt:lpstr>
      <vt:lpstr>Office Theme</vt:lpstr>
      <vt:lpstr>Marcom 99</vt:lpstr>
      <vt:lpstr>Press releases and media alerts</vt:lpstr>
      <vt:lpstr>Feature coverage highlights</vt:lpstr>
      <vt:lpstr>Features secured</vt:lpstr>
      <vt:lpstr>Comments submitted</vt:lpstr>
      <vt:lpstr>Monitoring for coverage</vt:lpstr>
      <vt:lpstr>Monitoring for coverage</vt:lpstr>
      <vt:lpstr>Features in the pipeline</vt:lpstr>
      <vt:lpstr>Speaker opportunities</vt:lpstr>
      <vt:lpstr>Speaker opportunities</vt:lpstr>
      <vt:lpstr>Speaker opportunities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</dc:title>
  <dc:creator>Hollie-May Auburn</dc:creator>
  <cp:lastModifiedBy>Jessica Seddon</cp:lastModifiedBy>
  <cp:revision>121</cp:revision>
  <dcterms:created xsi:type="dcterms:W3CDTF">2020-05-22T10:29:25Z</dcterms:created>
  <dcterms:modified xsi:type="dcterms:W3CDTF">2021-09-29T11:41:02Z</dcterms:modified>
</cp:coreProperties>
</file>