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Myriad Pro Light" panose="020B0403030403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A3817-C666-4B56-9479-B64B5EB5244A}" v="16" dt="2021-10-27T13:16:17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27-10-2021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10/27/2021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10/27/2021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10/27/2021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10/27/2021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10/27/2021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Estelle Mancini, MARCOM Secretary</a:t>
            </a:r>
            <a:br>
              <a:rPr lang="en-US" dirty="0"/>
            </a:br>
            <a:r>
              <a:rPr lang="en-US" dirty="0"/>
              <a:t>28 October 2021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– </a:t>
            </a:r>
            <a:r>
              <a:rPr lang="fr-FR" sz="3600" dirty="0" err="1"/>
              <a:t>Overview</a:t>
            </a:r>
            <a:br>
              <a:rPr lang="fr-FR" sz="3600" dirty="0"/>
            </a:br>
            <a:r>
              <a:rPr lang="fr-FR" sz="2800" b="0" dirty="0">
                <a:solidFill>
                  <a:schemeClr val="tx2"/>
                </a:solidFill>
              </a:rPr>
              <a:t>Vs. </a:t>
            </a:r>
            <a:r>
              <a:rPr lang="fr-FR" sz="2800" b="0" dirty="0" err="1">
                <a:solidFill>
                  <a:schemeClr val="tx2"/>
                </a:solidFill>
              </a:rPr>
              <a:t>Previous</a:t>
            </a:r>
            <a:r>
              <a:rPr lang="fr-FR" sz="2800" b="0" dirty="0">
                <a:solidFill>
                  <a:schemeClr val="tx2"/>
                </a:solidFill>
              </a:rPr>
              <a:t> </a:t>
            </a:r>
            <a:r>
              <a:rPr lang="fr-FR" sz="2800" b="0" dirty="0" err="1">
                <a:solidFill>
                  <a:schemeClr val="tx2"/>
                </a:solidFill>
              </a:rPr>
              <a:t>period</a:t>
            </a:r>
            <a:endParaRPr lang="fr-FR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2,203 </a:t>
            </a:r>
            <a:r>
              <a:rPr lang="fr-FR" sz="3200" b="0" i="0" dirty="0" err="1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users</a:t>
            </a: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r>
              <a:rPr lang="fr-FR" sz="3200" dirty="0">
                <a:solidFill>
                  <a:srgbClr val="FF0000"/>
                </a:solidFill>
                <a:latin typeface="Roboto" panose="020B0604020202020204" pitchFamily="2" charset="0"/>
              </a:rPr>
              <a:t>+ 20,90%</a:t>
            </a: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r>
              <a:rPr lang="fr-FR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  <a:t>(at least one session)</a:t>
            </a:r>
            <a:endParaRPr lang="fr-FR" sz="3200" b="0" i="0" dirty="0">
              <a:solidFill>
                <a:schemeClr val="tx2"/>
              </a:solidFill>
              <a:effectLst/>
              <a:latin typeface="Roboto" panose="020B0604020202020204" pitchFamily="2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Roboto" panose="02000000000000000000" pitchFamily="2" charset="0"/>
              </a:rPr>
              <a:t>2,004</a:t>
            </a:r>
            <a:r>
              <a:rPr lang="en-GB" sz="3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news </a:t>
            </a:r>
            <a:r>
              <a:rPr lang="fr-FR" sz="3200" dirty="0" err="1">
                <a:solidFill>
                  <a:schemeClr val="tx2"/>
                </a:solidFill>
                <a:latin typeface="Roboto" panose="020B0604020202020204" pitchFamily="2" charset="0"/>
              </a:rPr>
              <a:t>users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sz="3200" dirty="0">
                <a:solidFill>
                  <a:srgbClr val="FF0000"/>
                </a:solidFill>
                <a:latin typeface="Roboto" panose="020B0604020202020204" pitchFamily="2" charset="0"/>
              </a:rPr>
              <a:t>+ 22,27%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(first time </a:t>
            </a:r>
            <a:r>
              <a:rPr lang="fr-FR" dirty="0" err="1">
                <a:solidFill>
                  <a:schemeClr val="tx2"/>
                </a:solidFill>
                <a:latin typeface="Roboto" panose="020B0604020202020204" pitchFamily="2" charset="0"/>
              </a:rPr>
              <a:t>users</a:t>
            </a: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)</a:t>
            </a:r>
            <a:endParaRPr lang="fr-FR" sz="3200" b="0" i="0" dirty="0">
              <a:solidFill>
                <a:schemeClr val="tx2"/>
              </a:solidFill>
              <a:effectLst/>
              <a:latin typeface="Roboto" panose="020B0604020202020204" pitchFamily="2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Roboto" panose="02000000000000000000" pitchFamily="2" charset="0"/>
              </a:rPr>
              <a:t>8,495</a:t>
            </a:r>
            <a:r>
              <a:rPr lang="en-GB" sz="3200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page </a:t>
            </a:r>
            <a:r>
              <a:rPr lang="fr-FR" sz="3200" dirty="0" err="1">
                <a:solidFill>
                  <a:schemeClr val="tx2"/>
                </a:solidFill>
                <a:latin typeface="Roboto" panose="020B0604020202020204" pitchFamily="2" charset="0"/>
              </a:rPr>
              <a:t>views</a:t>
            </a:r>
            <a: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  <a:t> 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rgbClr val="FF0000"/>
                </a:solidFill>
                <a:latin typeface="Roboto" panose="020B0604020202020204" pitchFamily="2" charset="0"/>
              </a:rPr>
              <a:t>+7,27%</a:t>
            </a:r>
            <a:br>
              <a:rPr lang="fr-FR" sz="3200" dirty="0">
                <a:solidFill>
                  <a:schemeClr val="tx2"/>
                </a:solidFill>
                <a:latin typeface="Roboto" panose="020B0604020202020204" pitchFamily="2" charset="0"/>
              </a:rPr>
            </a:b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(total </a:t>
            </a:r>
            <a:r>
              <a:rPr lang="fr-FR" dirty="0" err="1">
                <a:solidFill>
                  <a:schemeClr val="tx2"/>
                </a:solidFill>
                <a:latin typeface="Roboto" panose="020B0604020202020204" pitchFamily="2" charset="0"/>
              </a:rPr>
              <a:t>number</a:t>
            </a:r>
            <a:r>
              <a:rPr lang="fr-FR" dirty="0">
                <a:solidFill>
                  <a:schemeClr val="tx2"/>
                </a:solidFill>
                <a:latin typeface="Roboto" panose="020B0604020202020204" pitchFamily="2" charset="0"/>
              </a:rPr>
              <a:t> of pages)</a:t>
            </a: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- 2021 vs. 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1F859834-4809-438D-BED3-15AE478D1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2" y="2300677"/>
            <a:ext cx="6576421" cy="1714904"/>
          </a:xfr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D90C9E7A-5D9D-45DA-8903-275DC563F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13" y="2496306"/>
            <a:ext cx="3240087" cy="15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WEBSITE - Top 10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9E34E17-E1CF-4A33-92A7-7D72EA54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" y="1666123"/>
            <a:ext cx="5280026" cy="48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8763584" cy="1173570"/>
          </a:xfrm>
        </p:spPr>
        <p:txBody>
          <a:bodyPr>
            <a:normAutofit/>
          </a:bodyPr>
          <a:lstStyle/>
          <a:p>
            <a:r>
              <a:rPr lang="fr-FR" sz="3600" dirty="0"/>
              <a:t>WEBSITE - Top 10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fr-FR" sz="3200" b="0" i="0" dirty="0">
                <a:solidFill>
                  <a:schemeClr val="tx2"/>
                </a:solidFill>
                <a:effectLst/>
                <a:latin typeface="Roboto" panose="020B0604020202020204" pitchFamily="2" charset="0"/>
              </a:rPr>
            </a:b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2A92791-3628-471E-B31A-94D232CD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1345443"/>
            <a:ext cx="4602480" cy="48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8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-188124"/>
            <a:ext cx="8763584" cy="1709340"/>
          </a:xfrm>
        </p:spPr>
        <p:txBody>
          <a:bodyPr>
            <a:normAutofit/>
          </a:bodyPr>
          <a:lstStyle/>
          <a:p>
            <a:r>
              <a:rPr lang="fr-FR" sz="3600" dirty="0"/>
              <a:t>WEBSITE - Channels </a:t>
            </a:r>
          </a:p>
        </p:txBody>
      </p:sp>
      <p:pic>
        <p:nvPicPr>
          <p:cNvPr id="17" name="Content Placeholder 16" descr="Chart, pie chart&#10;&#10;Description automatically generated">
            <a:extLst>
              <a:ext uri="{FF2B5EF4-FFF2-40B4-BE49-F238E27FC236}">
                <a16:creationId xmlns:a16="http://schemas.microsoft.com/office/drawing/2014/main" id="{1CF04C06-69A6-4814-8504-5931F035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33" y="2660376"/>
            <a:ext cx="5503563" cy="335179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Chart, pie chart&#10;&#10;Description automatically generated">
            <a:extLst>
              <a:ext uri="{FF2B5EF4-FFF2-40B4-BE49-F238E27FC236}">
                <a16:creationId xmlns:a16="http://schemas.microsoft.com/office/drawing/2014/main" id="{9F922FEB-073D-4DFA-B686-8AD83B34F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3" y="1714256"/>
            <a:ext cx="5503563" cy="43513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5D7692-50EF-42AA-B821-342E6B482CFF}"/>
              </a:ext>
            </a:extLst>
          </p:cNvPr>
          <p:cNvSpPr txBox="1"/>
          <p:nvPr/>
        </p:nvSpPr>
        <p:spPr>
          <a:xfrm>
            <a:off x="1602740" y="1336550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Myriad Pro" panose="020B0503030403020204" charset="0"/>
              </a:rPr>
              <a:t>2021</a:t>
            </a:r>
            <a:endParaRPr lang="en-GB" sz="2000" b="1" dirty="0">
              <a:latin typeface="Myriad Pro" panose="020B0503030403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040118-B82B-4FDE-9563-EAB2633A74C3}"/>
              </a:ext>
            </a:extLst>
          </p:cNvPr>
          <p:cNvSpPr txBox="1"/>
          <p:nvPr/>
        </p:nvSpPr>
        <p:spPr>
          <a:xfrm>
            <a:off x="7384415" y="1395270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Myriad Pro" panose="020B0503030403020204" charset="0"/>
              </a:rPr>
              <a:t>2020</a:t>
            </a:r>
            <a:endParaRPr lang="en-GB" sz="2000" b="1" dirty="0">
              <a:latin typeface="Myriad Pro" panose="020B0503030403020204" charset="0"/>
            </a:endParaRPr>
          </a:p>
        </p:txBody>
      </p:sp>
      <p:pic>
        <p:nvPicPr>
          <p:cNvPr id="26" name="Picture 2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50EA2F9B-61F6-4386-9231-F392ED3BF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1" y="1375283"/>
            <a:ext cx="5466254" cy="48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Social 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C6CDF-0824-4625-9527-F186B3F3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64974"/>
            <a:ext cx="11362932" cy="5016776"/>
          </a:xfrm>
        </p:spPr>
        <p:txBody>
          <a:bodyPr>
            <a:normAutofit/>
          </a:bodyPr>
          <a:lstStyle/>
          <a:p>
            <a:r>
              <a:rPr lang="fr-FR" dirty="0"/>
              <a:t>LinkedIn:</a:t>
            </a:r>
          </a:p>
          <a:p>
            <a:pPr marL="457200" lvl="1" indent="0">
              <a:buNone/>
            </a:pPr>
            <a:r>
              <a:rPr lang="fr-FR" dirty="0"/>
              <a:t>1,138 followers, +16</a:t>
            </a:r>
          </a:p>
          <a:p>
            <a:pPr marL="457200" lvl="1" indent="0">
              <a:buNone/>
            </a:pPr>
            <a:r>
              <a:rPr lang="fr-FR" dirty="0"/>
              <a:t>193 </a:t>
            </a:r>
            <a:r>
              <a:rPr lang="fr-FR" dirty="0" err="1"/>
              <a:t>visits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14 </a:t>
            </a:r>
            <a:r>
              <a:rPr lang="fr-FR" dirty="0" err="1"/>
              <a:t>posts</a:t>
            </a:r>
            <a:br>
              <a:rPr lang="fr-FR" dirty="0"/>
            </a:br>
            <a:endParaRPr lang="en-GB" dirty="0">
              <a:latin typeface="-apple-system"/>
            </a:endParaRPr>
          </a:p>
          <a:p>
            <a:r>
              <a:rPr lang="en-GB" dirty="0">
                <a:latin typeface="-apple-system"/>
              </a:rPr>
              <a:t>Twitter:</a:t>
            </a:r>
          </a:p>
          <a:p>
            <a:pPr marL="457200" lvl="1" indent="0">
              <a:buNone/>
            </a:pPr>
            <a:r>
              <a:rPr lang="en-GB" dirty="0">
                <a:latin typeface="-apple-system"/>
              </a:rPr>
              <a:t>1,380 followers, +5</a:t>
            </a:r>
            <a:br>
              <a:rPr lang="en-GB" dirty="0">
                <a:latin typeface="-apple-system"/>
              </a:rPr>
            </a:br>
            <a:r>
              <a:rPr lang="en-GB" dirty="0">
                <a:latin typeface="-apple-system"/>
              </a:rPr>
              <a:t>612 visits</a:t>
            </a:r>
            <a:br>
              <a:rPr lang="en-GB" dirty="0">
                <a:latin typeface="-apple-system"/>
              </a:rPr>
            </a:br>
            <a:r>
              <a:rPr lang="en-GB" dirty="0">
                <a:latin typeface="-apple-system"/>
              </a:rPr>
              <a:t>40 Tweets</a:t>
            </a:r>
            <a:br>
              <a:rPr lang="en-GB" dirty="0">
                <a:latin typeface="-apple-system"/>
              </a:rPr>
            </a:br>
            <a:endParaRPr lang="en-GB" dirty="0">
              <a:latin typeface="-apple-system"/>
            </a:endParaRPr>
          </a:p>
          <a:p>
            <a:pPr marL="457200" lvl="1" indent="0">
              <a:buNone/>
            </a:pPr>
            <a:endParaRPr lang="en-GB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31550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</vt:lpstr>
      <vt:lpstr>Calibri</vt:lpstr>
      <vt:lpstr>Myriad Pro</vt:lpstr>
      <vt:lpstr>Myriad Pro Light</vt:lpstr>
      <vt:lpstr>Arial</vt:lpstr>
      <vt:lpstr>-apple-system</vt:lpstr>
      <vt:lpstr>Office Theme</vt:lpstr>
      <vt:lpstr>oneM2M analytics</vt:lpstr>
      <vt:lpstr>WEBSITE – Overview Vs. Previous period</vt:lpstr>
      <vt:lpstr>WEBSITE - 2021 vs. 2020 </vt:lpstr>
      <vt:lpstr>WEBSITE - Top 10 pages</vt:lpstr>
      <vt:lpstr>WEBSITE - Top 10 countries</vt:lpstr>
      <vt:lpstr>WEBSITE - Channels </vt:lpstr>
      <vt:lpstr>Social Media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Estelle Mancini</cp:lastModifiedBy>
  <cp:revision>24</cp:revision>
  <dcterms:created xsi:type="dcterms:W3CDTF">2017-09-21T15:46:31Z</dcterms:created>
  <dcterms:modified xsi:type="dcterms:W3CDTF">2021-10-27T13:22:28Z</dcterms:modified>
</cp:coreProperties>
</file>