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12" r:id="rId2"/>
    <p:sldId id="357" r:id="rId3"/>
    <p:sldId id="433" r:id="rId4"/>
    <p:sldId id="431" r:id="rId5"/>
    <p:sldId id="417" r:id="rId6"/>
    <p:sldId id="420" r:id="rId7"/>
    <p:sldId id="428" r:id="rId8"/>
    <p:sldId id="421" r:id="rId9"/>
    <p:sldId id="430" r:id="rId10"/>
    <p:sldId id="429" r:id="rId11"/>
    <p:sldId id="424" r:id="rId12"/>
    <p:sldId id="42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ne Garfitt" initials="JG" lastIdx="5" clrIdx="0">
    <p:extLst>
      <p:ext uri="{19B8F6BF-5375-455C-9EA6-DF929625EA0E}">
        <p15:presenceInfo xmlns:p15="http://schemas.microsoft.com/office/powerpoint/2012/main" userId="1cbd19617fdeafa9" providerId="Windows Live"/>
      </p:ext>
    </p:extLst>
  </p:cmAuthor>
  <p:cmAuthor id="2" name="Callie Sowerby" initials="CS" lastIdx="2" clrIdx="1">
    <p:extLst>
      <p:ext uri="{19B8F6BF-5375-455C-9EA6-DF929625EA0E}">
        <p15:presenceInfo xmlns:p15="http://schemas.microsoft.com/office/powerpoint/2012/main" userId="713725295af3f341" providerId="Windows Live"/>
      </p:ext>
    </p:extLst>
  </p:cmAuthor>
  <p:cmAuthor id="3" name="Jayne Garfitt" initials="JG [2]" lastIdx="1" clrIdx="2">
    <p:extLst>
      <p:ext uri="{19B8F6BF-5375-455C-9EA6-DF929625EA0E}">
        <p15:presenceInfo xmlns:p15="http://schemas.microsoft.com/office/powerpoint/2012/main" userId="Jayne Garfitt" providerId="None"/>
      </p:ext>
    </p:extLst>
  </p:cmAuthor>
  <p:cmAuthor id="4" name="kelly.pyart@proactivepr.onmicrosoft.com" initials="k" lastIdx="1" clrIdx="3">
    <p:extLst>
      <p:ext uri="{19B8F6BF-5375-455C-9EA6-DF929625EA0E}">
        <p15:presenceInfo xmlns:p15="http://schemas.microsoft.com/office/powerpoint/2012/main" userId="S::kelly.pyart@proactivepr.onmicrosoft.com::0987e96c-6a2a-47a0-87e1-9a34a4e50dd3" providerId="AD"/>
      </p:ext>
    </p:extLst>
  </p:cmAuthor>
  <p:cmAuthor id="5" name="Jessica Seddon" initials="JS" lastIdx="2" clrIdx="4">
    <p:extLst>
      <p:ext uri="{19B8F6BF-5375-455C-9EA6-DF929625EA0E}">
        <p15:presenceInfo xmlns:p15="http://schemas.microsoft.com/office/powerpoint/2012/main" userId="4887c9b75c1a77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8C98"/>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94" autoAdjust="0"/>
    <p:restoredTop sz="93090" autoAdjust="0"/>
  </p:normalViewPr>
  <p:slideViewPr>
    <p:cSldViewPr snapToGrid="0">
      <p:cViewPr varScale="1">
        <p:scale>
          <a:sx n="67" d="100"/>
          <a:sy n="67" d="100"/>
        </p:scale>
        <p:origin x="384" y="4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551F4-7F07-400E-A03E-ADA4CCC86208}" type="datetimeFigureOut">
              <a:rPr lang="en-US" smtClean="0"/>
              <a:t>11/3/2021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79383-E4C0-4FC2-A15A-FDB41178610A}" type="slidenum">
              <a:rPr lang="en-US" smtClean="0"/>
              <a:t>‹#›</a:t>
            </a:fld>
            <a:endParaRPr lang="en-US" dirty="0"/>
          </a:p>
        </p:txBody>
      </p:sp>
    </p:spTree>
    <p:extLst>
      <p:ext uri="{BB962C8B-B14F-4D97-AF65-F5344CB8AC3E}">
        <p14:creationId xmlns:p14="http://schemas.microsoft.com/office/powerpoint/2010/main" val="138520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2</a:t>
            </a:fld>
            <a:endParaRPr lang="en-US" dirty="0"/>
          </a:p>
        </p:txBody>
      </p:sp>
    </p:spTree>
    <p:extLst>
      <p:ext uri="{BB962C8B-B14F-4D97-AF65-F5344CB8AC3E}">
        <p14:creationId xmlns:p14="http://schemas.microsoft.com/office/powerpoint/2010/main" val="2302902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F79383-E4C0-4FC2-A15A-FDB41178610A}" type="slidenum">
              <a:rPr lang="en-US" smtClean="0"/>
              <a:t>12</a:t>
            </a:fld>
            <a:endParaRPr lang="en-US" dirty="0"/>
          </a:p>
        </p:txBody>
      </p:sp>
    </p:spTree>
    <p:extLst>
      <p:ext uri="{BB962C8B-B14F-4D97-AF65-F5344CB8AC3E}">
        <p14:creationId xmlns:p14="http://schemas.microsoft.com/office/powerpoint/2010/main" val="274451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3</a:t>
            </a:fld>
            <a:endParaRPr lang="en-US" dirty="0"/>
          </a:p>
        </p:txBody>
      </p:sp>
    </p:spTree>
    <p:extLst>
      <p:ext uri="{BB962C8B-B14F-4D97-AF65-F5344CB8AC3E}">
        <p14:creationId xmlns:p14="http://schemas.microsoft.com/office/powerpoint/2010/main" val="380864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F79383-E4C0-4FC2-A15A-FDB41178610A}" type="slidenum">
              <a:rPr lang="en-US" smtClean="0"/>
              <a:t>5</a:t>
            </a:fld>
            <a:endParaRPr lang="en-US" dirty="0"/>
          </a:p>
        </p:txBody>
      </p:sp>
    </p:spTree>
    <p:extLst>
      <p:ext uri="{BB962C8B-B14F-4D97-AF65-F5344CB8AC3E}">
        <p14:creationId xmlns:p14="http://schemas.microsoft.com/office/powerpoint/2010/main" val="3591176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F79383-E4C0-4FC2-A15A-FDB41178610A}" type="slidenum">
              <a:rPr lang="en-US" smtClean="0"/>
              <a:t>6</a:t>
            </a:fld>
            <a:endParaRPr lang="en-US" dirty="0"/>
          </a:p>
        </p:txBody>
      </p:sp>
    </p:spTree>
    <p:extLst>
      <p:ext uri="{BB962C8B-B14F-4D97-AF65-F5344CB8AC3E}">
        <p14:creationId xmlns:p14="http://schemas.microsoft.com/office/powerpoint/2010/main" val="1484206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F79383-E4C0-4FC2-A15A-FDB41178610A}" type="slidenum">
              <a:rPr lang="en-US" smtClean="0"/>
              <a:t>7</a:t>
            </a:fld>
            <a:endParaRPr lang="en-US" dirty="0"/>
          </a:p>
        </p:txBody>
      </p:sp>
    </p:spTree>
    <p:extLst>
      <p:ext uri="{BB962C8B-B14F-4D97-AF65-F5344CB8AC3E}">
        <p14:creationId xmlns:p14="http://schemas.microsoft.com/office/powerpoint/2010/main" val="1036150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F79383-E4C0-4FC2-A15A-FDB41178610A}" type="slidenum">
              <a:rPr lang="en-US" smtClean="0"/>
              <a:t>8</a:t>
            </a:fld>
            <a:endParaRPr lang="en-US" dirty="0"/>
          </a:p>
        </p:txBody>
      </p:sp>
    </p:spTree>
    <p:extLst>
      <p:ext uri="{BB962C8B-B14F-4D97-AF65-F5344CB8AC3E}">
        <p14:creationId xmlns:p14="http://schemas.microsoft.com/office/powerpoint/2010/main" val="1005349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F79383-E4C0-4FC2-A15A-FDB41178610A}" type="slidenum">
              <a:rPr lang="en-US" smtClean="0"/>
              <a:t>9</a:t>
            </a:fld>
            <a:endParaRPr lang="en-US" dirty="0"/>
          </a:p>
        </p:txBody>
      </p:sp>
    </p:spTree>
    <p:extLst>
      <p:ext uri="{BB962C8B-B14F-4D97-AF65-F5344CB8AC3E}">
        <p14:creationId xmlns:p14="http://schemas.microsoft.com/office/powerpoint/2010/main" val="3744089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F79383-E4C0-4FC2-A15A-FDB41178610A}" type="slidenum">
              <a:rPr lang="en-US" smtClean="0"/>
              <a:t>10</a:t>
            </a:fld>
            <a:endParaRPr lang="en-US" dirty="0"/>
          </a:p>
        </p:txBody>
      </p:sp>
    </p:spTree>
    <p:extLst>
      <p:ext uri="{BB962C8B-B14F-4D97-AF65-F5344CB8AC3E}">
        <p14:creationId xmlns:p14="http://schemas.microsoft.com/office/powerpoint/2010/main" val="4224376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F79383-E4C0-4FC2-A15A-FDB41178610A}" type="slidenum">
              <a:rPr lang="en-US" smtClean="0"/>
              <a:t>11</a:t>
            </a:fld>
            <a:endParaRPr lang="en-US" dirty="0"/>
          </a:p>
        </p:txBody>
      </p:sp>
    </p:spTree>
    <p:extLst>
      <p:ext uri="{BB962C8B-B14F-4D97-AF65-F5344CB8AC3E}">
        <p14:creationId xmlns:p14="http://schemas.microsoft.com/office/powerpoint/2010/main" val="2382411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019675"/>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669E4586-2DBB-4F6A-8761-93F509B94B66}"/>
              </a:ext>
            </a:extLst>
          </p:cNvPr>
          <p:cNvPicPr>
            <a:picLocks noChangeAspect="1"/>
          </p:cNvPicPr>
          <p:nvPr userDrawn="1"/>
        </p:nvPicPr>
        <p:blipFill>
          <a:blip r:embed="rId3"/>
          <a:stretch>
            <a:fillRect/>
          </a:stretch>
        </p:blipFill>
        <p:spPr>
          <a:xfrm>
            <a:off x="4773101" y="233777"/>
            <a:ext cx="2475191" cy="1816765"/>
          </a:xfrm>
          <a:prstGeom prst="rect">
            <a:avLst/>
          </a:prstGeom>
        </p:spPr>
      </p:pic>
    </p:spTree>
    <p:extLst>
      <p:ext uri="{BB962C8B-B14F-4D97-AF65-F5344CB8AC3E}">
        <p14:creationId xmlns:p14="http://schemas.microsoft.com/office/powerpoint/2010/main" val="214878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31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sp>
        <p:nvSpPr>
          <p:cNvPr id="3" name="Subtitle 2"/>
          <p:cNvSpPr>
            <a:spLocks noGrp="1"/>
          </p:cNvSpPr>
          <p:nvPr>
            <p:ph type="subTitle" idx="1"/>
          </p:nvPr>
        </p:nvSpPr>
        <p:spPr>
          <a:xfrm>
            <a:off x="1524000" y="5847556"/>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DB7948F3-CF53-4D48-A11E-3282FDFFE239}"/>
              </a:ext>
            </a:extLst>
          </p:cNvPr>
          <p:cNvPicPr>
            <a:picLocks noChangeAspect="1"/>
          </p:cNvPicPr>
          <p:nvPr userDrawn="1"/>
        </p:nvPicPr>
        <p:blipFill>
          <a:blip r:embed="rId2"/>
          <a:stretch>
            <a:fillRect/>
          </a:stretch>
        </p:blipFill>
        <p:spPr>
          <a:xfrm>
            <a:off x="4859790" y="215009"/>
            <a:ext cx="2472419" cy="1814708"/>
          </a:xfrm>
          <a:prstGeom prst="rect">
            <a:avLst/>
          </a:prstGeom>
        </p:spPr>
      </p:pic>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59780" y="1233866"/>
            <a:ext cx="11296184" cy="2387600"/>
          </a:xfrm>
        </p:spPr>
        <p:txBody>
          <a:bodyPr anchor="b">
            <a:normAutofit/>
          </a:bodyPr>
          <a:lstStyle>
            <a:lvl1pPr algn="l">
              <a:defRPr sz="4800">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444" y="305687"/>
            <a:ext cx="2722432" cy="1856358"/>
          </a:xfrm>
          <a:prstGeom prst="rect">
            <a:avLst/>
          </a:prstGeom>
        </p:spPr>
      </p:pic>
      <p:sp>
        <p:nvSpPr>
          <p:cNvPr id="3" name="Subtitle 2"/>
          <p:cNvSpPr>
            <a:spLocks noGrp="1"/>
          </p:cNvSpPr>
          <p:nvPr>
            <p:ph type="subTitle" idx="1"/>
          </p:nvPr>
        </p:nvSpPr>
        <p:spPr>
          <a:xfrm>
            <a:off x="659780" y="3837899"/>
            <a:ext cx="9144000" cy="1655762"/>
          </a:xfrm>
        </p:spPr>
        <p:txBody>
          <a:bodyPr/>
          <a:lstStyle>
            <a:lvl1pPr marL="0" indent="0" algn="l">
              <a:buNone/>
              <a:defRPr sz="240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B325E693-F9D9-4F55-8CA6-8DAB53C5DF09}"/>
              </a:ext>
            </a:extLst>
          </p:cNvPr>
          <p:cNvPicPr>
            <a:picLocks noChangeAspect="1"/>
          </p:cNvPicPr>
          <p:nvPr userDrawn="1"/>
        </p:nvPicPr>
        <p:blipFill>
          <a:blip r:embed="rId3"/>
          <a:stretch>
            <a:fillRect/>
          </a:stretch>
        </p:blipFill>
        <p:spPr>
          <a:xfrm>
            <a:off x="659780" y="293244"/>
            <a:ext cx="2296511" cy="1685595"/>
          </a:xfrm>
          <a:prstGeom prst="rect">
            <a:avLst/>
          </a:prstGeom>
        </p:spPr>
      </p:pic>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Myriad Pro" panose="020B0503030403020204" pitchFamily="34" charset="0"/>
              </a:defRPr>
            </a:lvl1pPr>
            <a:lvl2pPr>
              <a:defRPr>
                <a:latin typeface="Myriad Pro" panose="020B0503030403020204" pitchFamily="34" charset="0"/>
              </a:defRPr>
            </a:lvl2pPr>
            <a:lvl3pPr>
              <a:defRPr>
                <a:latin typeface="Myriad Pro" panose="020B0503030403020204" pitchFamily="34" charset="0"/>
              </a:defRPr>
            </a:lvl3pPr>
            <a:lvl4pPr>
              <a:defRPr>
                <a:latin typeface="Myriad Pro" panose="020B0503030403020204" pitchFamily="34" charset="0"/>
              </a:defRPr>
            </a:lvl4pPr>
            <a:lvl5pPr>
              <a:defRPr>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a:t>
            </a:fld>
            <a:endParaRPr lang="en-US" dirty="0"/>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5592496" y="6592129"/>
            <a:ext cx="100700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2017 oneM2M</a:t>
            </a:r>
          </a:p>
          <a:p>
            <a:endParaRPr lang="en-US" sz="900" dirty="0">
              <a:solidFill>
                <a:schemeClr val="bg1">
                  <a:lumMod val="50000"/>
                </a:schemeClr>
              </a:solidFill>
              <a:latin typeface="Myriad Pro Light" panose="020B0603030403020204" pitchFamily="34" charset="0"/>
            </a:endParaRPr>
          </a:p>
        </p:txBody>
      </p:sp>
      <p:pic>
        <p:nvPicPr>
          <p:cNvPr id="4" name="Picture 3">
            <a:extLst>
              <a:ext uri="{FF2B5EF4-FFF2-40B4-BE49-F238E27FC236}">
                <a16:creationId xmlns:a16="http://schemas.microsoft.com/office/drawing/2014/main" id="{E791D535-84AE-4290-9F60-28C8C000F539}"/>
              </a:ext>
            </a:extLst>
          </p:cNvPr>
          <p:cNvPicPr>
            <a:picLocks noChangeAspect="1"/>
          </p:cNvPicPr>
          <p:nvPr userDrawn="1"/>
        </p:nvPicPr>
        <p:blipFill>
          <a:blip r:embed="rId13"/>
          <a:stretch>
            <a:fillRect/>
          </a:stretch>
        </p:blipFill>
        <p:spPr>
          <a:xfrm>
            <a:off x="10748241" y="91052"/>
            <a:ext cx="1325890" cy="973178"/>
          </a:xfrm>
          <a:prstGeom prst="rect">
            <a:avLst/>
          </a:prstGeom>
        </p:spPr>
      </p:pic>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62" r:id="rId10"/>
  </p:sldLayoutIdLst>
  <p:hf hdr="0" ftr="0" dt="0"/>
  <p:txStyles>
    <p:titleStyle>
      <a:lvl1pPr algn="l" defTabSz="914400" rtl="0" eaLnBrk="1" latinLnBrk="0" hangingPunct="1">
        <a:lnSpc>
          <a:spcPct val="90000"/>
        </a:lnSpc>
        <a:spcBef>
          <a:spcPct val="0"/>
        </a:spcBef>
        <a:buNone/>
        <a:defRPr sz="4400" b="1"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hyperlink" Target="https://events.marketsandmarkets.com/virtual-conference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www.embeddedtechconvention.com/" TargetMode="External"/><Relationship Id="rId5" Type="http://schemas.openxmlformats.org/officeDocument/2006/relationships/hyperlink" Target="https://www.iottechexpo.com/europe/" TargetMode="Externa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content.yudu.com/web/69r/0A18qm2/CIEOct21/html/index.html?page=34&amp;oriign=reader" TargetMode="External"/><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iotforall.com/greening-by-ict-iot-sustainability-by-design"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hyperlink" Target="https://www.architectureandgovernance.com/app-tech/iot-sensors-for-iot-systems-what-you-need-to-kno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https://www.criticalcomms.com.au/content/public-safety/article/enabling-collaboration-in-public-safety-services-151424903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AE66-A952-421C-B0D0-F3D4B45DC6D8}"/>
              </a:ext>
            </a:extLst>
          </p:cNvPr>
          <p:cNvSpPr>
            <a:spLocks noGrp="1"/>
          </p:cNvSpPr>
          <p:nvPr>
            <p:ph type="ctrTitle"/>
          </p:nvPr>
        </p:nvSpPr>
        <p:spPr/>
        <p:txBody>
          <a:bodyPr/>
          <a:lstStyle/>
          <a:p>
            <a:r>
              <a:rPr lang="en-GB" dirty="0"/>
              <a:t>Marcom 100</a:t>
            </a:r>
          </a:p>
        </p:txBody>
      </p:sp>
      <p:sp>
        <p:nvSpPr>
          <p:cNvPr id="3" name="Slide Number Placeholder 2">
            <a:extLst>
              <a:ext uri="{FF2B5EF4-FFF2-40B4-BE49-F238E27FC236}">
                <a16:creationId xmlns:a16="http://schemas.microsoft.com/office/drawing/2014/main" id="{03763977-84BD-4E99-AD18-9DDEF7B29CCC}"/>
              </a:ext>
            </a:extLst>
          </p:cNvPr>
          <p:cNvSpPr>
            <a:spLocks noGrp="1"/>
          </p:cNvSpPr>
          <p:nvPr>
            <p:ph type="sldNum" sz="quarter" idx="12"/>
          </p:nvPr>
        </p:nvSpPr>
        <p:spPr/>
        <p:txBody>
          <a:bodyPr/>
          <a:lstStyle/>
          <a:p>
            <a:fld id="{163F5A94-8458-4F17-AD3C-1A083E20221D}" type="slidenum">
              <a:rPr lang="en-US" smtClean="0"/>
              <a:t>1</a:t>
            </a:fld>
            <a:endParaRPr lang="en-US" dirty="0"/>
          </a:p>
        </p:txBody>
      </p:sp>
      <p:sp>
        <p:nvSpPr>
          <p:cNvPr id="4" name="Subtitle 3">
            <a:extLst>
              <a:ext uri="{FF2B5EF4-FFF2-40B4-BE49-F238E27FC236}">
                <a16:creationId xmlns:a16="http://schemas.microsoft.com/office/drawing/2014/main" id="{E1235D6C-698B-42A0-9227-F725EBA75B7E}"/>
              </a:ext>
            </a:extLst>
          </p:cNvPr>
          <p:cNvSpPr>
            <a:spLocks noGrp="1"/>
          </p:cNvSpPr>
          <p:nvPr>
            <p:ph type="subTitle" idx="1"/>
          </p:nvPr>
        </p:nvSpPr>
        <p:spPr/>
        <p:txBody>
          <a:bodyPr>
            <a:normAutofit/>
          </a:bodyPr>
          <a:lstStyle/>
          <a:p>
            <a:r>
              <a:rPr lang="en-GB" dirty="0"/>
              <a:t>October 2021</a:t>
            </a:r>
          </a:p>
        </p:txBody>
      </p:sp>
    </p:spTree>
    <p:extLst>
      <p:ext uri="{BB962C8B-B14F-4D97-AF65-F5344CB8AC3E}">
        <p14:creationId xmlns:p14="http://schemas.microsoft.com/office/powerpoint/2010/main" val="4093725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DB0CCD-EEDA-47D0-A069-F22C1E5E70D3}"/>
              </a:ext>
            </a:extLst>
          </p:cNvPr>
          <p:cNvSpPr/>
          <p:nvPr/>
        </p:nvSpPr>
        <p:spPr>
          <a:xfrm>
            <a:off x="5534890" y="4858981"/>
            <a:ext cx="5766617" cy="1176059"/>
          </a:xfrm>
          <a:prstGeom prst="rect">
            <a:avLst/>
          </a:prstGeom>
        </p:spPr>
        <p:txBody>
          <a:bodyPr vert="horz" lIns="91440" tIns="45720" rIns="91440" bIns="45720" rtlCol="0" anchor="ctr">
            <a:normAutofit/>
          </a:bodyPr>
          <a:lstStyle/>
          <a:p>
            <a:pPr lvl="0">
              <a:spcBef>
                <a:spcPts val="600"/>
              </a:spcBef>
              <a:spcAft>
                <a:spcPts val="0"/>
              </a:spcAft>
              <a:tabLst>
                <a:tab pos="180340" algn="l"/>
              </a:tabLst>
            </a:pPr>
            <a:r>
              <a:rPr lang="en-GB" dirty="0">
                <a:solidFill>
                  <a:schemeClr val="tx2"/>
                </a:solidFill>
                <a:latin typeface="Myriad Pro" panose="020B0503030403020204"/>
              </a:rPr>
              <a:t>Ken Figueredo will be moderating the </a:t>
            </a:r>
            <a:r>
              <a:rPr lang="en-GB" i="1" dirty="0">
                <a:solidFill>
                  <a:schemeClr val="tx2"/>
                </a:solidFill>
                <a:latin typeface="Myriad Pro" panose="020B0503030403020204"/>
              </a:rPr>
              <a:t>Digital Twin Development and Deployment – Breaking down the Barriers? </a:t>
            </a:r>
            <a:r>
              <a:rPr lang="en-GB" dirty="0">
                <a:solidFill>
                  <a:schemeClr val="tx2"/>
                </a:solidFill>
                <a:latin typeface="Myriad Pro" panose="020B0503030403020204"/>
              </a:rPr>
              <a:t>panel at Digital Twin World on 9th November 2021.  </a:t>
            </a:r>
          </a:p>
          <a:p>
            <a:pPr lvl="0">
              <a:spcBef>
                <a:spcPts val="600"/>
              </a:spcBef>
              <a:spcAft>
                <a:spcPts val="0"/>
              </a:spcAft>
              <a:tabLst>
                <a:tab pos="180340" algn="l"/>
              </a:tabLst>
            </a:pPr>
            <a:endParaRPr lang="en-GB" dirty="0">
              <a:solidFill>
                <a:schemeClr val="tx2"/>
              </a:solidFill>
              <a:latin typeface="Myriad Pro" panose="020B0503030403020204"/>
            </a:endParaRPr>
          </a:p>
        </p:txBody>
      </p:sp>
      <p:sp>
        <p:nvSpPr>
          <p:cNvPr id="4" name="Slide Number Placeholder 3">
            <a:extLst>
              <a:ext uri="{FF2B5EF4-FFF2-40B4-BE49-F238E27FC236}">
                <a16:creationId xmlns:a16="http://schemas.microsoft.com/office/drawing/2014/main" id="{6A49FEE4-B852-41ED-8BAE-71E93B5D62B8}"/>
              </a:ext>
            </a:extLst>
          </p:cNvPr>
          <p:cNvSpPr>
            <a:spLocks noGrp="1"/>
          </p:cNvSpPr>
          <p:nvPr>
            <p:ph type="sldNum" sz="quarter" idx="12"/>
          </p:nvPr>
        </p:nvSpPr>
        <p:spPr>
          <a:xfrm>
            <a:off x="10814867" y="6223702"/>
            <a:ext cx="570728" cy="314067"/>
          </a:xfrm>
          <a:prstGeom prst="ellipse">
            <a:avLst/>
          </a:prstGeom>
        </p:spPr>
        <p:txBody>
          <a:bodyPr vert="horz" lIns="91440" tIns="45720" rIns="91440" bIns="45720" rtlCol="0" anchor="ctr">
            <a:normAutofit/>
          </a:bodyPr>
          <a:lstStyle/>
          <a:p>
            <a:pPr>
              <a:lnSpc>
                <a:spcPct val="90000"/>
              </a:lnSpc>
              <a:spcAft>
                <a:spcPts val="600"/>
              </a:spcAft>
            </a:pPr>
            <a:fld id="{163F5A94-8458-4F17-AD3C-1A083E20221D}" type="slidenum">
              <a:rPr lang="en-US" sz="900">
                <a:solidFill>
                  <a:srgbClr val="898989"/>
                </a:solidFill>
              </a:rPr>
              <a:pPr>
                <a:lnSpc>
                  <a:spcPct val="90000"/>
                </a:lnSpc>
                <a:spcAft>
                  <a:spcPts val="600"/>
                </a:spcAft>
              </a:pPr>
              <a:t>10</a:t>
            </a:fld>
            <a:endParaRPr lang="en-US" sz="900">
              <a:solidFill>
                <a:srgbClr val="898989"/>
              </a:solidFill>
            </a:endParaRPr>
          </a:p>
        </p:txBody>
      </p:sp>
      <p:pic>
        <p:nvPicPr>
          <p:cNvPr id="6" name="Picture 5" descr="Logo&#10;&#10;Description automatically generated">
            <a:extLst>
              <a:ext uri="{FF2B5EF4-FFF2-40B4-BE49-F238E27FC236}">
                <a16:creationId xmlns:a16="http://schemas.microsoft.com/office/drawing/2014/main" id="{FF2C087F-F2C4-4D61-A8D5-3DD7D68792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608" y="3219602"/>
            <a:ext cx="3137511" cy="2302933"/>
          </a:xfrm>
          <a:prstGeom prst="rect">
            <a:avLst/>
          </a:prstGeom>
        </p:spPr>
      </p:pic>
      <p:sp>
        <p:nvSpPr>
          <p:cNvPr id="10" name="Title 1">
            <a:extLst>
              <a:ext uri="{FF2B5EF4-FFF2-40B4-BE49-F238E27FC236}">
                <a16:creationId xmlns:a16="http://schemas.microsoft.com/office/drawing/2014/main" id="{906766EB-64AE-45C7-8123-7EAD7211759B}"/>
              </a:ext>
            </a:extLst>
          </p:cNvPr>
          <p:cNvSpPr>
            <a:spLocks noGrp="1"/>
          </p:cNvSpPr>
          <p:nvPr>
            <p:ph type="title"/>
          </p:nvPr>
        </p:nvSpPr>
        <p:spPr>
          <a:xfrm>
            <a:off x="1179576" y="822960"/>
            <a:ext cx="9829800" cy="1325880"/>
          </a:xfrm>
        </p:spPr>
        <p:txBody>
          <a:bodyPr vert="horz" lIns="91440" tIns="45720" rIns="91440" bIns="45720" rtlCol="0" anchor="ctr">
            <a:normAutofit/>
          </a:bodyPr>
          <a:lstStyle/>
          <a:p>
            <a:r>
              <a:rPr lang="en-US" kern="1200" dirty="0">
                <a:solidFill>
                  <a:srgbClr val="FFFFFF"/>
                </a:solidFill>
              </a:rPr>
              <a:t>Speaker opportunities</a:t>
            </a:r>
          </a:p>
        </p:txBody>
      </p:sp>
      <p:pic>
        <p:nvPicPr>
          <p:cNvPr id="5" name="Picture 4">
            <a:extLst>
              <a:ext uri="{FF2B5EF4-FFF2-40B4-BE49-F238E27FC236}">
                <a16:creationId xmlns:a16="http://schemas.microsoft.com/office/drawing/2014/main" id="{626263D8-2F95-4692-B2B7-B735252059DF}"/>
              </a:ext>
            </a:extLst>
          </p:cNvPr>
          <p:cNvPicPr>
            <a:picLocks noChangeAspect="1"/>
          </p:cNvPicPr>
          <p:nvPr/>
        </p:nvPicPr>
        <p:blipFill>
          <a:blip r:embed="rId4"/>
          <a:stretch>
            <a:fillRect/>
          </a:stretch>
        </p:blipFill>
        <p:spPr>
          <a:xfrm>
            <a:off x="19050" y="-53339"/>
            <a:ext cx="12172950" cy="2590800"/>
          </a:xfrm>
          <a:prstGeom prst="rect">
            <a:avLst/>
          </a:prstGeom>
        </p:spPr>
      </p:pic>
      <p:pic>
        <p:nvPicPr>
          <p:cNvPr id="4098" name="Picture 2" descr="Digital Twin World | Digital Twin Event &amp; Conference | IoT News">
            <a:extLst>
              <a:ext uri="{FF2B5EF4-FFF2-40B4-BE49-F238E27FC236}">
                <a16:creationId xmlns:a16="http://schemas.microsoft.com/office/drawing/2014/main" id="{D715EA18-68DB-4084-84C4-920F0ECCFF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8006" y="3025139"/>
            <a:ext cx="5440386" cy="119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397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49FEE4-B852-41ED-8BAE-71E93B5D62B8}"/>
              </a:ext>
            </a:extLst>
          </p:cNvPr>
          <p:cNvSpPr>
            <a:spLocks noGrp="1"/>
          </p:cNvSpPr>
          <p:nvPr>
            <p:ph type="sldNum" sz="quarter" idx="12"/>
          </p:nvPr>
        </p:nvSpPr>
        <p:spPr>
          <a:xfrm>
            <a:off x="10814867" y="6223702"/>
            <a:ext cx="570728" cy="314067"/>
          </a:xfrm>
          <a:prstGeom prst="ellipse">
            <a:avLst/>
          </a:prstGeom>
        </p:spPr>
        <p:txBody>
          <a:bodyPr vert="horz" lIns="91440" tIns="45720" rIns="91440" bIns="45720" rtlCol="0" anchor="ctr">
            <a:normAutofit/>
          </a:bodyPr>
          <a:lstStyle/>
          <a:p>
            <a:pPr>
              <a:lnSpc>
                <a:spcPct val="90000"/>
              </a:lnSpc>
              <a:spcAft>
                <a:spcPts val="600"/>
              </a:spcAft>
            </a:pPr>
            <a:fld id="{163F5A94-8458-4F17-AD3C-1A083E20221D}" type="slidenum">
              <a:rPr lang="en-US" sz="900">
                <a:solidFill>
                  <a:srgbClr val="898989"/>
                </a:solidFill>
              </a:rPr>
              <a:pPr>
                <a:lnSpc>
                  <a:spcPct val="90000"/>
                </a:lnSpc>
                <a:spcAft>
                  <a:spcPts val="600"/>
                </a:spcAft>
              </a:pPr>
              <a:t>11</a:t>
            </a:fld>
            <a:endParaRPr lang="en-US" sz="900">
              <a:solidFill>
                <a:srgbClr val="898989"/>
              </a:solidFill>
            </a:endParaRPr>
          </a:p>
        </p:txBody>
      </p:sp>
      <p:pic>
        <p:nvPicPr>
          <p:cNvPr id="6" name="Picture 5" descr="Logo&#10;&#10;Description automatically generated">
            <a:extLst>
              <a:ext uri="{FF2B5EF4-FFF2-40B4-BE49-F238E27FC236}">
                <a16:creationId xmlns:a16="http://schemas.microsoft.com/office/drawing/2014/main" id="{FF2C087F-F2C4-4D61-A8D5-3DD7D68792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608" y="3219602"/>
            <a:ext cx="3137511" cy="2302933"/>
          </a:xfrm>
          <a:prstGeom prst="rect">
            <a:avLst/>
          </a:prstGeom>
        </p:spPr>
      </p:pic>
      <p:sp>
        <p:nvSpPr>
          <p:cNvPr id="10" name="Title 1">
            <a:extLst>
              <a:ext uri="{FF2B5EF4-FFF2-40B4-BE49-F238E27FC236}">
                <a16:creationId xmlns:a16="http://schemas.microsoft.com/office/drawing/2014/main" id="{906766EB-64AE-45C7-8123-7EAD7211759B}"/>
              </a:ext>
            </a:extLst>
          </p:cNvPr>
          <p:cNvSpPr>
            <a:spLocks noGrp="1"/>
          </p:cNvSpPr>
          <p:nvPr>
            <p:ph type="title"/>
          </p:nvPr>
        </p:nvSpPr>
        <p:spPr>
          <a:xfrm>
            <a:off x="1179576" y="822960"/>
            <a:ext cx="9829800" cy="1325880"/>
          </a:xfrm>
        </p:spPr>
        <p:txBody>
          <a:bodyPr vert="horz" lIns="91440" tIns="45720" rIns="91440" bIns="45720" rtlCol="0" anchor="ctr">
            <a:normAutofit/>
          </a:bodyPr>
          <a:lstStyle/>
          <a:p>
            <a:r>
              <a:rPr lang="en-US" kern="1200" dirty="0">
                <a:solidFill>
                  <a:srgbClr val="FFFFFF"/>
                </a:solidFill>
              </a:rPr>
              <a:t>Speaker opportunities</a:t>
            </a:r>
          </a:p>
        </p:txBody>
      </p:sp>
      <p:pic>
        <p:nvPicPr>
          <p:cNvPr id="5" name="Picture 4">
            <a:extLst>
              <a:ext uri="{FF2B5EF4-FFF2-40B4-BE49-F238E27FC236}">
                <a16:creationId xmlns:a16="http://schemas.microsoft.com/office/drawing/2014/main" id="{626263D8-2F95-4692-B2B7-B735252059DF}"/>
              </a:ext>
            </a:extLst>
          </p:cNvPr>
          <p:cNvPicPr>
            <a:picLocks noChangeAspect="1"/>
          </p:cNvPicPr>
          <p:nvPr/>
        </p:nvPicPr>
        <p:blipFill>
          <a:blip r:embed="rId4"/>
          <a:stretch>
            <a:fillRect/>
          </a:stretch>
        </p:blipFill>
        <p:spPr>
          <a:xfrm>
            <a:off x="19050" y="-53339"/>
            <a:ext cx="12172950" cy="2590800"/>
          </a:xfrm>
          <a:prstGeom prst="rect">
            <a:avLst/>
          </a:prstGeom>
        </p:spPr>
      </p:pic>
      <p:graphicFrame>
        <p:nvGraphicFramePr>
          <p:cNvPr id="7" name="Table 11">
            <a:extLst>
              <a:ext uri="{FF2B5EF4-FFF2-40B4-BE49-F238E27FC236}">
                <a16:creationId xmlns:a16="http://schemas.microsoft.com/office/drawing/2014/main" id="{4CF6A1BE-A3DD-4039-BE59-5ED7B5D22170}"/>
              </a:ext>
            </a:extLst>
          </p:cNvPr>
          <p:cNvGraphicFramePr>
            <a:graphicFrameLocks noGrp="1"/>
          </p:cNvGraphicFramePr>
          <p:nvPr>
            <p:extLst>
              <p:ext uri="{D42A27DB-BD31-4B8C-83A1-F6EECF244321}">
                <p14:modId xmlns:p14="http://schemas.microsoft.com/office/powerpoint/2010/main" val="903090648"/>
              </p:ext>
            </p:extLst>
          </p:nvPr>
        </p:nvGraphicFramePr>
        <p:xfrm>
          <a:off x="4718834" y="2786580"/>
          <a:ext cx="6812100" cy="2791260"/>
        </p:xfrm>
        <a:graphic>
          <a:graphicData uri="http://schemas.openxmlformats.org/drawingml/2006/table">
            <a:tbl>
              <a:tblPr firstRow="1" bandRow="1">
                <a:tableStyleId>{5C22544A-7EE6-4342-B048-85BDC9FD1C3A}</a:tableStyleId>
              </a:tblPr>
              <a:tblGrid>
                <a:gridCol w="1703025">
                  <a:extLst>
                    <a:ext uri="{9D8B030D-6E8A-4147-A177-3AD203B41FA5}">
                      <a16:colId xmlns:a16="http://schemas.microsoft.com/office/drawing/2014/main" val="1204513469"/>
                    </a:ext>
                  </a:extLst>
                </a:gridCol>
                <a:gridCol w="1131415">
                  <a:extLst>
                    <a:ext uri="{9D8B030D-6E8A-4147-A177-3AD203B41FA5}">
                      <a16:colId xmlns:a16="http://schemas.microsoft.com/office/drawing/2014/main" val="926168877"/>
                    </a:ext>
                  </a:extLst>
                </a:gridCol>
                <a:gridCol w="1343029">
                  <a:extLst>
                    <a:ext uri="{9D8B030D-6E8A-4147-A177-3AD203B41FA5}">
                      <a16:colId xmlns:a16="http://schemas.microsoft.com/office/drawing/2014/main" val="2734046721"/>
                    </a:ext>
                  </a:extLst>
                </a:gridCol>
                <a:gridCol w="2634631">
                  <a:extLst>
                    <a:ext uri="{9D8B030D-6E8A-4147-A177-3AD203B41FA5}">
                      <a16:colId xmlns:a16="http://schemas.microsoft.com/office/drawing/2014/main" val="4129501779"/>
                    </a:ext>
                  </a:extLst>
                </a:gridCol>
              </a:tblGrid>
              <a:tr h="413820">
                <a:tc>
                  <a:txBody>
                    <a:bodyPr/>
                    <a:lstStyle/>
                    <a:p>
                      <a:r>
                        <a:rPr lang="en-GB" sz="1200" dirty="0"/>
                        <a:t>Event</a:t>
                      </a:r>
                    </a:p>
                  </a:txBody>
                  <a:tcPr/>
                </a:tc>
                <a:tc>
                  <a:txBody>
                    <a:bodyPr/>
                    <a:lstStyle/>
                    <a:p>
                      <a:r>
                        <a:rPr lang="en-GB" sz="1200" dirty="0"/>
                        <a:t>Date</a:t>
                      </a:r>
                    </a:p>
                  </a:txBody>
                  <a:tcPr/>
                </a:tc>
                <a:tc>
                  <a:txBody>
                    <a:bodyPr/>
                    <a:lstStyle/>
                    <a:p>
                      <a:r>
                        <a:rPr lang="en-GB" sz="1200" dirty="0"/>
                        <a:t>Physical or virtual</a:t>
                      </a:r>
                    </a:p>
                  </a:txBody>
                  <a:tcPr/>
                </a:tc>
                <a:tc>
                  <a:txBody>
                    <a:bodyPr/>
                    <a:lstStyle/>
                    <a:p>
                      <a:r>
                        <a:rPr lang="en-GB" sz="1200" dirty="0"/>
                        <a:t>Panel or topic information</a:t>
                      </a:r>
                    </a:p>
                  </a:txBody>
                  <a:tcPr/>
                </a:tc>
                <a:extLst>
                  <a:ext uri="{0D108BD9-81ED-4DB2-BD59-A6C34878D82A}">
                    <a16:rowId xmlns:a16="http://schemas.microsoft.com/office/drawing/2014/main" val="3891293833"/>
                  </a:ext>
                </a:extLst>
              </a:tr>
              <a:tr h="442164">
                <a:tc>
                  <a:txBody>
                    <a:bodyPr/>
                    <a:lstStyle/>
                    <a:p>
                      <a:r>
                        <a:rPr lang="en-GB" sz="1200" dirty="0">
                          <a:hlinkClick r:id="rId5"/>
                        </a:rPr>
                        <a:t>IoT Tech Expo Europe</a:t>
                      </a:r>
                      <a:endParaRPr lang="en-GB" sz="1200" dirty="0"/>
                    </a:p>
                  </a:txBody>
                  <a:tcPr/>
                </a:tc>
                <a:tc>
                  <a:txBody>
                    <a:bodyPr/>
                    <a:lstStyle/>
                    <a:p>
                      <a:r>
                        <a:rPr lang="en-GB" sz="1200" dirty="0"/>
                        <a:t>23-24 November 2021</a:t>
                      </a:r>
                    </a:p>
                  </a:txBody>
                  <a:tcPr/>
                </a:tc>
                <a:tc>
                  <a:txBody>
                    <a:bodyPr/>
                    <a:lstStyle/>
                    <a:p>
                      <a:r>
                        <a:rPr lang="en-GB" sz="1200" dirty="0"/>
                        <a:t>Physical, Amsterdam</a:t>
                      </a:r>
                    </a:p>
                  </a:txBody>
                  <a:tcPr/>
                </a:tc>
                <a:tc>
                  <a:txBody>
                    <a:bodyPr/>
                    <a:lstStyle/>
                    <a:p>
                      <a:r>
                        <a:rPr lang="en-GB" sz="1200" kern="1200" dirty="0">
                          <a:solidFill>
                            <a:schemeClr val="dk1"/>
                          </a:solidFill>
                          <a:effectLst/>
                          <a:latin typeface="+mn-lt"/>
                          <a:ea typeface="+mn-ea"/>
                          <a:cs typeface="+mn-cs"/>
                        </a:rPr>
                        <a:t>Rana </a:t>
                      </a:r>
                      <a:r>
                        <a:rPr lang="en-GB" sz="1200" kern="1200" dirty="0" err="1">
                          <a:solidFill>
                            <a:schemeClr val="dk1"/>
                          </a:solidFill>
                          <a:effectLst/>
                          <a:latin typeface="+mn-lt"/>
                          <a:ea typeface="+mn-ea"/>
                          <a:cs typeface="+mn-cs"/>
                        </a:rPr>
                        <a:t>Kamill</a:t>
                      </a:r>
                      <a:r>
                        <a:rPr lang="en-GB" sz="1200" kern="1200" dirty="0">
                          <a:solidFill>
                            <a:schemeClr val="dk1"/>
                          </a:solidFill>
                          <a:effectLst/>
                          <a:latin typeface="+mn-lt"/>
                          <a:ea typeface="+mn-ea"/>
                          <a:cs typeface="+mn-cs"/>
                        </a:rPr>
                        <a:t> will be representing oneM2M on the IoT Security – Acting Ahead of the Threat panel </a:t>
                      </a:r>
                      <a:endParaRPr lang="en-GB" sz="1200" dirty="0"/>
                    </a:p>
                  </a:txBody>
                  <a:tcPr/>
                </a:tc>
                <a:extLst>
                  <a:ext uri="{0D108BD9-81ED-4DB2-BD59-A6C34878D82A}">
                    <a16:rowId xmlns:a16="http://schemas.microsoft.com/office/drawing/2014/main" val="112543904"/>
                  </a:ext>
                </a:extLst>
              </a:tr>
              <a:tr h="442164">
                <a:tc>
                  <a:txBody>
                    <a:bodyPr/>
                    <a:lstStyle/>
                    <a:p>
                      <a:r>
                        <a:rPr lang="en-GB" sz="1200" dirty="0">
                          <a:hlinkClick r:id="rId6"/>
                        </a:rPr>
                        <a:t>Embedded Technology Convention ASIA</a:t>
                      </a:r>
                      <a:endParaRPr lang="en-GB" sz="1200" dirty="0"/>
                    </a:p>
                  </a:txBody>
                  <a:tcPr/>
                </a:tc>
                <a:tc>
                  <a:txBody>
                    <a:bodyPr/>
                    <a:lstStyle/>
                    <a:p>
                      <a:r>
                        <a:rPr lang="en-GB" sz="1200" dirty="0"/>
                        <a:t>19-20 January 2022</a:t>
                      </a:r>
                    </a:p>
                  </a:txBody>
                  <a:tcPr/>
                </a:tc>
                <a:tc>
                  <a:txBody>
                    <a:bodyPr/>
                    <a:lstStyle/>
                    <a:p>
                      <a:r>
                        <a:rPr lang="en-GB" sz="1200" dirty="0"/>
                        <a:t>Physical, Singapore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Speaker volunteer received, awaiting information from the event.</a:t>
                      </a:r>
                      <a:endParaRPr lang="en-GB" sz="1200" dirty="0"/>
                    </a:p>
                  </a:txBody>
                  <a:tcPr/>
                </a:tc>
                <a:extLst>
                  <a:ext uri="{0D108BD9-81ED-4DB2-BD59-A6C34878D82A}">
                    <a16:rowId xmlns:a16="http://schemas.microsoft.com/office/drawing/2014/main" val="610885845"/>
                  </a:ext>
                </a:extLst>
              </a:tr>
              <a:tr h="442164">
                <a:tc>
                  <a:txBody>
                    <a:bodyPr/>
                    <a:lstStyle/>
                    <a:p>
                      <a:r>
                        <a:rPr lang="en-GB" sz="1200" dirty="0">
                          <a:hlinkClick r:id="rId6"/>
                        </a:rPr>
                        <a:t>Embedded Technology Convention USA</a:t>
                      </a:r>
                      <a:endParaRPr lang="en-GB" sz="1200" dirty="0"/>
                    </a:p>
                  </a:txBody>
                  <a:tcPr/>
                </a:tc>
                <a:tc>
                  <a:txBody>
                    <a:bodyPr/>
                    <a:lstStyle/>
                    <a:p>
                      <a:r>
                        <a:rPr lang="en-GB" sz="1200" dirty="0"/>
                        <a:t>8-9 June 2022</a:t>
                      </a:r>
                    </a:p>
                  </a:txBody>
                  <a:tcPr/>
                </a:tc>
                <a:tc>
                  <a:txBody>
                    <a:bodyPr/>
                    <a:lstStyle/>
                    <a:p>
                      <a:r>
                        <a:rPr lang="en-GB" sz="1200" dirty="0"/>
                        <a:t>Physical, Las Vegas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Speaker volunteer received, awaiting information from the event.</a:t>
                      </a:r>
                      <a:endParaRPr lang="en-GB" sz="1200" dirty="0"/>
                    </a:p>
                  </a:txBody>
                  <a:tcPr/>
                </a:tc>
                <a:extLst>
                  <a:ext uri="{0D108BD9-81ED-4DB2-BD59-A6C34878D82A}">
                    <a16:rowId xmlns:a16="http://schemas.microsoft.com/office/drawing/2014/main" val="950238286"/>
                  </a:ext>
                </a:extLst>
              </a:tr>
              <a:tr h="612227">
                <a:tc>
                  <a:txBody>
                    <a:bodyPr/>
                    <a:lstStyle/>
                    <a:p>
                      <a:r>
                        <a:rPr lang="en-GB" sz="1200" dirty="0">
                          <a:hlinkClick r:id="rId7"/>
                        </a:rPr>
                        <a:t>IoT Virtual Summit</a:t>
                      </a:r>
                      <a:endParaRPr lang="en-GB" sz="1200" dirty="0"/>
                    </a:p>
                  </a:txBody>
                  <a:tcPr/>
                </a:tc>
                <a:tc>
                  <a:txBody>
                    <a:bodyPr/>
                    <a:lstStyle/>
                    <a:p>
                      <a:r>
                        <a:rPr lang="en-GB" sz="1200" dirty="0"/>
                        <a:t>TBC (organisers in the process of confirming)</a:t>
                      </a:r>
                    </a:p>
                  </a:txBody>
                  <a:tcPr/>
                </a:tc>
                <a:tc>
                  <a:txBody>
                    <a:bodyPr/>
                    <a:lstStyle/>
                    <a:p>
                      <a:r>
                        <a:rPr lang="en-GB" sz="1200" dirty="0"/>
                        <a:t>Virtual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Shane He will be presenting on the topic of oneM2M architecture and IoT security. </a:t>
                      </a:r>
                    </a:p>
                  </a:txBody>
                  <a:tcPr/>
                </a:tc>
                <a:extLst>
                  <a:ext uri="{0D108BD9-81ED-4DB2-BD59-A6C34878D82A}">
                    <a16:rowId xmlns:a16="http://schemas.microsoft.com/office/drawing/2014/main" val="16463949"/>
                  </a:ext>
                </a:extLst>
              </a:tr>
            </a:tbl>
          </a:graphicData>
        </a:graphic>
      </p:graphicFrame>
    </p:spTree>
    <p:extLst>
      <p:ext uri="{BB962C8B-B14F-4D97-AF65-F5344CB8AC3E}">
        <p14:creationId xmlns:p14="http://schemas.microsoft.com/office/powerpoint/2010/main" val="586492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49FEE4-B852-41ED-8BAE-71E93B5D62B8}"/>
              </a:ext>
            </a:extLst>
          </p:cNvPr>
          <p:cNvSpPr>
            <a:spLocks noGrp="1"/>
          </p:cNvSpPr>
          <p:nvPr>
            <p:ph type="sldNum" sz="quarter" idx="12"/>
          </p:nvPr>
        </p:nvSpPr>
        <p:spPr>
          <a:xfrm>
            <a:off x="10814867" y="6223702"/>
            <a:ext cx="570728" cy="314067"/>
          </a:xfrm>
          <a:prstGeom prst="ellipse">
            <a:avLst/>
          </a:prstGeom>
        </p:spPr>
        <p:txBody>
          <a:bodyPr vert="horz" lIns="91440" tIns="45720" rIns="91440" bIns="45720" rtlCol="0" anchor="ctr">
            <a:normAutofit/>
          </a:bodyPr>
          <a:lstStyle/>
          <a:p>
            <a:pPr>
              <a:lnSpc>
                <a:spcPct val="90000"/>
              </a:lnSpc>
              <a:spcAft>
                <a:spcPts val="600"/>
              </a:spcAft>
            </a:pPr>
            <a:fld id="{163F5A94-8458-4F17-AD3C-1A083E20221D}" type="slidenum">
              <a:rPr lang="en-US" sz="900">
                <a:solidFill>
                  <a:srgbClr val="898989"/>
                </a:solidFill>
              </a:rPr>
              <a:pPr>
                <a:lnSpc>
                  <a:spcPct val="90000"/>
                </a:lnSpc>
                <a:spcAft>
                  <a:spcPts val="600"/>
                </a:spcAft>
              </a:pPr>
              <a:t>12</a:t>
            </a:fld>
            <a:endParaRPr lang="en-US" sz="900">
              <a:solidFill>
                <a:srgbClr val="898989"/>
              </a:solidFill>
            </a:endParaRPr>
          </a:p>
        </p:txBody>
      </p:sp>
      <p:sp>
        <p:nvSpPr>
          <p:cNvPr id="10" name="Title 1">
            <a:extLst>
              <a:ext uri="{FF2B5EF4-FFF2-40B4-BE49-F238E27FC236}">
                <a16:creationId xmlns:a16="http://schemas.microsoft.com/office/drawing/2014/main" id="{906766EB-64AE-45C7-8123-7EAD7211759B}"/>
              </a:ext>
            </a:extLst>
          </p:cNvPr>
          <p:cNvSpPr>
            <a:spLocks noGrp="1"/>
          </p:cNvSpPr>
          <p:nvPr>
            <p:ph type="title"/>
          </p:nvPr>
        </p:nvSpPr>
        <p:spPr>
          <a:xfrm>
            <a:off x="1179576" y="822960"/>
            <a:ext cx="9829800" cy="1325880"/>
          </a:xfrm>
        </p:spPr>
        <p:txBody>
          <a:bodyPr vert="horz" lIns="91440" tIns="45720" rIns="91440" bIns="45720" rtlCol="0" anchor="ctr">
            <a:normAutofit/>
          </a:bodyPr>
          <a:lstStyle/>
          <a:p>
            <a:r>
              <a:rPr lang="en-US" kern="1200" dirty="0">
                <a:solidFill>
                  <a:srgbClr val="FFFFFF"/>
                </a:solidFill>
              </a:rPr>
              <a:t>Speaker opportunities</a:t>
            </a:r>
          </a:p>
        </p:txBody>
      </p:sp>
      <p:pic>
        <p:nvPicPr>
          <p:cNvPr id="5" name="Picture 4">
            <a:extLst>
              <a:ext uri="{FF2B5EF4-FFF2-40B4-BE49-F238E27FC236}">
                <a16:creationId xmlns:a16="http://schemas.microsoft.com/office/drawing/2014/main" id="{626263D8-2F95-4692-B2B7-B735252059DF}"/>
              </a:ext>
            </a:extLst>
          </p:cNvPr>
          <p:cNvPicPr>
            <a:picLocks noChangeAspect="1"/>
          </p:cNvPicPr>
          <p:nvPr/>
        </p:nvPicPr>
        <p:blipFill>
          <a:blip r:embed="rId3"/>
          <a:stretch>
            <a:fillRect/>
          </a:stretch>
        </p:blipFill>
        <p:spPr>
          <a:xfrm>
            <a:off x="19050" y="-53339"/>
            <a:ext cx="12172950" cy="2590800"/>
          </a:xfrm>
          <a:prstGeom prst="rect">
            <a:avLst/>
          </a:prstGeom>
        </p:spPr>
      </p:pic>
      <p:sp>
        <p:nvSpPr>
          <p:cNvPr id="2" name="TextBox 1">
            <a:extLst>
              <a:ext uri="{FF2B5EF4-FFF2-40B4-BE49-F238E27FC236}">
                <a16:creationId xmlns:a16="http://schemas.microsoft.com/office/drawing/2014/main" id="{29059568-5867-4157-A1A1-814B0980E89F}"/>
              </a:ext>
            </a:extLst>
          </p:cNvPr>
          <p:cNvSpPr txBox="1"/>
          <p:nvPr/>
        </p:nvSpPr>
        <p:spPr>
          <a:xfrm>
            <a:off x="1179576" y="2630514"/>
            <a:ext cx="9829800" cy="707886"/>
          </a:xfrm>
          <a:prstGeom prst="rect">
            <a:avLst/>
          </a:prstGeom>
          <a:noFill/>
        </p:spPr>
        <p:txBody>
          <a:bodyPr wrap="square" rtlCol="0">
            <a:spAutoFit/>
          </a:bodyPr>
          <a:lstStyle/>
          <a:p>
            <a:pPr algn="ctr"/>
            <a:r>
              <a:rPr lang="en-GB" sz="2000" dirty="0">
                <a:latin typeface="Myriad Pro" panose="020B0503030403020204" pitchFamily="34" charset="0"/>
              </a:rPr>
              <a:t>We are currently conducting event outreach to secure new speaking opportunities in industries such as IoT, automation, smart cities etc.</a:t>
            </a:r>
          </a:p>
        </p:txBody>
      </p:sp>
      <p:pic>
        <p:nvPicPr>
          <p:cNvPr id="11" name="Picture 10">
            <a:extLst>
              <a:ext uri="{FF2B5EF4-FFF2-40B4-BE49-F238E27FC236}">
                <a16:creationId xmlns:a16="http://schemas.microsoft.com/office/drawing/2014/main" id="{4CD0513A-4FBA-4D96-8498-EFC56BC309FA}"/>
              </a:ext>
            </a:extLst>
          </p:cNvPr>
          <p:cNvPicPr>
            <a:picLocks noChangeAspect="1"/>
          </p:cNvPicPr>
          <p:nvPr/>
        </p:nvPicPr>
        <p:blipFill>
          <a:blip r:embed="rId4"/>
          <a:stretch>
            <a:fillRect/>
          </a:stretch>
        </p:blipFill>
        <p:spPr>
          <a:xfrm>
            <a:off x="7550515" y="4986296"/>
            <a:ext cx="4496943" cy="1325880"/>
          </a:xfrm>
          <a:prstGeom prst="rect">
            <a:avLst/>
          </a:prstGeom>
        </p:spPr>
      </p:pic>
      <p:pic>
        <p:nvPicPr>
          <p:cNvPr id="13" name="Picture 12">
            <a:extLst>
              <a:ext uri="{FF2B5EF4-FFF2-40B4-BE49-F238E27FC236}">
                <a16:creationId xmlns:a16="http://schemas.microsoft.com/office/drawing/2014/main" id="{850B79DF-AAF9-4C67-8101-905BF3842737}"/>
              </a:ext>
            </a:extLst>
          </p:cNvPr>
          <p:cNvPicPr>
            <a:picLocks noChangeAspect="1"/>
          </p:cNvPicPr>
          <p:nvPr/>
        </p:nvPicPr>
        <p:blipFill>
          <a:blip r:embed="rId5"/>
          <a:stretch>
            <a:fillRect/>
          </a:stretch>
        </p:blipFill>
        <p:spPr>
          <a:xfrm>
            <a:off x="210568" y="3485600"/>
            <a:ext cx="6001014" cy="1514633"/>
          </a:xfrm>
          <a:prstGeom prst="rect">
            <a:avLst/>
          </a:prstGeom>
        </p:spPr>
      </p:pic>
      <p:pic>
        <p:nvPicPr>
          <p:cNvPr id="15" name="Picture 14">
            <a:extLst>
              <a:ext uri="{FF2B5EF4-FFF2-40B4-BE49-F238E27FC236}">
                <a16:creationId xmlns:a16="http://schemas.microsoft.com/office/drawing/2014/main" id="{69E176D1-7802-4CEC-8AE9-DD35B3C18134}"/>
              </a:ext>
            </a:extLst>
          </p:cNvPr>
          <p:cNvPicPr>
            <a:picLocks noChangeAspect="1"/>
          </p:cNvPicPr>
          <p:nvPr/>
        </p:nvPicPr>
        <p:blipFill>
          <a:blip r:embed="rId6"/>
          <a:stretch>
            <a:fillRect/>
          </a:stretch>
        </p:blipFill>
        <p:spPr>
          <a:xfrm>
            <a:off x="2674524" y="5092806"/>
            <a:ext cx="3419952" cy="1219370"/>
          </a:xfrm>
          <a:prstGeom prst="rect">
            <a:avLst/>
          </a:prstGeom>
        </p:spPr>
      </p:pic>
      <p:pic>
        <p:nvPicPr>
          <p:cNvPr id="17" name="Picture 16">
            <a:extLst>
              <a:ext uri="{FF2B5EF4-FFF2-40B4-BE49-F238E27FC236}">
                <a16:creationId xmlns:a16="http://schemas.microsoft.com/office/drawing/2014/main" id="{84DFC148-E372-477D-B0B0-A479B57BCEF2}"/>
              </a:ext>
            </a:extLst>
          </p:cNvPr>
          <p:cNvPicPr>
            <a:picLocks noChangeAspect="1"/>
          </p:cNvPicPr>
          <p:nvPr/>
        </p:nvPicPr>
        <p:blipFill>
          <a:blip r:embed="rId7"/>
          <a:stretch>
            <a:fillRect/>
          </a:stretch>
        </p:blipFill>
        <p:spPr>
          <a:xfrm>
            <a:off x="7819172" y="3338400"/>
            <a:ext cx="2496403" cy="1579358"/>
          </a:xfrm>
          <a:prstGeom prst="rect">
            <a:avLst/>
          </a:prstGeom>
        </p:spPr>
      </p:pic>
    </p:spTree>
    <p:extLst>
      <p:ext uri="{BB962C8B-B14F-4D97-AF65-F5344CB8AC3E}">
        <p14:creationId xmlns:p14="http://schemas.microsoft.com/office/powerpoint/2010/main" val="3255281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53" y="152234"/>
            <a:ext cx="10515600" cy="1325563"/>
          </a:xfrm>
        </p:spPr>
        <p:txBody>
          <a:bodyPr>
            <a:normAutofit/>
          </a:bodyPr>
          <a:lstStyle/>
          <a:p>
            <a:r>
              <a:rPr lang="en-US" dirty="0"/>
              <a:t>Press releases</a:t>
            </a:r>
          </a:p>
        </p:txBody>
      </p:sp>
      <p:sp>
        <p:nvSpPr>
          <p:cNvPr id="18" name="Content Placeholder 2">
            <a:extLst>
              <a:ext uri="{FF2B5EF4-FFF2-40B4-BE49-F238E27FC236}">
                <a16:creationId xmlns:a16="http://schemas.microsoft.com/office/drawing/2014/main" id="{C93CB627-D2FC-4058-92C9-266D0099A523}"/>
              </a:ext>
            </a:extLst>
          </p:cNvPr>
          <p:cNvSpPr>
            <a:spLocks noGrp="1"/>
          </p:cNvSpPr>
          <p:nvPr>
            <p:ph idx="1"/>
          </p:nvPr>
        </p:nvSpPr>
        <p:spPr>
          <a:xfrm>
            <a:off x="724760" y="1331564"/>
            <a:ext cx="9550923" cy="1325563"/>
          </a:xfrm>
        </p:spPr>
        <p:txBody>
          <a:bodyPr>
            <a:noAutofit/>
          </a:bodyPr>
          <a:lstStyle/>
          <a:p>
            <a:pPr marL="342900" lvl="0" indent="-342900">
              <a:lnSpc>
                <a:spcPct val="150000"/>
              </a:lnSpc>
              <a:spcBef>
                <a:spcPts val="600"/>
              </a:spcBef>
              <a:spcAft>
                <a:spcPts val="0"/>
              </a:spcAft>
              <a:buFont typeface="Symbol" panose="05050102010706020507" pitchFamily="18" charset="2"/>
              <a:buChar char=""/>
              <a:tabLst>
                <a:tab pos="180340" algn="l"/>
              </a:tabLst>
            </a:pPr>
            <a:r>
              <a:rPr lang="en-GB" sz="1800" dirty="0">
                <a:latin typeface="Myriad Pro" panose="020B0503030403020204"/>
                <a:ea typeface="Times New Roman" panose="02020603050405020304" pitchFamily="18" charset="0"/>
                <a:cs typeface="Symbol" panose="05050102010706020507" pitchFamily="18" charset="2"/>
              </a:rPr>
              <a:t>The press release announcing the sustainability white paper received some great pieces of coverage, including Digitalisation World, Electronic Specifier, IoT Now and IoT Global Network. </a:t>
            </a:r>
          </a:p>
        </p:txBody>
      </p:sp>
      <p:sp>
        <p:nvSpPr>
          <p:cNvPr id="30" name="Slide Number Placeholder 29"/>
          <p:cNvSpPr>
            <a:spLocks noGrp="1"/>
          </p:cNvSpPr>
          <p:nvPr>
            <p:ph type="sldNum" sz="quarter" idx="12"/>
          </p:nvPr>
        </p:nvSpPr>
        <p:spPr>
          <a:xfrm>
            <a:off x="8610600" y="6077585"/>
            <a:ext cx="2743200" cy="365125"/>
          </a:xfrm>
        </p:spPr>
        <p:txBody>
          <a:bodyPr>
            <a:normAutofit/>
          </a:bodyPr>
          <a:lstStyle/>
          <a:p>
            <a:pPr>
              <a:spcAft>
                <a:spcPts val="600"/>
              </a:spcAft>
            </a:pPr>
            <a:fld id="{163F5A94-8458-4F17-AD3C-1A083E20221D}" type="slidenum">
              <a:rPr lang="en-US"/>
              <a:pPr>
                <a:spcAft>
                  <a:spcPts val="600"/>
                </a:spcAft>
              </a:pPr>
              <a:t>2</a:t>
            </a:fld>
            <a:endParaRPr lang="en-US" dirty="0"/>
          </a:p>
        </p:txBody>
      </p:sp>
      <p:sp>
        <p:nvSpPr>
          <p:cNvPr id="8" name="AutoShape 8" descr="oneM2M promote sustainability via IoT technologies">
            <a:extLst>
              <a:ext uri="{FF2B5EF4-FFF2-40B4-BE49-F238E27FC236}">
                <a16:creationId xmlns:a16="http://schemas.microsoft.com/office/drawing/2014/main" id="{4B061689-A19D-44CE-9683-77B35961FC8D}"/>
              </a:ext>
            </a:extLst>
          </p:cNvPr>
          <p:cNvSpPr>
            <a:spLocks noChangeAspect="1" noChangeArrowheads="1"/>
          </p:cNvSpPr>
          <p:nvPr/>
        </p:nvSpPr>
        <p:spPr bwMode="auto">
          <a:xfrm>
            <a:off x="5039139" y="3276599"/>
            <a:ext cx="2872409" cy="28724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Digital Digest #260 No images? View Online Image Weekly Digital Digest  Monday 23 November 2020 Image ABB Information Systems leverages Google  Cloud Google Cloud has been selected by ABB to further expand the cloud  footprint of its Information ...">
            <a:extLst>
              <a:ext uri="{FF2B5EF4-FFF2-40B4-BE49-F238E27FC236}">
                <a16:creationId xmlns:a16="http://schemas.microsoft.com/office/drawing/2014/main" id="{A6B34094-B7D4-4430-9C43-20C1A24EE1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827" y="2657127"/>
            <a:ext cx="5109117" cy="7889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ectronics News | Electronic Specifier">
            <a:extLst>
              <a:ext uri="{FF2B5EF4-FFF2-40B4-BE49-F238E27FC236}">
                <a16:creationId xmlns:a16="http://schemas.microsoft.com/office/drawing/2014/main" id="{602F5D95-DC3A-43A6-8182-0AA1D81E63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100" y="2313842"/>
            <a:ext cx="331470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oT Publications, News, Magazine &amp; Newsletter | IoT Now">
            <a:extLst>
              <a:ext uri="{FF2B5EF4-FFF2-40B4-BE49-F238E27FC236}">
                <a16:creationId xmlns:a16="http://schemas.microsoft.com/office/drawing/2014/main" id="{84229DFF-2200-4275-ADB0-A442D157AA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3870" y="4118262"/>
            <a:ext cx="3228975" cy="14192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oT Global Network (@IoTGN) | Twitter">
            <a:extLst>
              <a:ext uri="{FF2B5EF4-FFF2-40B4-BE49-F238E27FC236}">
                <a16:creationId xmlns:a16="http://schemas.microsoft.com/office/drawing/2014/main" id="{25897DA2-9B68-48D1-91E3-2CD2DD6B22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3762" y="393446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07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29"/>
          <p:cNvSpPr>
            <a:spLocks noGrp="1"/>
          </p:cNvSpPr>
          <p:nvPr>
            <p:ph type="sldNum" sz="quarter" idx="12"/>
          </p:nvPr>
        </p:nvSpPr>
        <p:spPr>
          <a:xfrm>
            <a:off x="8610600" y="6077585"/>
            <a:ext cx="2743200" cy="365125"/>
          </a:xfrm>
        </p:spPr>
        <p:txBody>
          <a:bodyPr>
            <a:normAutofit/>
          </a:bodyPr>
          <a:lstStyle/>
          <a:p>
            <a:pPr>
              <a:spcAft>
                <a:spcPts val="600"/>
              </a:spcAft>
            </a:pPr>
            <a:fld id="{163F5A94-8458-4F17-AD3C-1A083E20221D}" type="slidenum">
              <a:rPr lang="en-US"/>
              <a:pPr>
                <a:spcAft>
                  <a:spcPts val="600"/>
                </a:spcAft>
              </a:pPr>
              <a:t>3</a:t>
            </a:fld>
            <a:endParaRPr lang="en-US" dirty="0"/>
          </a:p>
        </p:txBody>
      </p:sp>
      <p:sp>
        <p:nvSpPr>
          <p:cNvPr id="8" name="AutoShape 8" descr="oneM2M promote sustainability via IoT technologies">
            <a:extLst>
              <a:ext uri="{FF2B5EF4-FFF2-40B4-BE49-F238E27FC236}">
                <a16:creationId xmlns:a16="http://schemas.microsoft.com/office/drawing/2014/main" id="{4B061689-A19D-44CE-9683-77B35961FC8D}"/>
              </a:ext>
            </a:extLst>
          </p:cNvPr>
          <p:cNvSpPr>
            <a:spLocks noChangeAspect="1" noChangeArrowheads="1"/>
          </p:cNvSpPr>
          <p:nvPr/>
        </p:nvSpPr>
        <p:spPr bwMode="auto">
          <a:xfrm>
            <a:off x="5039139" y="3276599"/>
            <a:ext cx="2872409" cy="28724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Content Placeholder 2">
            <a:extLst>
              <a:ext uri="{FF2B5EF4-FFF2-40B4-BE49-F238E27FC236}">
                <a16:creationId xmlns:a16="http://schemas.microsoft.com/office/drawing/2014/main" id="{BE073B97-1BCB-4FD1-92B8-A75946750DAC}"/>
              </a:ext>
            </a:extLst>
          </p:cNvPr>
          <p:cNvSpPr>
            <a:spLocks noGrp="1"/>
          </p:cNvSpPr>
          <p:nvPr>
            <p:ph idx="1"/>
          </p:nvPr>
        </p:nvSpPr>
        <p:spPr>
          <a:xfrm>
            <a:off x="334696" y="1493919"/>
            <a:ext cx="11495354" cy="4351338"/>
          </a:xfrm>
        </p:spPr>
        <p:txBody>
          <a:bodyPr>
            <a:normAutofit/>
          </a:bodyPr>
          <a:lstStyle/>
          <a:p>
            <a:pPr>
              <a:lnSpc>
                <a:spcPct val="150000"/>
              </a:lnSpc>
            </a:pPr>
            <a:r>
              <a:rPr lang="en-GB" sz="1800" dirty="0"/>
              <a:t>Rana </a:t>
            </a:r>
            <a:r>
              <a:rPr lang="en-GB" sz="1800" dirty="0" err="1"/>
              <a:t>Kamill’s</a:t>
            </a:r>
            <a:r>
              <a:rPr lang="en-GB" sz="1800" dirty="0"/>
              <a:t> upcoming speaking opportunity at the virtual IoT Tech Expo Europe event provides a great PR opportunity for oneM2M. Rana will be joining the </a:t>
            </a:r>
            <a:r>
              <a:rPr lang="en-GB" sz="1800" i="1" dirty="0"/>
              <a:t>IoT Security – Acting Ahead of the Threat</a:t>
            </a:r>
            <a:r>
              <a:rPr lang="en-GB" sz="1800" dirty="0"/>
              <a:t> panel on 30th November 2021.</a:t>
            </a:r>
          </a:p>
          <a:p>
            <a:pPr>
              <a:lnSpc>
                <a:spcPct val="150000"/>
              </a:lnSpc>
            </a:pPr>
            <a:r>
              <a:rPr lang="en-GB" sz="1800" dirty="0"/>
              <a:t>Upcoming PR activities may involve deployments, the 10th anniversary of oneM2M, 2022 predictions and promotion of the University College London project. </a:t>
            </a:r>
          </a:p>
        </p:txBody>
      </p:sp>
      <p:sp>
        <p:nvSpPr>
          <p:cNvPr id="16" name="Title 1">
            <a:extLst>
              <a:ext uri="{FF2B5EF4-FFF2-40B4-BE49-F238E27FC236}">
                <a16:creationId xmlns:a16="http://schemas.microsoft.com/office/drawing/2014/main" id="{B39A20A7-47AC-4673-8EC8-727147FD5B6A}"/>
              </a:ext>
            </a:extLst>
          </p:cNvPr>
          <p:cNvSpPr>
            <a:spLocks noGrp="1"/>
          </p:cNvSpPr>
          <p:nvPr>
            <p:ph type="title"/>
          </p:nvPr>
        </p:nvSpPr>
        <p:spPr>
          <a:xfrm>
            <a:off x="334696" y="214431"/>
            <a:ext cx="7850299" cy="1173570"/>
          </a:xfrm>
        </p:spPr>
        <p:txBody>
          <a:bodyPr/>
          <a:lstStyle/>
          <a:p>
            <a:r>
              <a:rPr lang="en-GB" dirty="0"/>
              <a:t>Upcoming PR opportunities</a:t>
            </a:r>
          </a:p>
        </p:txBody>
      </p:sp>
    </p:spTree>
    <p:extLst>
      <p:ext uri="{BB962C8B-B14F-4D97-AF65-F5344CB8AC3E}">
        <p14:creationId xmlns:p14="http://schemas.microsoft.com/office/powerpoint/2010/main" val="977392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4127-E683-4483-958F-EE2F92B0C79F}"/>
              </a:ext>
            </a:extLst>
          </p:cNvPr>
          <p:cNvSpPr>
            <a:spLocks noGrp="1"/>
          </p:cNvSpPr>
          <p:nvPr>
            <p:ph type="title"/>
          </p:nvPr>
        </p:nvSpPr>
        <p:spPr/>
        <p:txBody>
          <a:bodyPr/>
          <a:lstStyle/>
          <a:p>
            <a:r>
              <a:rPr lang="en-GB" dirty="0"/>
              <a:t>Feature coverage highlights</a:t>
            </a:r>
          </a:p>
        </p:txBody>
      </p:sp>
      <p:sp>
        <p:nvSpPr>
          <p:cNvPr id="4" name="Slide Number Placeholder 3">
            <a:extLst>
              <a:ext uri="{FF2B5EF4-FFF2-40B4-BE49-F238E27FC236}">
                <a16:creationId xmlns:a16="http://schemas.microsoft.com/office/drawing/2014/main" id="{1C0AD778-CB59-415D-8324-F839C9347F03}"/>
              </a:ext>
            </a:extLst>
          </p:cNvPr>
          <p:cNvSpPr>
            <a:spLocks noGrp="1"/>
          </p:cNvSpPr>
          <p:nvPr>
            <p:ph type="sldNum" sz="quarter" idx="12"/>
          </p:nvPr>
        </p:nvSpPr>
        <p:spPr/>
        <p:txBody>
          <a:bodyPr/>
          <a:lstStyle/>
          <a:p>
            <a:fld id="{163F5A94-8458-4F17-AD3C-1A083E20221D}" type="slidenum">
              <a:rPr lang="en-US" smtClean="0"/>
              <a:t>4</a:t>
            </a:fld>
            <a:endParaRPr lang="en-US" dirty="0"/>
          </a:p>
        </p:txBody>
      </p:sp>
      <p:pic>
        <p:nvPicPr>
          <p:cNvPr id="5" name="Picture 4" descr="CIE Magazine (@CIE_Magazine) | Twitter">
            <a:extLst>
              <a:ext uri="{FF2B5EF4-FFF2-40B4-BE49-F238E27FC236}">
                <a16:creationId xmlns:a16="http://schemas.microsoft.com/office/drawing/2014/main" id="{D6EA3BCB-A5F4-46D9-8124-A9769D876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693" y="1343214"/>
            <a:ext cx="3313052" cy="21998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BAB00F3-7D4B-4AC2-A0DF-15F795471756}"/>
              </a:ext>
            </a:extLst>
          </p:cNvPr>
          <p:cNvSpPr txBox="1"/>
          <p:nvPr/>
        </p:nvSpPr>
        <p:spPr>
          <a:xfrm>
            <a:off x="7154693" y="3882369"/>
            <a:ext cx="3313052" cy="923330"/>
          </a:xfrm>
          <a:prstGeom prst="rect">
            <a:avLst/>
          </a:prstGeom>
          <a:noFill/>
        </p:spPr>
        <p:txBody>
          <a:bodyPr wrap="square">
            <a:spAutoFit/>
          </a:bodyPr>
          <a:lstStyle/>
          <a:p>
            <a:pPr marL="0" indent="0" algn="ctr">
              <a:lnSpc>
                <a:spcPct val="100000"/>
              </a:lnSpc>
              <a:spcBef>
                <a:spcPts val="0"/>
              </a:spcBef>
              <a:buNone/>
            </a:pPr>
            <a:r>
              <a:rPr lang="en-GB" sz="1800" dirty="0">
                <a:solidFill>
                  <a:schemeClr val="tx2"/>
                </a:solidFill>
              </a:rPr>
              <a:t>An article has been published on CIE Magazine on the importance of IoT standards. </a:t>
            </a:r>
          </a:p>
        </p:txBody>
      </p:sp>
      <p:sp>
        <p:nvSpPr>
          <p:cNvPr id="13" name="TextBox 12">
            <a:extLst>
              <a:ext uri="{FF2B5EF4-FFF2-40B4-BE49-F238E27FC236}">
                <a16:creationId xmlns:a16="http://schemas.microsoft.com/office/drawing/2014/main" id="{44EDC390-AF68-42C2-A853-5347B91EF4DA}"/>
              </a:ext>
            </a:extLst>
          </p:cNvPr>
          <p:cNvSpPr txBox="1"/>
          <p:nvPr/>
        </p:nvSpPr>
        <p:spPr>
          <a:xfrm>
            <a:off x="6365675" y="4805699"/>
            <a:ext cx="4891088" cy="646331"/>
          </a:xfrm>
          <a:prstGeom prst="rect">
            <a:avLst/>
          </a:prstGeom>
          <a:noFill/>
        </p:spPr>
        <p:txBody>
          <a:bodyPr wrap="square">
            <a:spAutoFit/>
          </a:bodyPr>
          <a:lstStyle/>
          <a:p>
            <a:pPr algn="ctr"/>
            <a:r>
              <a:rPr lang="en-GB" dirty="0">
                <a:hlinkClick r:id="rId3"/>
              </a:rPr>
              <a:t>https://content.yudu.com/web/69r/0A18qm2/CIEOct21/html/index.html?page=34&amp;oriign=reader</a:t>
            </a:r>
            <a:r>
              <a:rPr lang="en-GB" dirty="0"/>
              <a:t> </a:t>
            </a:r>
          </a:p>
        </p:txBody>
      </p:sp>
      <p:pic>
        <p:nvPicPr>
          <p:cNvPr id="15" name="Picture 14" descr="A picture containing text, newspaper, screenshot&#10;&#10;Description automatically generated">
            <a:extLst>
              <a:ext uri="{FF2B5EF4-FFF2-40B4-BE49-F238E27FC236}">
                <a16:creationId xmlns:a16="http://schemas.microsoft.com/office/drawing/2014/main" id="{1DA04416-07BD-4F02-ABE1-0FA8FD9DB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045" y="1204474"/>
            <a:ext cx="3955264" cy="5257801"/>
          </a:xfrm>
          <a:prstGeom prst="rect">
            <a:avLst/>
          </a:prstGeom>
        </p:spPr>
      </p:pic>
    </p:spTree>
    <p:extLst>
      <p:ext uri="{BB962C8B-B14F-4D97-AF65-F5344CB8AC3E}">
        <p14:creationId xmlns:p14="http://schemas.microsoft.com/office/powerpoint/2010/main" val="222789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A63E1-6B98-4C92-8858-3860F6B4E375}"/>
              </a:ext>
            </a:extLst>
          </p:cNvPr>
          <p:cNvSpPr>
            <a:spLocks noGrp="1"/>
          </p:cNvSpPr>
          <p:nvPr>
            <p:ph type="title"/>
          </p:nvPr>
        </p:nvSpPr>
        <p:spPr/>
        <p:txBody>
          <a:bodyPr/>
          <a:lstStyle/>
          <a:p>
            <a:r>
              <a:rPr lang="en-GB"/>
              <a:t>Feature coverage highlights</a:t>
            </a:r>
            <a:endParaRPr lang="en-GB" dirty="0"/>
          </a:p>
        </p:txBody>
      </p:sp>
      <p:sp>
        <p:nvSpPr>
          <p:cNvPr id="4" name="Slide Number Placeholder 3">
            <a:extLst>
              <a:ext uri="{FF2B5EF4-FFF2-40B4-BE49-F238E27FC236}">
                <a16:creationId xmlns:a16="http://schemas.microsoft.com/office/drawing/2014/main" id="{D81A7628-32A8-4FF6-BD95-A93392032B60}"/>
              </a:ext>
            </a:extLst>
          </p:cNvPr>
          <p:cNvSpPr>
            <a:spLocks noGrp="1"/>
          </p:cNvSpPr>
          <p:nvPr>
            <p:ph type="sldNum" sz="quarter" idx="12"/>
          </p:nvPr>
        </p:nvSpPr>
        <p:spPr/>
        <p:txBody>
          <a:bodyPr/>
          <a:lstStyle/>
          <a:p>
            <a:fld id="{163F5A94-8458-4F17-AD3C-1A083E20221D}" type="slidenum">
              <a:rPr lang="en-US" smtClean="0"/>
              <a:t>5</a:t>
            </a:fld>
            <a:endParaRPr lang="en-US" dirty="0"/>
          </a:p>
        </p:txBody>
      </p:sp>
      <p:sp>
        <p:nvSpPr>
          <p:cNvPr id="8" name="Content Placeholder 2">
            <a:extLst>
              <a:ext uri="{FF2B5EF4-FFF2-40B4-BE49-F238E27FC236}">
                <a16:creationId xmlns:a16="http://schemas.microsoft.com/office/drawing/2014/main" id="{050E9BB5-A867-4878-B230-49D8640D8155}"/>
              </a:ext>
            </a:extLst>
          </p:cNvPr>
          <p:cNvSpPr>
            <a:spLocks noGrp="1"/>
          </p:cNvSpPr>
          <p:nvPr>
            <p:ph idx="1"/>
          </p:nvPr>
        </p:nvSpPr>
        <p:spPr>
          <a:xfrm>
            <a:off x="7201135" y="3449433"/>
            <a:ext cx="4349674" cy="1030757"/>
          </a:xfrm>
        </p:spPr>
        <p:txBody>
          <a:bodyPr>
            <a:noAutofit/>
          </a:bodyPr>
          <a:lstStyle/>
          <a:p>
            <a:pPr marL="0" indent="0" algn="ctr">
              <a:lnSpc>
                <a:spcPct val="100000"/>
              </a:lnSpc>
              <a:spcBef>
                <a:spcPts val="0"/>
              </a:spcBef>
              <a:buNone/>
            </a:pPr>
            <a:r>
              <a:rPr lang="en-GB" sz="1800" dirty="0">
                <a:solidFill>
                  <a:schemeClr val="tx2"/>
                </a:solidFill>
              </a:rPr>
              <a:t>An article from oneM2M has been published on IoT for All on the topic of IoT sustainability by Design.</a:t>
            </a:r>
          </a:p>
        </p:txBody>
      </p:sp>
      <p:sp>
        <p:nvSpPr>
          <p:cNvPr id="12" name="TextBox 11">
            <a:extLst>
              <a:ext uri="{FF2B5EF4-FFF2-40B4-BE49-F238E27FC236}">
                <a16:creationId xmlns:a16="http://schemas.microsoft.com/office/drawing/2014/main" id="{1B65F7CA-33D3-4E74-A0DF-FAA1E4902EBD}"/>
              </a:ext>
            </a:extLst>
          </p:cNvPr>
          <p:cNvSpPr txBox="1"/>
          <p:nvPr/>
        </p:nvSpPr>
        <p:spPr>
          <a:xfrm>
            <a:off x="7201135" y="4714302"/>
            <a:ext cx="4638675" cy="646331"/>
          </a:xfrm>
          <a:prstGeom prst="rect">
            <a:avLst/>
          </a:prstGeom>
          <a:noFill/>
        </p:spPr>
        <p:txBody>
          <a:bodyPr wrap="square">
            <a:spAutoFit/>
          </a:bodyPr>
          <a:lstStyle/>
          <a:p>
            <a:pPr algn="ctr"/>
            <a:r>
              <a:rPr lang="en-GB" dirty="0">
                <a:hlinkClick r:id="rId3"/>
              </a:rPr>
              <a:t>https://www.iotforall.com/greening-by-ict-iot-sustainability-by-design</a:t>
            </a:r>
            <a:r>
              <a:rPr lang="en-GB" dirty="0"/>
              <a:t> </a:t>
            </a:r>
          </a:p>
        </p:txBody>
      </p:sp>
      <p:pic>
        <p:nvPicPr>
          <p:cNvPr id="9" name="Picture 4" descr="IoT For All – The Things Conference">
            <a:extLst>
              <a:ext uri="{FF2B5EF4-FFF2-40B4-BE49-F238E27FC236}">
                <a16:creationId xmlns:a16="http://schemas.microsoft.com/office/drawing/2014/main" id="{1065A9A1-799C-4A5D-8D0C-75A2B6E36E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5802" y="1367041"/>
            <a:ext cx="3209339" cy="21388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hape, square&#10;&#10;Description automatically generated">
            <a:extLst>
              <a:ext uri="{FF2B5EF4-FFF2-40B4-BE49-F238E27FC236}">
                <a16:creationId xmlns:a16="http://schemas.microsoft.com/office/drawing/2014/main" id="{DA9DE178-A5F8-4235-9072-078D0A2E6C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5696" y="1326920"/>
            <a:ext cx="3615171" cy="5165955"/>
          </a:xfrm>
          <a:prstGeom prst="rect">
            <a:avLst/>
          </a:prstGeom>
        </p:spPr>
      </p:pic>
    </p:spTree>
    <p:extLst>
      <p:ext uri="{BB962C8B-B14F-4D97-AF65-F5344CB8AC3E}">
        <p14:creationId xmlns:p14="http://schemas.microsoft.com/office/powerpoint/2010/main" val="1815116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A63E1-6B98-4C92-8858-3860F6B4E375}"/>
              </a:ext>
            </a:extLst>
          </p:cNvPr>
          <p:cNvSpPr>
            <a:spLocks noGrp="1"/>
          </p:cNvSpPr>
          <p:nvPr>
            <p:ph type="title"/>
          </p:nvPr>
        </p:nvSpPr>
        <p:spPr/>
        <p:txBody>
          <a:bodyPr>
            <a:normAutofit/>
          </a:bodyPr>
          <a:lstStyle/>
          <a:p>
            <a:r>
              <a:rPr lang="en-GB" dirty="0"/>
              <a:t>Feature coverage highlights</a:t>
            </a:r>
          </a:p>
        </p:txBody>
      </p:sp>
      <p:sp>
        <p:nvSpPr>
          <p:cNvPr id="4" name="Slide Number Placeholder 3">
            <a:extLst>
              <a:ext uri="{FF2B5EF4-FFF2-40B4-BE49-F238E27FC236}">
                <a16:creationId xmlns:a16="http://schemas.microsoft.com/office/drawing/2014/main" id="{D81A7628-32A8-4FF6-BD95-A93392032B60}"/>
              </a:ext>
            </a:extLst>
          </p:cNvPr>
          <p:cNvSpPr>
            <a:spLocks noGrp="1"/>
          </p:cNvSpPr>
          <p:nvPr>
            <p:ph type="sldNum" sz="quarter" idx="12"/>
          </p:nvPr>
        </p:nvSpPr>
        <p:spPr/>
        <p:txBody>
          <a:bodyPr/>
          <a:lstStyle/>
          <a:p>
            <a:fld id="{163F5A94-8458-4F17-AD3C-1A083E20221D}" type="slidenum">
              <a:rPr lang="en-US" smtClean="0"/>
              <a:t>6</a:t>
            </a:fld>
            <a:endParaRPr lang="en-US" dirty="0"/>
          </a:p>
        </p:txBody>
      </p:sp>
      <p:sp>
        <p:nvSpPr>
          <p:cNvPr id="8" name="Rectangle 7">
            <a:extLst>
              <a:ext uri="{FF2B5EF4-FFF2-40B4-BE49-F238E27FC236}">
                <a16:creationId xmlns:a16="http://schemas.microsoft.com/office/drawing/2014/main" id="{365BA072-DBC6-4FC8-9FCC-1F14C971A789}"/>
              </a:ext>
            </a:extLst>
          </p:cNvPr>
          <p:cNvSpPr/>
          <p:nvPr/>
        </p:nvSpPr>
        <p:spPr>
          <a:xfrm>
            <a:off x="6340643" y="3811377"/>
            <a:ext cx="4855580" cy="646331"/>
          </a:xfrm>
          <a:prstGeom prst="rect">
            <a:avLst/>
          </a:prstGeom>
        </p:spPr>
        <p:txBody>
          <a:bodyPr wrap="square">
            <a:spAutoFit/>
          </a:bodyPr>
          <a:lstStyle/>
          <a:p>
            <a:pPr algn="ctr"/>
            <a:r>
              <a:rPr lang="en-GB">
                <a:solidFill>
                  <a:schemeClr val="tx2"/>
                </a:solidFill>
                <a:latin typeface="Myriad Pro" panose="020B0503030403020204" pitchFamily="34" charset="0"/>
                <a:ea typeface="Times New Roman" panose="02020603050405020304" pitchFamily="18" charset="0"/>
                <a:cs typeface="Times New Roman" panose="02020603050405020304" pitchFamily="18" charset="0"/>
              </a:rPr>
              <a:t>An article has been published on Architecture and Governance on the topic of IoT sensors.</a:t>
            </a:r>
            <a:endParaRPr lang="en-GB" dirty="0">
              <a:solidFill>
                <a:schemeClr val="tx2"/>
              </a:solidFill>
            </a:endParaRPr>
          </a:p>
        </p:txBody>
      </p:sp>
      <p:pic>
        <p:nvPicPr>
          <p:cNvPr id="2050" name="Picture 2" descr="Architecture &amp; Governance Magazine">
            <a:extLst>
              <a:ext uri="{FF2B5EF4-FFF2-40B4-BE49-F238E27FC236}">
                <a16:creationId xmlns:a16="http://schemas.microsoft.com/office/drawing/2014/main" id="{34BCD11B-D47F-414E-94DF-BFE2CE219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451" y="1943201"/>
            <a:ext cx="5295963" cy="15686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96102E5-5947-4F83-A51C-2FE84E310609}"/>
              </a:ext>
            </a:extLst>
          </p:cNvPr>
          <p:cNvSpPr txBox="1"/>
          <p:nvPr/>
        </p:nvSpPr>
        <p:spPr>
          <a:xfrm>
            <a:off x="5718051" y="4757243"/>
            <a:ext cx="6100762" cy="646331"/>
          </a:xfrm>
          <a:prstGeom prst="rect">
            <a:avLst/>
          </a:prstGeom>
          <a:noFill/>
        </p:spPr>
        <p:txBody>
          <a:bodyPr wrap="square">
            <a:spAutoFit/>
          </a:bodyPr>
          <a:lstStyle/>
          <a:p>
            <a:pPr algn="ctr"/>
            <a:r>
              <a:rPr lang="en-GB" dirty="0">
                <a:hlinkClick r:id="rId4"/>
              </a:rPr>
              <a:t>https://www.architectureandgovernance.com/app-tech/iot-sensors-for-iot-systems-what-you-need-to-know/</a:t>
            </a:r>
            <a:r>
              <a:rPr lang="en-GB" dirty="0"/>
              <a:t> </a:t>
            </a:r>
          </a:p>
        </p:txBody>
      </p:sp>
      <p:pic>
        <p:nvPicPr>
          <p:cNvPr id="6" name="Picture 5" descr="A picture containing graphical user interface&#10;&#10;Description automatically generated">
            <a:extLst>
              <a:ext uri="{FF2B5EF4-FFF2-40B4-BE49-F238E27FC236}">
                <a16:creationId xmlns:a16="http://schemas.microsoft.com/office/drawing/2014/main" id="{84CE3E43-37AA-4184-B7D6-63760A47B5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3575" y="1173570"/>
            <a:ext cx="3605599" cy="5275614"/>
          </a:xfrm>
          <a:prstGeom prst="rect">
            <a:avLst/>
          </a:prstGeom>
        </p:spPr>
      </p:pic>
    </p:spTree>
    <p:extLst>
      <p:ext uri="{BB962C8B-B14F-4D97-AF65-F5344CB8AC3E}">
        <p14:creationId xmlns:p14="http://schemas.microsoft.com/office/powerpoint/2010/main" val="82660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A63E1-6B98-4C92-8858-3860F6B4E375}"/>
              </a:ext>
            </a:extLst>
          </p:cNvPr>
          <p:cNvSpPr>
            <a:spLocks noGrp="1"/>
          </p:cNvSpPr>
          <p:nvPr>
            <p:ph type="title"/>
          </p:nvPr>
        </p:nvSpPr>
        <p:spPr/>
        <p:txBody>
          <a:bodyPr>
            <a:normAutofit/>
          </a:bodyPr>
          <a:lstStyle/>
          <a:p>
            <a:r>
              <a:rPr lang="en-GB" dirty="0"/>
              <a:t>Feature coverage highlights</a:t>
            </a:r>
          </a:p>
        </p:txBody>
      </p:sp>
      <p:sp>
        <p:nvSpPr>
          <p:cNvPr id="4" name="Slide Number Placeholder 3">
            <a:extLst>
              <a:ext uri="{FF2B5EF4-FFF2-40B4-BE49-F238E27FC236}">
                <a16:creationId xmlns:a16="http://schemas.microsoft.com/office/drawing/2014/main" id="{D81A7628-32A8-4FF6-BD95-A93392032B60}"/>
              </a:ext>
            </a:extLst>
          </p:cNvPr>
          <p:cNvSpPr>
            <a:spLocks noGrp="1"/>
          </p:cNvSpPr>
          <p:nvPr>
            <p:ph type="sldNum" sz="quarter" idx="12"/>
          </p:nvPr>
        </p:nvSpPr>
        <p:spPr/>
        <p:txBody>
          <a:bodyPr/>
          <a:lstStyle/>
          <a:p>
            <a:fld id="{163F5A94-8458-4F17-AD3C-1A083E20221D}" type="slidenum">
              <a:rPr lang="en-US" smtClean="0"/>
              <a:t>7</a:t>
            </a:fld>
            <a:endParaRPr lang="en-US" dirty="0"/>
          </a:p>
        </p:txBody>
      </p:sp>
      <p:sp>
        <p:nvSpPr>
          <p:cNvPr id="10" name="Content Placeholder 2">
            <a:extLst>
              <a:ext uri="{FF2B5EF4-FFF2-40B4-BE49-F238E27FC236}">
                <a16:creationId xmlns:a16="http://schemas.microsoft.com/office/drawing/2014/main" id="{E54EE11C-728E-48F5-B9AC-F7F08ACAB542}"/>
              </a:ext>
            </a:extLst>
          </p:cNvPr>
          <p:cNvSpPr txBox="1">
            <a:spLocks/>
          </p:cNvSpPr>
          <p:nvPr/>
        </p:nvSpPr>
        <p:spPr>
          <a:xfrm>
            <a:off x="7505323" y="3491063"/>
            <a:ext cx="3844704" cy="980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GB" sz="1800" dirty="0">
                <a:solidFill>
                  <a:schemeClr val="tx2"/>
                </a:solidFill>
              </a:rPr>
              <a:t>An article was published on Critical Comms on the topic of IoT in public safety communications. </a:t>
            </a:r>
          </a:p>
        </p:txBody>
      </p:sp>
      <p:pic>
        <p:nvPicPr>
          <p:cNvPr id="11" name="Picture 2">
            <a:extLst>
              <a:ext uri="{FF2B5EF4-FFF2-40B4-BE49-F238E27FC236}">
                <a16:creationId xmlns:a16="http://schemas.microsoft.com/office/drawing/2014/main" id="{873BB061-058F-4352-927E-5A936C167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310" y="1464235"/>
            <a:ext cx="3330730" cy="184855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C635E50-7F0A-402E-AD9A-898727716931}"/>
              </a:ext>
            </a:extLst>
          </p:cNvPr>
          <p:cNvSpPr txBox="1"/>
          <p:nvPr/>
        </p:nvSpPr>
        <p:spPr>
          <a:xfrm>
            <a:off x="6091237" y="4932100"/>
            <a:ext cx="6100762" cy="923330"/>
          </a:xfrm>
          <a:prstGeom prst="rect">
            <a:avLst/>
          </a:prstGeom>
          <a:noFill/>
        </p:spPr>
        <p:txBody>
          <a:bodyPr wrap="square">
            <a:spAutoFit/>
          </a:bodyPr>
          <a:lstStyle/>
          <a:p>
            <a:pPr algn="ctr"/>
            <a:r>
              <a:rPr lang="en-GB" dirty="0">
                <a:hlinkClick r:id="rId4"/>
              </a:rPr>
              <a:t>https://www.criticalcomms.com.au/content/public-safety/article/enabling-collaboration-in-public-safety-services-1514249039</a:t>
            </a:r>
            <a:r>
              <a:rPr lang="en-GB" dirty="0"/>
              <a:t> </a:t>
            </a:r>
          </a:p>
        </p:txBody>
      </p:sp>
      <p:pic>
        <p:nvPicPr>
          <p:cNvPr id="8" name="Picture 7" descr="Graphical user interface, text, application&#10;&#10;Description automatically generated">
            <a:extLst>
              <a:ext uri="{FF2B5EF4-FFF2-40B4-BE49-F238E27FC236}">
                <a16:creationId xmlns:a16="http://schemas.microsoft.com/office/drawing/2014/main" id="{6D95E9C4-1D6C-47D4-985E-41B3959B74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346" y="1273629"/>
            <a:ext cx="5167162" cy="5022673"/>
          </a:xfrm>
          <a:prstGeom prst="rect">
            <a:avLst/>
          </a:prstGeom>
        </p:spPr>
      </p:pic>
    </p:spTree>
    <p:extLst>
      <p:ext uri="{BB962C8B-B14F-4D97-AF65-F5344CB8AC3E}">
        <p14:creationId xmlns:p14="http://schemas.microsoft.com/office/powerpoint/2010/main" val="27207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A63E1-6B98-4C92-8858-3860F6B4E375}"/>
              </a:ext>
            </a:extLst>
          </p:cNvPr>
          <p:cNvSpPr>
            <a:spLocks noGrp="1"/>
          </p:cNvSpPr>
          <p:nvPr>
            <p:ph type="title"/>
          </p:nvPr>
        </p:nvSpPr>
        <p:spPr/>
        <p:txBody>
          <a:bodyPr/>
          <a:lstStyle/>
          <a:p>
            <a:r>
              <a:rPr lang="en-GB" dirty="0"/>
              <a:t>Monitoring for coverage</a:t>
            </a:r>
          </a:p>
        </p:txBody>
      </p:sp>
      <p:sp>
        <p:nvSpPr>
          <p:cNvPr id="4" name="Slide Number Placeholder 3">
            <a:extLst>
              <a:ext uri="{FF2B5EF4-FFF2-40B4-BE49-F238E27FC236}">
                <a16:creationId xmlns:a16="http://schemas.microsoft.com/office/drawing/2014/main" id="{D81A7628-32A8-4FF6-BD95-A93392032B60}"/>
              </a:ext>
            </a:extLst>
          </p:cNvPr>
          <p:cNvSpPr>
            <a:spLocks noGrp="1"/>
          </p:cNvSpPr>
          <p:nvPr>
            <p:ph type="sldNum" sz="quarter" idx="12"/>
          </p:nvPr>
        </p:nvSpPr>
        <p:spPr/>
        <p:txBody>
          <a:bodyPr/>
          <a:lstStyle/>
          <a:p>
            <a:fld id="{163F5A94-8458-4F17-AD3C-1A083E20221D}" type="slidenum">
              <a:rPr lang="en-US" smtClean="0"/>
              <a:t>8</a:t>
            </a:fld>
            <a:endParaRPr lang="en-US" dirty="0"/>
          </a:p>
        </p:txBody>
      </p:sp>
      <p:sp>
        <p:nvSpPr>
          <p:cNvPr id="13" name="Content Placeholder 2">
            <a:extLst>
              <a:ext uri="{FF2B5EF4-FFF2-40B4-BE49-F238E27FC236}">
                <a16:creationId xmlns:a16="http://schemas.microsoft.com/office/drawing/2014/main" id="{1354570D-0BB1-44DD-A8C0-6B49B9D929FB}"/>
              </a:ext>
            </a:extLst>
          </p:cNvPr>
          <p:cNvSpPr>
            <a:spLocks noGrp="1"/>
          </p:cNvSpPr>
          <p:nvPr>
            <p:ph idx="1"/>
          </p:nvPr>
        </p:nvSpPr>
        <p:spPr>
          <a:xfrm>
            <a:off x="929556" y="3660995"/>
            <a:ext cx="4102570" cy="817534"/>
          </a:xfrm>
        </p:spPr>
        <p:txBody>
          <a:bodyPr>
            <a:noAutofit/>
          </a:bodyPr>
          <a:lstStyle/>
          <a:p>
            <a:pPr marL="0" indent="0" algn="ctr">
              <a:lnSpc>
                <a:spcPct val="100000"/>
              </a:lnSpc>
              <a:spcBef>
                <a:spcPts val="0"/>
              </a:spcBef>
              <a:buNone/>
            </a:pPr>
            <a:r>
              <a:rPr lang="en-GB" sz="1800" dirty="0">
                <a:solidFill>
                  <a:schemeClr val="tx2"/>
                </a:solidFill>
              </a:rPr>
              <a:t>An article has been submitted on the topic of waste procurement for the December issue of Waste Advantage Magazine.</a:t>
            </a:r>
          </a:p>
        </p:txBody>
      </p:sp>
      <p:pic>
        <p:nvPicPr>
          <p:cNvPr id="3" name="Picture 2" descr="Waste Advantage Magazine - Waste &amp;amp; Recycling Industry News">
            <a:extLst>
              <a:ext uri="{FF2B5EF4-FFF2-40B4-BE49-F238E27FC236}">
                <a16:creationId xmlns:a16="http://schemas.microsoft.com/office/drawing/2014/main" id="{C32D7B4C-7AC2-4E3C-B325-08C3E6A87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835" y="2493313"/>
            <a:ext cx="3631727" cy="66547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E7DBCAD-4470-4C4E-88AD-376D63E6C59E}"/>
              </a:ext>
            </a:extLst>
          </p:cNvPr>
          <p:cNvSpPr/>
          <p:nvPr/>
        </p:nvSpPr>
        <p:spPr>
          <a:xfrm>
            <a:off x="7558623" y="3660995"/>
            <a:ext cx="3703821" cy="1477328"/>
          </a:xfrm>
          <a:prstGeom prst="rect">
            <a:avLst/>
          </a:prstGeom>
        </p:spPr>
        <p:txBody>
          <a:bodyPr wrap="square">
            <a:spAutoFit/>
          </a:bodyPr>
          <a:lstStyle/>
          <a:p>
            <a:pPr algn="ctr"/>
            <a:r>
              <a:rPr lang="en-GB" dirty="0">
                <a:solidFill>
                  <a:schemeClr val="tx2"/>
                </a:solidFill>
                <a:latin typeface="Myriad Pro" panose="020B0503030403020204" pitchFamily="34" charset="0"/>
                <a:ea typeface="Times New Roman" panose="02020603050405020304" pitchFamily="18" charset="0"/>
                <a:cs typeface="Times New Roman" panose="02020603050405020304" pitchFamily="18" charset="0"/>
              </a:rPr>
              <a:t>An article on the topic of IoT and sustainability has been submitted to Digitalisation World.  PPR is monitoring for coverage in an upcoming issue.</a:t>
            </a:r>
            <a:endParaRPr lang="en-GB" dirty="0">
              <a:solidFill>
                <a:schemeClr val="tx2"/>
              </a:solidFill>
            </a:endParaRPr>
          </a:p>
        </p:txBody>
      </p:sp>
      <p:pic>
        <p:nvPicPr>
          <p:cNvPr id="9" name="Picture 2" descr="Digitalisation World - OpenExpo Virtual Experience 2021">
            <a:extLst>
              <a:ext uri="{FF2B5EF4-FFF2-40B4-BE49-F238E27FC236}">
                <a16:creationId xmlns:a16="http://schemas.microsoft.com/office/drawing/2014/main" id="{E4C67F1F-AC61-4A70-94DC-7497212E8A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0438" y="2493313"/>
            <a:ext cx="3631727" cy="790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086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A63E1-6B98-4C92-8858-3860F6B4E375}"/>
              </a:ext>
            </a:extLst>
          </p:cNvPr>
          <p:cNvSpPr>
            <a:spLocks noGrp="1"/>
          </p:cNvSpPr>
          <p:nvPr>
            <p:ph type="title"/>
          </p:nvPr>
        </p:nvSpPr>
        <p:spPr/>
        <p:txBody>
          <a:bodyPr>
            <a:normAutofit/>
          </a:bodyPr>
          <a:lstStyle/>
          <a:p>
            <a:r>
              <a:rPr lang="en-GB" dirty="0"/>
              <a:t>Monitoring for coverage</a:t>
            </a:r>
          </a:p>
        </p:txBody>
      </p:sp>
      <p:sp>
        <p:nvSpPr>
          <p:cNvPr id="4" name="Slide Number Placeholder 3">
            <a:extLst>
              <a:ext uri="{FF2B5EF4-FFF2-40B4-BE49-F238E27FC236}">
                <a16:creationId xmlns:a16="http://schemas.microsoft.com/office/drawing/2014/main" id="{D81A7628-32A8-4FF6-BD95-A93392032B60}"/>
              </a:ext>
            </a:extLst>
          </p:cNvPr>
          <p:cNvSpPr>
            <a:spLocks noGrp="1"/>
          </p:cNvSpPr>
          <p:nvPr>
            <p:ph type="sldNum" sz="quarter" idx="12"/>
          </p:nvPr>
        </p:nvSpPr>
        <p:spPr/>
        <p:txBody>
          <a:bodyPr/>
          <a:lstStyle/>
          <a:p>
            <a:fld id="{163F5A94-8458-4F17-AD3C-1A083E20221D}" type="slidenum">
              <a:rPr lang="en-US" smtClean="0"/>
              <a:t>9</a:t>
            </a:fld>
            <a:endParaRPr lang="en-US" dirty="0"/>
          </a:p>
        </p:txBody>
      </p:sp>
      <p:sp>
        <p:nvSpPr>
          <p:cNvPr id="10" name="Content Placeholder 2">
            <a:extLst>
              <a:ext uri="{FF2B5EF4-FFF2-40B4-BE49-F238E27FC236}">
                <a16:creationId xmlns:a16="http://schemas.microsoft.com/office/drawing/2014/main" id="{BFFEBF89-5467-48C5-883B-7C7D406AD1CD}"/>
              </a:ext>
            </a:extLst>
          </p:cNvPr>
          <p:cNvSpPr>
            <a:spLocks noGrp="1"/>
          </p:cNvSpPr>
          <p:nvPr>
            <p:ph idx="1"/>
          </p:nvPr>
        </p:nvSpPr>
        <p:spPr>
          <a:xfrm>
            <a:off x="3383058" y="3429000"/>
            <a:ext cx="5268667" cy="1446966"/>
          </a:xfrm>
        </p:spPr>
        <p:txBody>
          <a:bodyPr>
            <a:noAutofit/>
          </a:bodyPr>
          <a:lstStyle/>
          <a:p>
            <a:pPr marL="0" indent="0" algn="ctr">
              <a:lnSpc>
                <a:spcPct val="100000"/>
              </a:lnSpc>
              <a:spcBef>
                <a:spcPts val="0"/>
              </a:spcBef>
              <a:buNone/>
            </a:pPr>
            <a:r>
              <a:rPr lang="en-GB" sz="1800" dirty="0">
                <a:solidFill>
                  <a:schemeClr val="tx2"/>
                </a:solidFill>
              </a:rPr>
              <a:t>An article has been submitted on the topic of semantic interoperability to Pipeline. Coverage expected in their December issue ‘2021 IoT trends’.</a:t>
            </a:r>
          </a:p>
        </p:txBody>
      </p:sp>
      <p:pic>
        <p:nvPicPr>
          <p:cNvPr id="11" name="Picture 10">
            <a:extLst>
              <a:ext uri="{FF2B5EF4-FFF2-40B4-BE49-F238E27FC236}">
                <a16:creationId xmlns:a16="http://schemas.microsoft.com/office/drawing/2014/main" id="{34AC93BE-23FC-4E21-AA09-F345C89D4611}"/>
              </a:ext>
            </a:extLst>
          </p:cNvPr>
          <p:cNvPicPr>
            <a:picLocks noChangeAspect="1"/>
          </p:cNvPicPr>
          <p:nvPr/>
        </p:nvPicPr>
        <p:blipFill>
          <a:blip r:embed="rId3"/>
          <a:stretch>
            <a:fillRect/>
          </a:stretch>
        </p:blipFill>
        <p:spPr>
          <a:xfrm>
            <a:off x="3995124" y="2298441"/>
            <a:ext cx="4044536" cy="864356"/>
          </a:xfrm>
          <a:prstGeom prst="rect">
            <a:avLst/>
          </a:prstGeom>
        </p:spPr>
      </p:pic>
    </p:spTree>
    <p:extLst>
      <p:ext uri="{BB962C8B-B14F-4D97-AF65-F5344CB8AC3E}">
        <p14:creationId xmlns:p14="http://schemas.microsoft.com/office/powerpoint/2010/main" val="2871072329"/>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1908</TotalTime>
  <Words>509</Words>
  <Application>Microsoft Office PowerPoint</Application>
  <PresentationFormat>Widescreen</PresentationFormat>
  <Paragraphs>71</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Myriad Pro</vt:lpstr>
      <vt:lpstr>Myriad Pro Light</vt:lpstr>
      <vt:lpstr>Symbol</vt:lpstr>
      <vt:lpstr>Office Theme</vt:lpstr>
      <vt:lpstr>Marcom 100</vt:lpstr>
      <vt:lpstr>Press releases</vt:lpstr>
      <vt:lpstr>Upcoming PR opportunities</vt:lpstr>
      <vt:lpstr>Feature coverage highlights</vt:lpstr>
      <vt:lpstr>Feature coverage highlights</vt:lpstr>
      <vt:lpstr>Feature coverage highlights</vt:lpstr>
      <vt:lpstr>Feature coverage highlights</vt:lpstr>
      <vt:lpstr>Monitoring for coverage</vt:lpstr>
      <vt:lpstr>Monitoring for coverage</vt:lpstr>
      <vt:lpstr>Speaker opportunities</vt:lpstr>
      <vt:lpstr>Speaker opportunities</vt:lpstr>
      <vt:lpstr>Speaker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Marcom 88</dc:title>
  <dc:creator>Hollie-May Auburn</dc:creator>
  <cp:lastModifiedBy>Toni Brown</cp:lastModifiedBy>
  <cp:revision>128</cp:revision>
  <dcterms:created xsi:type="dcterms:W3CDTF">2020-05-22T10:29:25Z</dcterms:created>
  <dcterms:modified xsi:type="dcterms:W3CDTF">2021-11-03T11:24:24Z</dcterms:modified>
</cp:coreProperties>
</file>