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8"/>
  </p:notesMasterIdLst>
  <p:sldIdLst>
    <p:sldId id="256" r:id="rId2"/>
    <p:sldId id="260" r:id="rId3"/>
    <p:sldId id="262" r:id="rId4"/>
    <p:sldId id="264" r:id="rId5"/>
    <p:sldId id="261" r:id="rId6"/>
    <p:sldId id="263" r:id="rId7"/>
  </p:sldIdLst>
  <p:sldSz cx="12192000" cy="6858000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Myriad Pro" panose="020B0503030403020204" charset="0"/>
      <p:regular r:id="rId13"/>
      <p:bold r:id="rId14"/>
      <p:italic r:id="rId15"/>
      <p:boldItalic r:id="rId16"/>
    </p:embeddedFont>
    <p:embeddedFont>
      <p:font typeface="Myriad Pro Light" panose="020B0403030403020204" charset="0"/>
      <p:regular r:id="rId17"/>
      <p:bold r:id="rId18"/>
      <p:italic r:id="rId19"/>
      <p:boldItalic r:id="rId20"/>
    </p:embeddedFont>
    <p:embeddedFont>
      <p:font typeface="Roboto" panose="02000000000000000000" pitchFamily="2" charset="0"/>
      <p:regular r:id="rId21"/>
      <p:bold r:id="rId22"/>
      <p:italic r:id="rId23"/>
      <p:boldItalic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631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000CC6A-3FF4-4630-85E8-981F72DAFA90}" v="17" dt="2021-12-15T15:34:34.94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60" autoAdjust="0"/>
    <p:restoredTop sz="94660"/>
  </p:normalViewPr>
  <p:slideViewPr>
    <p:cSldViewPr snapToGrid="0">
      <p:cViewPr varScale="1">
        <p:scale>
          <a:sx n="67" d="100"/>
          <a:sy n="67" d="100"/>
        </p:scale>
        <p:origin x="60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13.fntdata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24" Type="http://schemas.openxmlformats.org/officeDocument/2006/relationships/font" Target="fonts/font16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font" Target="fonts/font15.fntdata"/><Relationship Id="rId28" Type="http://schemas.openxmlformats.org/officeDocument/2006/relationships/tableStyles" Target="tableStyles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font" Target="fonts/font14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28E301-3DFA-4C73-9BFF-EDACBE8CE9B5}" type="datetimeFigureOut">
              <a:rPr lang="en-IN" smtClean="0"/>
              <a:t>15-12-2021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A05934-9E10-4F0A-88EF-5F62E8EA335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45095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12192000" cy="2174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4285397"/>
            <a:ext cx="12192000" cy="2572603"/>
          </a:xfrm>
          <a:prstGeom prst="rect">
            <a:avLst/>
          </a:prstGeom>
          <a:solidFill>
            <a:srgbClr val="A7A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01444" y="1122363"/>
            <a:ext cx="11296184" cy="2387600"/>
          </a:xfrm>
        </p:spPr>
        <p:txBody>
          <a:bodyPr anchor="b"/>
          <a:lstStyle>
            <a:lvl1pPr algn="ctr">
              <a:defRPr sz="6000" b="1" i="0"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7684" y="194184"/>
            <a:ext cx="2478783" cy="185635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5019675"/>
            <a:ext cx="9144000" cy="1655762"/>
          </a:xfrm>
        </p:spPr>
        <p:txBody>
          <a:bodyPr/>
          <a:lstStyle>
            <a:lvl1pPr marL="0" indent="0" algn="ctr">
              <a:buNone/>
              <a:defRPr sz="2400" b="0" i="0">
                <a:solidFill>
                  <a:schemeClr val="bg1"/>
                </a:solidFill>
                <a:latin typeface="Myriad Pro" panose="020B05030304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148782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12192000" cy="2174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5341434"/>
            <a:ext cx="12192000" cy="1516566"/>
          </a:xfrm>
          <a:prstGeom prst="rect">
            <a:avLst/>
          </a:prstGeom>
          <a:solidFill>
            <a:srgbClr val="A7A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01444" y="1122363"/>
            <a:ext cx="11296184" cy="2387600"/>
          </a:xfrm>
        </p:spPr>
        <p:txBody>
          <a:bodyPr anchor="b"/>
          <a:lstStyle>
            <a:lvl1pPr algn="ctr">
              <a:defRPr sz="6000" b="1" i="0"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7684" y="194184"/>
            <a:ext cx="2478783" cy="185635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5847556"/>
            <a:ext cx="9144000" cy="1655762"/>
          </a:xfrm>
        </p:spPr>
        <p:txBody>
          <a:bodyPr/>
          <a:lstStyle>
            <a:lvl1pPr marL="0" indent="0" algn="ctr">
              <a:buNone/>
              <a:defRPr sz="2400" b="0" i="0">
                <a:solidFill>
                  <a:schemeClr val="bg1"/>
                </a:solidFill>
                <a:latin typeface="Myriad Pro" panose="020B05030304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094554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12192000" cy="2174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59780" y="1233866"/>
            <a:ext cx="11296184" cy="2387600"/>
          </a:xfrm>
        </p:spPr>
        <p:txBody>
          <a:bodyPr anchor="b">
            <a:normAutofit/>
          </a:bodyPr>
          <a:lstStyle>
            <a:lvl1pPr algn="l">
              <a:defRPr sz="4800" b="1" i="0">
                <a:solidFill>
                  <a:schemeClr val="tx1"/>
                </a:solidFill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3268" y="305687"/>
            <a:ext cx="2478783" cy="185635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59780" y="3837899"/>
            <a:ext cx="9144000" cy="1655762"/>
          </a:xfrm>
        </p:spPr>
        <p:txBody>
          <a:bodyPr/>
          <a:lstStyle>
            <a:lvl1pPr marL="0" indent="0" algn="l">
              <a:buNone/>
              <a:defRPr sz="2400" b="0" i="0">
                <a:solidFill>
                  <a:schemeClr val="tx1">
                    <a:lumMod val="50000"/>
                    <a:lumOff val="50000"/>
                  </a:schemeClr>
                </a:solidFill>
                <a:latin typeface="Myriad Pro" panose="020B05030304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07940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i="0"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fld id="{3C0F6329-576D-4C21-8FF7-61FA27709438}" type="datetimeFigureOut">
              <a:rPr lang="en-US" smtClean="0"/>
              <a:pPr/>
              <a:t>12/15/2021</a:t>
            </a:fld>
            <a:endParaRPr lang="en-US" dirty="0">
              <a:latin typeface="Myriad Pro" panose="020B0503030403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endParaRPr lang="en-US" dirty="0">
              <a:latin typeface="Myriad Pro" panose="020B0503030403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fld id="{163F5A94-8458-4F17-AD3C-1A083E20221D}" type="slidenum">
              <a:rPr lang="en-US" smtClean="0"/>
              <a:pPr/>
              <a:t>‹#›</a:t>
            </a:fld>
            <a:endParaRPr lang="en-US" dirty="0"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2761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1" i="0"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fld id="{3C0F6329-576D-4C21-8FF7-61FA27709438}" type="datetimeFigureOut">
              <a:rPr lang="en-US" smtClean="0"/>
              <a:pPr/>
              <a:t>12/15/2021</a:t>
            </a:fld>
            <a:endParaRPr lang="en-US" dirty="0">
              <a:latin typeface="Myriad Pro" panose="020B0503030403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endParaRPr lang="en-US" dirty="0">
              <a:latin typeface="Myriad Pro" panose="020B0503030403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451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i="0"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fld id="{3C0F6329-576D-4C21-8FF7-61FA27709438}" type="datetimeFigureOut">
              <a:rPr lang="en-US" smtClean="0"/>
              <a:pPr/>
              <a:t>12/15/2021</a:t>
            </a:fld>
            <a:endParaRPr lang="en-US" dirty="0">
              <a:latin typeface="Myriad Pro" panose="020B0503030403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endParaRPr lang="en-US" dirty="0">
              <a:latin typeface="Myriad Pro" panose="020B0503030403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867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b="1" i="0"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fld id="{3C0F6329-576D-4C21-8FF7-61FA27709438}" type="datetimeFigureOut">
              <a:rPr lang="en-US" smtClean="0"/>
              <a:pPr/>
              <a:t>12/15/2021</a:t>
            </a:fld>
            <a:endParaRPr lang="en-US" dirty="0">
              <a:latin typeface="Myriad Pro" panose="020B0503030403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endParaRPr lang="en-US" dirty="0">
              <a:latin typeface="Myriad Pro" panose="020B0503030403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219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i="0"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fld id="{3C0F6329-576D-4C21-8FF7-61FA27709438}" type="datetimeFigureOut">
              <a:rPr lang="en-US" smtClean="0"/>
              <a:pPr/>
              <a:t>12/15/2021</a:t>
            </a:fld>
            <a:endParaRPr lang="en-US" dirty="0">
              <a:latin typeface="Myriad Pro" panose="020B0503030403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endParaRPr lang="en-US" dirty="0">
              <a:latin typeface="Myriad Pro" panose="020B0503030403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fld id="{163F5A94-8458-4F17-AD3C-1A083E20221D}" type="slidenum">
              <a:rPr lang="en-US" smtClean="0"/>
              <a:pPr/>
              <a:t>‹#›</a:t>
            </a:fld>
            <a:endParaRPr lang="en-US" dirty="0"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1594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fld id="{163F5A94-8458-4F17-AD3C-1A083E20221D}" type="slidenum">
              <a:rPr lang="en-US" smtClean="0"/>
              <a:pPr/>
              <a:t>‹#›</a:t>
            </a:fld>
            <a:endParaRPr lang="en-US" dirty="0"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1596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4696" y="0"/>
            <a:ext cx="7850299" cy="1173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696" y="1493919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97628" y="6492875"/>
            <a:ext cx="4943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Myriad Pro" panose="020B0503030403020204" pitchFamily="34" charset="0"/>
              </a:defRPr>
            </a:lvl1pPr>
          </a:lstStyle>
          <a:p>
            <a:fld id="{163F5A94-8458-4F17-AD3C-1A083E20221D}" type="slidenum">
              <a:rPr lang="en-US" smtClean="0"/>
              <a:pPr/>
              <a:t>‹#›</a:t>
            </a:fld>
            <a:endParaRPr lang="en-US" dirty="0">
              <a:latin typeface="Myriad Pro" panose="020B0503030403020204" pitchFamily="34" charset="0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1155282"/>
            <a:ext cx="12192000" cy="18288"/>
          </a:xfrm>
          <a:prstGeom prst="rect">
            <a:avLst/>
          </a:prstGeom>
          <a:solidFill>
            <a:srgbClr val="A7A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07572" y="105845"/>
            <a:ext cx="1207227" cy="904091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6497638"/>
            <a:ext cx="12192000" cy="18288"/>
          </a:xfrm>
          <a:prstGeom prst="rect">
            <a:avLst/>
          </a:prstGeom>
          <a:solidFill>
            <a:srgbClr val="A7A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5592496" y="6592129"/>
            <a:ext cx="10230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chemeClr val="bg1">
                    <a:lumMod val="75000"/>
                  </a:schemeClr>
                </a:solidFill>
                <a:latin typeface="Myriad Pro Light" panose="020B0603030403020204" pitchFamily="34" charset="0"/>
              </a:rPr>
              <a:t>© 2020 oneM2M</a:t>
            </a:r>
          </a:p>
          <a:p>
            <a:endParaRPr lang="en-US" sz="900" dirty="0">
              <a:solidFill>
                <a:schemeClr val="bg1">
                  <a:lumMod val="50000"/>
                </a:schemeClr>
              </a:solidFill>
              <a:latin typeface="Myriad Pro Light" panose="020B06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1894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C63133"/>
          </a:solidFill>
          <a:latin typeface="Myriad Pro" panose="020B0503030403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C00000"/>
        </a:buClr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oneM2M website analytics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Estelle Mancini, MARCOM Secretary</a:t>
            </a:r>
            <a:br>
              <a:rPr lang="en-US" dirty="0"/>
            </a:br>
            <a:r>
              <a:rPr lang="en-US" dirty="0"/>
              <a:t>16 December 2021</a:t>
            </a:r>
          </a:p>
        </p:txBody>
      </p:sp>
    </p:spTree>
    <p:extLst>
      <p:ext uri="{BB962C8B-B14F-4D97-AF65-F5344CB8AC3E}">
        <p14:creationId xmlns:p14="http://schemas.microsoft.com/office/powerpoint/2010/main" val="17654497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600" dirty="0" err="1"/>
              <a:t>Monthly</a:t>
            </a:r>
            <a:r>
              <a:rPr lang="fr-FR" sz="3600" dirty="0"/>
              <a:t> </a:t>
            </a:r>
            <a:r>
              <a:rPr lang="fr-FR" sz="3600" dirty="0" err="1"/>
              <a:t>overview</a:t>
            </a:r>
            <a:r>
              <a:rPr lang="fr-FR" sz="3600" dirty="0"/>
              <a:t> &amp; 2021 vs. 2020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2,030 </a:t>
            </a:r>
            <a:r>
              <a:rPr lang="fr-FR" dirty="0" err="1"/>
              <a:t>Users</a:t>
            </a:r>
            <a:r>
              <a:rPr lang="fr-FR" dirty="0"/>
              <a:t>  </a:t>
            </a:r>
            <a:r>
              <a:rPr lang="fr-FR" dirty="0">
                <a:solidFill>
                  <a:srgbClr val="C00000"/>
                </a:solidFill>
              </a:rPr>
              <a:t>+ </a:t>
            </a:r>
            <a:r>
              <a:rPr lang="en-GB" b="0" i="0" dirty="0">
                <a:solidFill>
                  <a:srgbClr val="C00000"/>
                </a:solidFill>
                <a:effectLst/>
                <a:latin typeface="Roboto" panose="02000000000000000000" pitchFamily="2" charset="0"/>
              </a:rPr>
              <a:t>383,33 %</a:t>
            </a:r>
            <a:br>
              <a:rPr lang="fr-FR" dirty="0"/>
            </a:br>
            <a:r>
              <a:rPr lang="fr-FR" dirty="0"/>
              <a:t>(at least one session)</a:t>
            </a:r>
          </a:p>
          <a:p>
            <a:r>
              <a:rPr lang="en-GB" dirty="0"/>
              <a:t>1,807 </a:t>
            </a:r>
            <a:r>
              <a:rPr lang="fr-FR" dirty="0"/>
              <a:t> news </a:t>
            </a:r>
            <a:r>
              <a:rPr lang="fr-FR" dirty="0" err="1"/>
              <a:t>users</a:t>
            </a:r>
            <a:r>
              <a:rPr lang="fr-FR" dirty="0"/>
              <a:t> </a:t>
            </a:r>
            <a:r>
              <a:rPr lang="fr-FR" dirty="0">
                <a:solidFill>
                  <a:srgbClr val="C00000"/>
                </a:solidFill>
              </a:rPr>
              <a:t>+ </a:t>
            </a:r>
            <a:r>
              <a:rPr lang="en-GB" b="0" i="0" dirty="0">
                <a:solidFill>
                  <a:srgbClr val="C00000"/>
                </a:solidFill>
                <a:effectLst/>
                <a:latin typeface="Roboto" panose="02000000000000000000" pitchFamily="2" charset="0"/>
              </a:rPr>
              <a:t>419,25 %</a:t>
            </a:r>
            <a:br>
              <a:rPr lang="fr-FR" dirty="0"/>
            </a:br>
            <a:r>
              <a:rPr lang="fr-FR" dirty="0"/>
              <a:t>(first time </a:t>
            </a:r>
            <a:r>
              <a:rPr lang="fr-FR" dirty="0" err="1"/>
              <a:t>users</a:t>
            </a:r>
            <a:r>
              <a:rPr lang="fr-FR" dirty="0"/>
              <a:t>)</a:t>
            </a:r>
          </a:p>
          <a:p>
            <a:r>
              <a:rPr lang="en-GB" dirty="0"/>
              <a:t>8,143 </a:t>
            </a:r>
            <a:r>
              <a:rPr lang="fr-FR" dirty="0"/>
              <a:t>page </a:t>
            </a:r>
            <a:r>
              <a:rPr lang="fr-FR" dirty="0" err="1"/>
              <a:t>views</a:t>
            </a:r>
            <a:r>
              <a:rPr lang="fr-FR" dirty="0"/>
              <a:t> </a:t>
            </a:r>
            <a:r>
              <a:rPr lang="fr-FR" dirty="0">
                <a:solidFill>
                  <a:srgbClr val="C00000"/>
                </a:solidFill>
              </a:rPr>
              <a:t>+ </a:t>
            </a:r>
            <a:r>
              <a:rPr lang="en-GB" b="0" i="0" dirty="0">
                <a:solidFill>
                  <a:srgbClr val="C00000"/>
                </a:solidFill>
                <a:effectLst/>
                <a:latin typeface="Roboto" panose="02000000000000000000" pitchFamily="2" charset="0"/>
              </a:rPr>
              <a:t>510,88 %</a:t>
            </a:r>
            <a:br>
              <a:rPr lang="fr-FR" dirty="0"/>
            </a:br>
            <a:r>
              <a:rPr lang="fr-FR" dirty="0"/>
              <a:t>(total </a:t>
            </a:r>
            <a:r>
              <a:rPr lang="fr-FR" dirty="0" err="1"/>
              <a:t>number</a:t>
            </a:r>
            <a:r>
              <a:rPr lang="fr-FR" dirty="0"/>
              <a:t> of pages)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Figures have been stable for the </a:t>
            </a:r>
            <a:r>
              <a:rPr lang="fr-FR" dirty="0" err="1"/>
              <a:t>past</a:t>
            </a:r>
            <a:r>
              <a:rPr lang="fr-FR" dirty="0"/>
              <a:t> 3 </a:t>
            </a:r>
            <a:r>
              <a:rPr lang="fr-FR" dirty="0" err="1"/>
              <a:t>months</a:t>
            </a:r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1B550-7CF2-4283-9092-C0AEF154911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2912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19" y="387925"/>
            <a:ext cx="10515599" cy="553218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3600" kern="1200" dirty="0">
                <a:solidFill>
                  <a:srgbClr val="C00000"/>
                </a:solidFill>
                <a:latin typeface="Myriad Pro" panose="020B0503030403020204" charset="0"/>
              </a:rPr>
              <a:t>Top 10 pages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335726"/>
            <a:ext cx="10515599" cy="420624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br>
              <a:rPr lang="en-US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sz="11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5" name="Picture 4" descr="Graphical user interface, application, email&#10;&#10;Description automatically generated">
            <a:extLst>
              <a:ext uri="{FF2B5EF4-FFF2-40B4-BE49-F238E27FC236}">
                <a16:creationId xmlns:a16="http://schemas.microsoft.com/office/drawing/2014/main" id="{93F9BAEA-15A0-416E-8A0F-11F29F33DC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390" y="1756350"/>
            <a:ext cx="11549215" cy="4273209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CF81B550-7CF2-4283-9092-C0AEF1549117}" type="slidenum">
              <a:rPr lang="en-US" smtClean="0">
                <a:latin typeface="+mn-lt"/>
              </a:rPr>
              <a:pPr>
                <a:spcAft>
                  <a:spcPts val="600"/>
                </a:spcAft>
              </a:pPr>
              <a:t>3</a:t>
            </a:fld>
            <a:endParaRPr lang="en-US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318595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136525"/>
            <a:ext cx="10515599" cy="77787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kern="1200" dirty="0">
                <a:solidFill>
                  <a:srgbClr val="C00000"/>
                </a:solidFill>
                <a:latin typeface="Myriad Pro" panose="020B0503030403020204" charset="0"/>
              </a:rPr>
              <a:t>Top 10 countries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335726"/>
            <a:ext cx="10515599" cy="420624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br>
              <a:rPr lang="en-US" sz="11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sz="11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5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17B8398C-4CFB-471D-BDE4-42F1374E2E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756350"/>
            <a:ext cx="10515599" cy="4391510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CF81B550-7CF2-4283-9092-C0AEF1549117}" type="slidenum">
              <a:rPr lang="en-US" smtClean="0">
                <a:latin typeface="+mn-lt"/>
              </a:rPr>
              <a:pPr>
                <a:spcAft>
                  <a:spcPts val="600"/>
                </a:spcAft>
              </a:pPr>
              <a:t>4</a:t>
            </a:fld>
            <a:endParaRPr lang="en-US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672526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 dirty="0"/>
              <a:t>CHANNELS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1B550-7CF2-4283-9092-C0AEF1549117}" type="slidenum">
              <a:rPr lang="en-US" smtClean="0"/>
              <a:t>5</a:t>
            </a:fld>
            <a:endParaRPr lang="en-US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24CC5885-9808-41A4-BE1B-5B4EAFE111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9935202"/>
              </p:ext>
            </p:extLst>
          </p:nvPr>
        </p:nvGraphicFramePr>
        <p:xfrm>
          <a:off x="334696" y="1488245"/>
          <a:ext cx="5761304" cy="44595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0652">
                  <a:extLst>
                    <a:ext uri="{9D8B030D-6E8A-4147-A177-3AD203B41FA5}">
                      <a16:colId xmlns:a16="http://schemas.microsoft.com/office/drawing/2014/main" val="104931189"/>
                    </a:ext>
                  </a:extLst>
                </a:gridCol>
                <a:gridCol w="2880652">
                  <a:extLst>
                    <a:ext uri="{9D8B030D-6E8A-4147-A177-3AD203B41FA5}">
                      <a16:colId xmlns:a16="http://schemas.microsoft.com/office/drawing/2014/main" val="301487101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fr-FR" sz="2400" dirty="0"/>
                        <a:t>CHANNELS</a:t>
                      </a:r>
                      <a:endParaRPr lang="en-GB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/>
                        <a:t>2,030 </a:t>
                      </a:r>
                      <a:r>
                        <a:rPr lang="fr-FR" sz="2400" dirty="0" err="1"/>
                        <a:t>visits</a:t>
                      </a:r>
                      <a:endParaRPr lang="en-GB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81031528"/>
                  </a:ext>
                </a:extLst>
              </a:tr>
              <a:tr h="1099671">
                <a:tc>
                  <a:txBody>
                    <a:bodyPr/>
                    <a:lstStyle/>
                    <a:p>
                      <a:r>
                        <a:rPr lang="fr-FR" b="1" dirty="0" err="1"/>
                        <a:t>Organic</a:t>
                      </a:r>
                      <a:r>
                        <a:rPr lang="fr-FR" b="1" dirty="0"/>
                        <a:t> </a:t>
                      </a:r>
                      <a:r>
                        <a:rPr lang="fr-FR" b="1" dirty="0" err="1"/>
                        <a:t>Search</a:t>
                      </a:r>
                      <a:endParaRPr lang="fr-FR" b="1" dirty="0"/>
                    </a:p>
                    <a:p>
                      <a:r>
                        <a:rPr lang="fr-FR" dirty="0"/>
                        <a:t>(</a:t>
                      </a:r>
                      <a:r>
                        <a:rPr lang="fr-FR" dirty="0" err="1"/>
                        <a:t>Search</a:t>
                      </a:r>
                      <a:r>
                        <a:rPr lang="fr-FR" dirty="0"/>
                        <a:t> Engine </a:t>
                      </a:r>
                      <a:r>
                        <a:rPr lang="fr-FR" dirty="0" err="1"/>
                        <a:t>results</a:t>
                      </a:r>
                      <a:r>
                        <a:rPr lang="fr-FR" dirty="0"/>
                        <a:t>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1,225 (58,4%)</a:t>
                      </a:r>
                    </a:p>
                    <a:p>
                      <a:r>
                        <a:rPr lang="fr-FR" dirty="0">
                          <a:solidFill>
                            <a:srgbClr val="C00000"/>
                          </a:solidFill>
                        </a:rPr>
                        <a:t>+419,25 </a:t>
                      </a:r>
                      <a:r>
                        <a:rPr lang="fr-FR" dirty="0" err="1">
                          <a:solidFill>
                            <a:srgbClr val="C00000"/>
                          </a:solidFill>
                        </a:rPr>
                        <a:t>compared</a:t>
                      </a:r>
                      <a:r>
                        <a:rPr lang="fr-FR" dirty="0">
                          <a:solidFill>
                            <a:srgbClr val="C00000"/>
                          </a:solidFill>
                        </a:rPr>
                        <a:t> to 2020</a:t>
                      </a:r>
                      <a:endParaRPr lang="en-GB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5044381"/>
                  </a:ext>
                </a:extLst>
              </a:tr>
              <a:tr h="1099671">
                <a:tc>
                  <a:txBody>
                    <a:bodyPr/>
                    <a:lstStyle/>
                    <a:p>
                      <a:r>
                        <a:rPr lang="fr-FR" b="1" dirty="0"/>
                        <a:t>Direct</a:t>
                      </a:r>
                    </a:p>
                    <a:p>
                      <a:r>
                        <a:rPr lang="fr-FR" dirty="0"/>
                        <a:t>Landing pages </a:t>
                      </a:r>
                      <a:r>
                        <a:rPr lang="fr-FR" dirty="0" err="1"/>
                        <a:t>visit</a:t>
                      </a:r>
                      <a:r>
                        <a:rPr lang="fr-FR" dirty="0"/>
                        <a:t> by direct </a:t>
                      </a:r>
                      <a:r>
                        <a:rPr lang="fr-FR" dirty="0" err="1"/>
                        <a:t>typing</a:t>
                      </a:r>
                      <a:r>
                        <a:rPr lang="fr-FR" dirty="0"/>
                        <a:t> </a:t>
                      </a:r>
                      <a:r>
                        <a:rPr lang="fr-FR" dirty="0" err="1"/>
                        <a:t>into</a:t>
                      </a:r>
                      <a:r>
                        <a:rPr lang="fr-FR" dirty="0"/>
                        <a:t> browser, bookmarks…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722 (34,4%)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0092112"/>
                  </a:ext>
                </a:extLst>
              </a:tr>
              <a:tr h="1008187">
                <a:tc>
                  <a:txBody>
                    <a:bodyPr/>
                    <a:lstStyle/>
                    <a:p>
                      <a:r>
                        <a:rPr lang="fr-FR" b="1" dirty="0" err="1"/>
                        <a:t>Referral</a:t>
                      </a:r>
                      <a:endParaRPr lang="fr-FR" b="1" dirty="0"/>
                    </a:p>
                    <a:p>
                      <a:r>
                        <a:rPr lang="fr-FR" dirty="0"/>
                        <a:t>Sites </a:t>
                      </a:r>
                      <a:r>
                        <a:rPr lang="fr-FR" dirty="0" err="1"/>
                        <a:t>that</a:t>
                      </a:r>
                      <a:r>
                        <a:rPr lang="fr-FR" dirty="0"/>
                        <a:t> </a:t>
                      </a:r>
                      <a:r>
                        <a:rPr lang="fr-FR" dirty="0" err="1"/>
                        <a:t>refer</a:t>
                      </a:r>
                      <a:r>
                        <a:rPr lang="fr-FR" dirty="0"/>
                        <a:t> oneM2M </a:t>
                      </a:r>
                      <a:r>
                        <a:rPr lang="fr-FR" dirty="0" err="1"/>
                        <a:t>website</a:t>
                      </a:r>
                      <a:r>
                        <a:rPr lang="fr-FR" dirty="0"/>
                        <a:t> (</a:t>
                      </a:r>
                      <a:r>
                        <a:rPr lang="fr-FR" dirty="0" err="1"/>
                        <a:t>hyperlink</a:t>
                      </a:r>
                      <a:r>
                        <a:rPr lang="fr-FR" dirty="0"/>
                        <a:t>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126 (6%)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0184675"/>
                  </a:ext>
                </a:extLst>
              </a:tr>
              <a:tr h="705731">
                <a:tc>
                  <a:txBody>
                    <a:bodyPr/>
                    <a:lstStyle/>
                    <a:p>
                      <a:r>
                        <a:rPr lang="fr-FR" b="1" dirty="0"/>
                        <a:t>Social Networks</a:t>
                      </a:r>
                      <a:br>
                        <a:rPr lang="fr-FR" dirty="0"/>
                      </a:br>
                      <a:r>
                        <a:rPr lang="fr-FR" dirty="0"/>
                        <a:t>Twitter, LinkedIn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23 (1,1%)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9408331"/>
                  </a:ext>
                </a:extLst>
              </a:tr>
            </a:tbl>
          </a:graphicData>
        </a:graphic>
      </p:graphicFrame>
      <p:pic>
        <p:nvPicPr>
          <p:cNvPr id="10" name="Picture 9" descr="Chart, pie chart&#10;&#10;Description automatically generated">
            <a:extLst>
              <a:ext uri="{FF2B5EF4-FFF2-40B4-BE49-F238E27FC236}">
                <a16:creationId xmlns:a16="http://schemas.microsoft.com/office/drawing/2014/main" id="{7A3D5243-B76E-4136-BD2A-B08ADB14667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10" r="3460" b="-1161"/>
          <a:stretch/>
        </p:blipFill>
        <p:spPr>
          <a:xfrm>
            <a:off x="7644765" y="1367352"/>
            <a:ext cx="3674510" cy="2410790"/>
          </a:xfrm>
          <a:prstGeom prst="rect">
            <a:avLst/>
          </a:prstGeom>
        </p:spPr>
      </p:pic>
      <p:pic>
        <p:nvPicPr>
          <p:cNvPr id="13" name="Picture 12" descr="Chart, pie chart&#10;&#10;Description automatically generated">
            <a:extLst>
              <a:ext uri="{FF2B5EF4-FFF2-40B4-BE49-F238E27FC236}">
                <a16:creationId xmlns:a16="http://schemas.microsoft.com/office/drawing/2014/main" id="{011807E5-E0FE-4073-B78A-E4E9D0D9D2E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72"/>
          <a:stretch/>
        </p:blipFill>
        <p:spPr>
          <a:xfrm>
            <a:off x="7785970" y="4219575"/>
            <a:ext cx="3674510" cy="216314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F14CA91-F23D-4DE2-9576-6DB248EFEAD3}"/>
              </a:ext>
            </a:extLst>
          </p:cNvPr>
          <p:cNvSpPr txBox="1"/>
          <p:nvPr/>
        </p:nvSpPr>
        <p:spPr>
          <a:xfrm>
            <a:off x="8401050" y="1303579"/>
            <a:ext cx="1409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C00000"/>
                </a:solidFill>
              </a:rPr>
              <a:t>2021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807ABD0-1EB7-4FC1-946F-C6DD509DD6DF}"/>
              </a:ext>
            </a:extLst>
          </p:cNvPr>
          <p:cNvSpPr txBox="1"/>
          <p:nvPr/>
        </p:nvSpPr>
        <p:spPr>
          <a:xfrm>
            <a:off x="8401050" y="4103929"/>
            <a:ext cx="1409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C00000"/>
                </a:solidFill>
              </a:rPr>
              <a:t>2020</a:t>
            </a:r>
            <a:endParaRPr lang="en-GB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9186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136525"/>
            <a:ext cx="10515599" cy="77787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kern="1200" dirty="0">
                <a:solidFill>
                  <a:srgbClr val="C00000"/>
                </a:solidFill>
                <a:latin typeface="Myriad Pro" panose="020B0503030403020204" charset="0"/>
              </a:rPr>
              <a:t>Social Media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8" y="1335726"/>
            <a:ext cx="10515599" cy="420624"/>
          </a:xfrm>
        </p:spPr>
        <p:txBody>
          <a:bodyPr vert="horz" lIns="91440" tIns="45720" rIns="91440" bIns="45720" rtlCol="0">
            <a:noAutofit/>
          </a:bodyPr>
          <a:lstStyle/>
          <a:p>
            <a:r>
              <a:rPr lang="fr-FR" sz="3200" dirty="0"/>
              <a:t>LinkedIn:</a:t>
            </a:r>
          </a:p>
          <a:p>
            <a:pPr marL="457200" lvl="1" indent="0">
              <a:buNone/>
            </a:pPr>
            <a:r>
              <a:rPr lang="fr-FR" sz="3200" dirty="0"/>
              <a:t>1,158 followers, +18</a:t>
            </a:r>
          </a:p>
          <a:p>
            <a:pPr marL="457200" lvl="1" indent="0">
              <a:buNone/>
            </a:pPr>
            <a:r>
              <a:rPr lang="fr-FR" sz="3200" dirty="0"/>
              <a:t>173 </a:t>
            </a:r>
            <a:r>
              <a:rPr lang="fr-FR" sz="3200" dirty="0" err="1"/>
              <a:t>visits</a:t>
            </a:r>
            <a:endParaRPr lang="fr-FR" sz="3200" dirty="0"/>
          </a:p>
          <a:p>
            <a:pPr marL="457200" lvl="1" indent="0">
              <a:buNone/>
            </a:pPr>
            <a:r>
              <a:rPr lang="fr-FR" sz="3200" dirty="0"/>
              <a:t>9 </a:t>
            </a:r>
            <a:r>
              <a:rPr lang="fr-FR" sz="3200" dirty="0" err="1"/>
              <a:t>posts</a:t>
            </a:r>
            <a:br>
              <a:rPr lang="fr-FR" sz="3200" dirty="0"/>
            </a:br>
            <a:endParaRPr lang="en-GB" sz="3200" dirty="0">
              <a:latin typeface="-apple-system"/>
            </a:endParaRPr>
          </a:p>
          <a:p>
            <a:r>
              <a:rPr lang="en-GB" sz="3200" dirty="0">
                <a:latin typeface="-apple-system"/>
              </a:rPr>
              <a:t>Twitter:</a:t>
            </a:r>
          </a:p>
          <a:p>
            <a:pPr marL="457200" lvl="1" indent="0">
              <a:buNone/>
            </a:pPr>
            <a:r>
              <a:rPr lang="en-GB" sz="3200" dirty="0">
                <a:latin typeface="-apple-system"/>
              </a:rPr>
              <a:t>1,392 followers, +11</a:t>
            </a:r>
            <a:br>
              <a:rPr lang="en-GB" sz="3200" dirty="0">
                <a:latin typeface="-apple-system"/>
              </a:rPr>
            </a:br>
            <a:r>
              <a:rPr lang="en-GB" sz="3200" dirty="0">
                <a:latin typeface="-apple-system"/>
              </a:rPr>
              <a:t>121 visits</a:t>
            </a:r>
            <a:br>
              <a:rPr lang="en-GB" sz="3200" dirty="0">
                <a:latin typeface="-apple-system"/>
              </a:rPr>
            </a:br>
            <a:r>
              <a:rPr lang="en-GB" sz="3200" dirty="0">
                <a:latin typeface="-apple-system"/>
              </a:rPr>
              <a:t>39 Tweets</a:t>
            </a:r>
            <a:br>
              <a:rPr lang="en-US" sz="3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sz="3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CF81B550-7CF2-4283-9092-C0AEF1549117}" type="slidenum">
              <a:rPr lang="en-US" smtClean="0">
                <a:latin typeface="+mn-lt"/>
              </a:rPr>
              <a:pPr>
                <a:spcAft>
                  <a:spcPts val="600"/>
                </a:spcAft>
              </a:pPr>
              <a:t>6</a:t>
            </a:fld>
            <a:endParaRPr lang="en-US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063817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ne2m">
      <a:dk1>
        <a:srgbClr val="545054"/>
      </a:dk1>
      <a:lt1>
        <a:sysClr val="window" lastClr="FFFFFF"/>
      </a:lt1>
      <a:dk2>
        <a:srgbClr val="000000"/>
      </a:dk2>
      <a:lt2>
        <a:srgbClr val="E7E6E6"/>
      </a:lt2>
      <a:accent1>
        <a:srgbClr val="C00000"/>
      </a:accent1>
      <a:accent2>
        <a:srgbClr val="545054"/>
      </a:accent2>
      <a:accent3>
        <a:srgbClr val="A5A5A5"/>
      </a:accent3>
      <a:accent4>
        <a:srgbClr val="F6921E"/>
      </a:accent4>
      <a:accent5>
        <a:srgbClr val="716896"/>
      </a:accent5>
      <a:accent6>
        <a:srgbClr val="005480"/>
      </a:accent6>
      <a:hlink>
        <a:srgbClr val="668C97"/>
      </a:hlink>
      <a:folHlink>
        <a:srgbClr val="44546A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322</TotalTime>
  <Words>167</Words>
  <Application>Microsoft Office PowerPoint</Application>
  <PresentationFormat>Widescreen</PresentationFormat>
  <Paragraphs>41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-apple-system</vt:lpstr>
      <vt:lpstr>Roboto</vt:lpstr>
      <vt:lpstr>Arial</vt:lpstr>
      <vt:lpstr>Myriad Pro</vt:lpstr>
      <vt:lpstr>Myriad Pro Light</vt:lpstr>
      <vt:lpstr>Calibri</vt:lpstr>
      <vt:lpstr>Office Theme</vt:lpstr>
      <vt:lpstr>oneM2M website analytics</vt:lpstr>
      <vt:lpstr>Monthly overview &amp; 2021 vs. 2020</vt:lpstr>
      <vt:lpstr>Top 10 pages</vt:lpstr>
      <vt:lpstr>Top 10 countries</vt:lpstr>
      <vt:lpstr>CHANNELS</vt:lpstr>
      <vt:lpstr>Social Media</vt:lpstr>
    </vt:vector>
  </TitlesOfParts>
  <Company>iconectiv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Swedlund, Nils</dc:creator>
  <cp:lastModifiedBy>Estelle Mancini</cp:lastModifiedBy>
  <cp:revision>24</cp:revision>
  <dcterms:created xsi:type="dcterms:W3CDTF">2017-09-21T15:46:31Z</dcterms:created>
  <dcterms:modified xsi:type="dcterms:W3CDTF">2021-12-15T20:09:45Z</dcterms:modified>
</cp:coreProperties>
</file>