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264" r:id="rId5"/>
    <p:sldId id="261" r:id="rId6"/>
    <p:sldId id="26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Pro" panose="020B0503030403020204" charset="0"/>
      <p:regular r:id="rId13"/>
      <p:bold r:id="rId14"/>
      <p:italic r:id="rId15"/>
      <p:boldItalic r:id="rId16"/>
    </p:embeddedFont>
    <p:embeddedFont>
      <p:font typeface="Myriad Pro Light" panose="020B040303040302020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49EDD-F900-4D01-8222-C71F23A382D0}" v="5" dt="2022-02-23T11:09:21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website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Estelle Mancini, MARCOM Secretary</a:t>
            </a:r>
            <a:br>
              <a:rPr lang="en-US" dirty="0"/>
            </a:br>
            <a:r>
              <a:rPr lang="en-US" dirty="0"/>
              <a:t>23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Monthly</a:t>
            </a:r>
            <a:r>
              <a:rPr lang="fr-FR" sz="3600" dirty="0"/>
              <a:t> </a:t>
            </a:r>
            <a:r>
              <a:rPr lang="fr-FR" sz="3600" dirty="0" err="1"/>
              <a:t>overview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284790"/>
            <a:ext cx="10515600" cy="5208085"/>
          </a:xfrm>
        </p:spPr>
        <p:txBody>
          <a:bodyPr>
            <a:normAutofit/>
          </a:bodyPr>
          <a:lstStyle/>
          <a:p>
            <a:r>
              <a:rPr lang="fr-FR" dirty="0"/>
              <a:t>1,671 </a:t>
            </a:r>
            <a:r>
              <a:rPr lang="fr-FR" dirty="0" err="1"/>
              <a:t>Users</a:t>
            </a:r>
            <a:r>
              <a:rPr lang="fr-FR" dirty="0"/>
              <a:t>  </a:t>
            </a:r>
            <a:r>
              <a:rPr lang="fr-FR" dirty="0">
                <a:solidFill>
                  <a:srgbClr val="C00000"/>
                </a:solidFill>
              </a:rPr>
              <a:t>+ 285</a:t>
            </a:r>
            <a:r>
              <a:rPr lang="en-GB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 % </a:t>
            </a:r>
            <a:r>
              <a:rPr lang="en-GB" dirty="0">
                <a:solidFill>
                  <a:srgbClr val="C00000"/>
                </a:solidFill>
              </a:rPr>
              <a:t>since 2021</a:t>
            </a:r>
            <a:br>
              <a:rPr lang="fr-FR" dirty="0"/>
            </a:br>
            <a:r>
              <a:rPr lang="fr-FR" dirty="0"/>
              <a:t>(at least one session)</a:t>
            </a:r>
          </a:p>
          <a:p>
            <a:r>
              <a:rPr lang="en-GB" dirty="0"/>
              <a:t>1,497 </a:t>
            </a:r>
            <a:r>
              <a:rPr lang="fr-FR" dirty="0"/>
              <a:t> news </a:t>
            </a:r>
            <a:r>
              <a:rPr lang="fr-FR" dirty="0" err="1"/>
              <a:t>users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+298% </a:t>
            </a:r>
            <a:r>
              <a:rPr lang="en-GB" dirty="0">
                <a:solidFill>
                  <a:srgbClr val="C00000"/>
                </a:solidFill>
              </a:rPr>
              <a:t>since 2021</a:t>
            </a:r>
            <a:br>
              <a:rPr lang="fr-FR" dirty="0"/>
            </a:br>
            <a:r>
              <a:rPr lang="fr-FR" dirty="0"/>
              <a:t>(first time </a:t>
            </a:r>
            <a:r>
              <a:rPr lang="fr-FR" dirty="0" err="1"/>
              <a:t>users</a:t>
            </a:r>
            <a:r>
              <a:rPr lang="fr-FR" dirty="0"/>
              <a:t>)</a:t>
            </a:r>
          </a:p>
          <a:p>
            <a:r>
              <a:rPr lang="en-GB" dirty="0"/>
              <a:t>6,508 </a:t>
            </a:r>
            <a:r>
              <a:rPr lang="fr-FR" dirty="0"/>
              <a:t>page </a:t>
            </a:r>
            <a:r>
              <a:rPr lang="fr-FR" dirty="0" err="1"/>
              <a:t>views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+</a:t>
            </a:r>
            <a:r>
              <a:rPr lang="en-GB" dirty="0">
                <a:solidFill>
                  <a:srgbClr val="C00000"/>
                </a:solidFill>
              </a:rPr>
              <a:t>283% since 2021</a:t>
            </a:r>
            <a:br>
              <a:rPr lang="fr-FR" dirty="0"/>
            </a:br>
            <a:r>
              <a:rPr lang="fr-FR" dirty="0"/>
              <a:t>(total </a:t>
            </a:r>
            <a:r>
              <a:rPr lang="fr-FR" dirty="0" err="1"/>
              <a:t>number</a:t>
            </a:r>
            <a:r>
              <a:rPr lang="fr-FR" dirty="0"/>
              <a:t> of pages)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Figures have been stable for the </a:t>
            </a:r>
            <a:r>
              <a:rPr lang="fr-FR" dirty="0" err="1"/>
              <a:t>past</a:t>
            </a:r>
            <a:r>
              <a:rPr lang="fr-FR" dirty="0"/>
              <a:t> 3 </a:t>
            </a:r>
            <a:r>
              <a:rPr lang="fr-FR" dirty="0" err="1"/>
              <a:t>months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Per </a:t>
            </a:r>
            <a:r>
              <a:rPr lang="fr-FR" dirty="0" err="1"/>
              <a:t>month</a:t>
            </a:r>
            <a:br>
              <a:rPr lang="fr-FR" dirty="0"/>
            </a:br>
            <a:r>
              <a:rPr lang="fr-FR" dirty="0" err="1"/>
              <a:t>Average</a:t>
            </a:r>
            <a:r>
              <a:rPr lang="fr-FR" dirty="0"/>
              <a:t> of 1,500/1,600 </a:t>
            </a:r>
            <a:r>
              <a:rPr lang="fr-FR" dirty="0" err="1"/>
              <a:t>visits</a:t>
            </a:r>
            <a:br>
              <a:rPr lang="fr-FR" dirty="0"/>
            </a:br>
            <a:r>
              <a:rPr lang="fr-FR" dirty="0" err="1"/>
              <a:t>Average</a:t>
            </a:r>
            <a:r>
              <a:rPr lang="fr-FR" dirty="0"/>
              <a:t> of 1,500 new </a:t>
            </a:r>
            <a:r>
              <a:rPr lang="fr-FR" dirty="0" err="1"/>
              <a:t>users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Average</a:t>
            </a:r>
            <a:r>
              <a:rPr lang="fr-FR" dirty="0"/>
              <a:t> of 6,000/6,500 pages </a:t>
            </a:r>
            <a:r>
              <a:rPr lang="fr-FR" dirty="0" err="1"/>
              <a:t>views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387925"/>
            <a:ext cx="10515599" cy="55321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kern="1200" dirty="0">
                <a:solidFill>
                  <a:srgbClr val="C00000"/>
                </a:solidFill>
                <a:latin typeface="Myriad Pro" panose="020B0503030403020204" charset="0"/>
              </a:rPr>
              <a:t>Top 10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F81B550-7CF2-4283-9092-C0AEF1549117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+mn-lt"/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0950F27-A78D-48D6-8ACC-FCC1B676B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5" y="1546038"/>
            <a:ext cx="4563520" cy="42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599" cy="777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C00000"/>
                </a:solidFill>
                <a:latin typeface="Myriad Pro" panose="020B0503030403020204" charset="0"/>
              </a:rPr>
              <a:t>Top 10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en-US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F81B550-7CF2-4283-9092-C0AEF1549117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>
              <a:latin typeface="+mn-lt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59423AD-2305-4CA7-9F93-1D922D33F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" y="1184774"/>
            <a:ext cx="4642365" cy="50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CHANNELS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4CC5885-9808-41A4-BE1B-5B4EAFE11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36374"/>
              </p:ext>
            </p:extLst>
          </p:nvPr>
        </p:nvGraphicFramePr>
        <p:xfrm>
          <a:off x="334696" y="1488245"/>
          <a:ext cx="5761304" cy="445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652">
                  <a:extLst>
                    <a:ext uri="{9D8B030D-6E8A-4147-A177-3AD203B41FA5}">
                      <a16:colId xmlns:a16="http://schemas.microsoft.com/office/drawing/2014/main" val="104931189"/>
                    </a:ext>
                  </a:extLst>
                </a:gridCol>
                <a:gridCol w="2880652">
                  <a:extLst>
                    <a:ext uri="{9D8B030D-6E8A-4147-A177-3AD203B41FA5}">
                      <a16:colId xmlns:a16="http://schemas.microsoft.com/office/drawing/2014/main" val="3014871014"/>
                    </a:ext>
                  </a:extLst>
                </a:gridCol>
              </a:tblGrid>
              <a:tr h="11813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CHANNELS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visits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031528"/>
                  </a:ext>
                </a:extLst>
              </a:tr>
              <a:tr h="1099671">
                <a:tc>
                  <a:txBody>
                    <a:bodyPr/>
                    <a:lstStyle/>
                    <a:p>
                      <a:r>
                        <a:rPr lang="fr-FR" b="1" dirty="0" err="1"/>
                        <a:t>Organic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Search</a:t>
                      </a:r>
                      <a:endParaRPr lang="fr-FR" b="1" dirty="0"/>
                    </a:p>
                    <a:p>
                      <a:r>
                        <a:rPr lang="fr-FR" dirty="0"/>
                        <a:t>(</a:t>
                      </a:r>
                      <a:r>
                        <a:rPr lang="fr-FR" dirty="0" err="1"/>
                        <a:t>Search</a:t>
                      </a:r>
                      <a:r>
                        <a:rPr lang="fr-FR" dirty="0"/>
                        <a:t> Engine </a:t>
                      </a:r>
                      <a:r>
                        <a:rPr lang="fr-FR" dirty="0" err="1"/>
                        <a:t>results</a:t>
                      </a:r>
                      <a:r>
                        <a:rPr lang="fr-FR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1,018</a:t>
                      </a:r>
                    </a:p>
                    <a:p>
                      <a:r>
                        <a:rPr lang="fr-FR" sz="1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+11,25% </a:t>
                      </a:r>
                      <a:r>
                        <a:rPr lang="fr-FR" sz="1800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compared</a:t>
                      </a:r>
                      <a:r>
                        <a:rPr lang="fr-FR" sz="18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to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044381"/>
                  </a:ext>
                </a:extLst>
              </a:tr>
              <a:tr h="1099671">
                <a:tc>
                  <a:txBody>
                    <a:bodyPr/>
                    <a:lstStyle/>
                    <a:p>
                      <a:r>
                        <a:rPr lang="fr-FR" b="1" dirty="0"/>
                        <a:t>Direct</a:t>
                      </a:r>
                    </a:p>
                    <a:p>
                      <a:r>
                        <a:rPr lang="fr-FR" dirty="0"/>
                        <a:t>Landing pages </a:t>
                      </a:r>
                      <a:r>
                        <a:rPr lang="fr-FR" dirty="0" err="1"/>
                        <a:t>visit</a:t>
                      </a:r>
                      <a:r>
                        <a:rPr lang="fr-FR" dirty="0"/>
                        <a:t> by direct </a:t>
                      </a:r>
                      <a:r>
                        <a:rPr lang="fr-FR" dirty="0" err="1"/>
                        <a:t>typing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into</a:t>
                      </a:r>
                      <a:r>
                        <a:rPr lang="fr-FR" dirty="0"/>
                        <a:t> browser, bookmarks…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581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92112"/>
                  </a:ext>
                </a:extLst>
              </a:tr>
              <a:tr h="1008187">
                <a:tc>
                  <a:txBody>
                    <a:bodyPr/>
                    <a:lstStyle/>
                    <a:p>
                      <a:r>
                        <a:rPr lang="fr-FR" b="1" dirty="0" err="1"/>
                        <a:t>Referral</a:t>
                      </a:r>
                      <a:endParaRPr lang="fr-FR" b="1" dirty="0"/>
                    </a:p>
                    <a:p>
                      <a:r>
                        <a:rPr lang="fr-FR" dirty="0"/>
                        <a:t>Sites </a:t>
                      </a:r>
                      <a:r>
                        <a:rPr lang="fr-FR" dirty="0" err="1"/>
                        <a:t>that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refer</a:t>
                      </a:r>
                      <a:r>
                        <a:rPr lang="fr-FR" dirty="0"/>
                        <a:t> oneM2M </a:t>
                      </a:r>
                      <a:r>
                        <a:rPr lang="fr-FR" dirty="0" err="1"/>
                        <a:t>website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hyperlink</a:t>
                      </a:r>
                      <a:r>
                        <a:rPr lang="fr-FR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84675"/>
                  </a:ext>
                </a:extLst>
              </a:tr>
              <a:tr h="705731">
                <a:tc>
                  <a:txBody>
                    <a:bodyPr/>
                    <a:lstStyle/>
                    <a:p>
                      <a:r>
                        <a:rPr lang="fr-FR" b="1" dirty="0"/>
                        <a:t>Social Networks</a:t>
                      </a:r>
                      <a:br>
                        <a:rPr lang="fr-FR" dirty="0"/>
                      </a:br>
                      <a:r>
                        <a:rPr lang="fr-FR" dirty="0"/>
                        <a:t>Twitter, LinkedIn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083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14CA91-F23D-4DE2-9576-6DB248EFEAD3}"/>
              </a:ext>
            </a:extLst>
          </p:cNvPr>
          <p:cNvSpPr txBox="1"/>
          <p:nvPr/>
        </p:nvSpPr>
        <p:spPr>
          <a:xfrm>
            <a:off x="8401050" y="130357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2022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F96EE4A8-E9B9-4B99-A692-412A97B34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70" y="1672911"/>
            <a:ext cx="3433965" cy="22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599" cy="777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C00000"/>
                </a:solidFill>
                <a:latin typeface="Myriad Pro" panose="020B0503030403020204" charset="0"/>
              </a:rPr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335726"/>
            <a:ext cx="10515599" cy="42062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3200" dirty="0"/>
              <a:t>LinkedIn:</a:t>
            </a:r>
          </a:p>
          <a:p>
            <a:pPr marL="457200" lvl="1" indent="0">
              <a:buNone/>
            </a:pPr>
            <a:r>
              <a:rPr lang="fr-FR" sz="3200" dirty="0"/>
              <a:t>1,181 followers, +23</a:t>
            </a:r>
          </a:p>
          <a:p>
            <a:pPr marL="457200" lvl="1" indent="0">
              <a:buNone/>
            </a:pPr>
            <a:r>
              <a:rPr lang="fr-FR" sz="3200" dirty="0"/>
              <a:t>170 </a:t>
            </a:r>
            <a:r>
              <a:rPr lang="fr-FR" sz="3200" dirty="0" err="1"/>
              <a:t>visits</a:t>
            </a:r>
            <a:endParaRPr lang="fr-FR" sz="3200" dirty="0"/>
          </a:p>
          <a:p>
            <a:pPr marL="457200" lvl="1" indent="0">
              <a:buNone/>
            </a:pPr>
            <a:r>
              <a:rPr lang="fr-FR" sz="3200" dirty="0"/>
              <a:t>7 </a:t>
            </a:r>
            <a:r>
              <a:rPr lang="fr-FR" sz="3200" dirty="0" err="1"/>
              <a:t>posts</a:t>
            </a:r>
            <a:br>
              <a:rPr lang="fr-FR" sz="3200" dirty="0"/>
            </a:br>
            <a:endParaRPr lang="en-GB" sz="3200" dirty="0">
              <a:latin typeface="-apple-system"/>
            </a:endParaRPr>
          </a:p>
          <a:p>
            <a:r>
              <a:rPr lang="en-GB" sz="3200" dirty="0">
                <a:latin typeface="-apple-system"/>
              </a:rPr>
              <a:t>Twitter:</a:t>
            </a:r>
          </a:p>
          <a:p>
            <a:pPr marL="457200" lvl="1" indent="0">
              <a:buNone/>
            </a:pPr>
            <a:r>
              <a:rPr lang="en-GB" sz="3200" dirty="0">
                <a:latin typeface="-apple-system"/>
              </a:rPr>
              <a:t>1,400 followers, +8</a:t>
            </a:r>
            <a:br>
              <a:rPr lang="en-GB" sz="3200" dirty="0">
                <a:latin typeface="-apple-system"/>
              </a:rPr>
            </a:br>
            <a:r>
              <a:rPr lang="en-GB" sz="3200" dirty="0">
                <a:latin typeface="-apple-system"/>
              </a:rPr>
              <a:t>927 visits</a:t>
            </a:r>
            <a:br>
              <a:rPr lang="en-GB" sz="3200" dirty="0">
                <a:latin typeface="-apple-system"/>
              </a:rPr>
            </a:br>
            <a:r>
              <a:rPr lang="en-GB" sz="3200" dirty="0">
                <a:latin typeface="-apple-system"/>
              </a:rPr>
              <a:t>41 Tweets</a:t>
            </a:r>
            <a:b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F81B550-7CF2-4283-9092-C0AEF1549117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175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Roboto</vt:lpstr>
      <vt:lpstr>Myriad Pro</vt:lpstr>
      <vt:lpstr>Myriad Pro Light</vt:lpstr>
      <vt:lpstr>Office Theme</vt:lpstr>
      <vt:lpstr>oneM2M website analytics</vt:lpstr>
      <vt:lpstr>Monthly overview</vt:lpstr>
      <vt:lpstr>Top 10 pages</vt:lpstr>
      <vt:lpstr>Top 10 countries</vt:lpstr>
      <vt:lpstr>CHANNELS</vt:lpstr>
      <vt:lpstr>Social Media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Estelle Mancini</cp:lastModifiedBy>
  <cp:revision>25</cp:revision>
  <dcterms:created xsi:type="dcterms:W3CDTF">2017-09-21T15:46:31Z</dcterms:created>
  <dcterms:modified xsi:type="dcterms:W3CDTF">2022-02-23T11:30:58Z</dcterms:modified>
</cp:coreProperties>
</file>