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2" r:id="rId2"/>
    <p:sldId id="449" r:id="rId3"/>
    <p:sldId id="441" r:id="rId4"/>
    <p:sldId id="452" r:id="rId5"/>
    <p:sldId id="454" r:id="rId6"/>
    <p:sldId id="445" r:id="rId7"/>
    <p:sldId id="446" r:id="rId8"/>
    <p:sldId id="444" r:id="rId9"/>
    <p:sldId id="453" r:id="rId10"/>
    <p:sldId id="262" r:id="rId11"/>
    <p:sldId id="260" r:id="rId12"/>
    <p:sldId id="267" r:id="rId13"/>
    <p:sldId id="266" r:id="rId14"/>
    <p:sldId id="261" r:id="rId15"/>
    <p:sldId id="265" r:id="rId16"/>
    <p:sldId id="44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94" autoAdjust="0"/>
    <p:restoredTop sz="74032" autoAdjust="0"/>
  </p:normalViewPr>
  <p:slideViewPr>
    <p:cSldViewPr snapToGrid="0">
      <p:cViewPr varScale="1">
        <p:scale>
          <a:sx n="51" d="100"/>
          <a:sy n="51" d="100"/>
        </p:scale>
        <p:origin x="10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otconferences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Speaking </a:t>
            </a:r>
            <a:r>
              <a:rPr lang="en-IN" dirty="0" err="1"/>
              <a:t>Opps</a:t>
            </a:r>
            <a:r>
              <a:rPr lang="en-IN" dirty="0"/>
              <a:t> in Pipeline: </a:t>
            </a:r>
          </a:p>
          <a:p>
            <a:r>
              <a:rPr lang="en-IN" sz="1050" dirty="0"/>
              <a:t>9 March Shane HE – IoT Virtual Summit</a:t>
            </a:r>
          </a:p>
          <a:p>
            <a:r>
              <a:rPr lang="en-IN" sz="1050" dirty="0"/>
              <a:t>7 April and 29/30 </a:t>
            </a:r>
            <a:r>
              <a:rPr lang="en-IN" sz="1050" dirty="0" err="1"/>
              <a:t>Apil</a:t>
            </a:r>
            <a:r>
              <a:rPr lang="en-IN" sz="1050" dirty="0"/>
              <a:t>: DoT (Govt of India)-TSDSI Webinar on IoT/M2M for Select Verticals (part of a series)</a:t>
            </a:r>
          </a:p>
          <a:p>
            <a:r>
              <a:rPr lang="en-IN" sz="1050" dirty="0"/>
              <a:t>28 March NTIPRIT (Govt of India)-TSDSI webinar on IoT/M2M Technologies </a:t>
            </a:r>
          </a:p>
          <a:p>
            <a:r>
              <a:rPr lang="en-US" sz="1400" i="1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Rana (BT) speaking at IoT World Forum 2022</a:t>
            </a:r>
            <a:endParaRPr lang="en-US" sz="1400" i="1" u="sng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endParaRPr lang="en-IN" sz="105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2"/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Is focus on Market Development required?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3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0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b.gov.in/PressReleaseIframePage.aspx?PRID=18008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google.com/spreadsheets/d/1RikZmqw7vbcXsvmrHTCGTgK2TDCld51rI7za7ZtpYAk/edit#gid=127087076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RikZmqw7vbcXsvmrHTCGTgK2TDCld51rI7za7ZtpYAk/edit#gid=127087076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Updates for Marcom 104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Srivastava/Aurindam Bhattacharya</a:t>
            </a:r>
          </a:p>
          <a:p>
            <a:r>
              <a:rPr lang="en-GB" dirty="0"/>
              <a:t>24 March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/>
              <a:t>Reference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yriad Pro" panose="020B0503030403020204" charset="0"/>
              </a:rPr>
              <a:t>Monthly overview &amp; 2021 vs.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5"/>
            <a:ext cx="10515599" cy="632835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lvl="0" indent="0">
              <a:buNone/>
            </a:pP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Jan-Feb has reduced as compared to H2’21 (after Jun’21 when the new website was launched). (See the Feb analytic).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3EBFF1DE-F6CD-4261-AFB7-AD39B24BE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448" y="1863801"/>
            <a:ext cx="7825103" cy="444074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11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yriad Pro" panose="020B0503030403020204" charset="0"/>
              </a:rPr>
              <a:t>Monthly overview &amp; 2021 vs.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99" y="1628775"/>
            <a:ext cx="6242051" cy="203067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Visit by country: In Dec had visits from Turkey and Taiwan;  and from Vietnam in Jan –Feb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Spain dropped off in Jan-Feb.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12</a:t>
            </a:fld>
            <a:endParaRPr lang="en-US">
              <a:latin typeface="+mn-lt"/>
            </a:endParaRP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11BB971B-811E-4803-90DD-222E3B29F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120" y="3982667"/>
            <a:ext cx="4524248" cy="2373681"/>
          </a:xfrm>
          <a:prstGeom prst="rect">
            <a:avLst/>
          </a:prstGeom>
        </p:spPr>
      </p:pic>
      <p:pic>
        <p:nvPicPr>
          <p:cNvPr id="8" name="Picture 7" descr="Chart, waterfall chart&#10;&#10;Description automatically generated">
            <a:extLst>
              <a:ext uri="{FF2B5EF4-FFF2-40B4-BE49-F238E27FC236}">
                <a16:creationId xmlns:a16="http://schemas.microsoft.com/office/drawing/2014/main" id="{DF947B2D-DFA4-432F-97B5-942BA2778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928623"/>
            <a:ext cx="4487164" cy="2481771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BF8920AE-D59C-4E1D-B144-F5658C696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120" y="1333912"/>
            <a:ext cx="4524248" cy="23255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5BB6C2-1B9A-4588-8708-A8CB891D027D}"/>
              </a:ext>
            </a:extLst>
          </p:cNvPr>
          <p:cNvSpPr txBox="1"/>
          <p:nvPr/>
        </p:nvSpPr>
        <p:spPr>
          <a:xfrm rot="19902090">
            <a:off x="8868982" y="1879892"/>
            <a:ext cx="115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Jan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1AD79-4F2D-4A91-9774-F1E56B6E3802}"/>
              </a:ext>
            </a:extLst>
          </p:cNvPr>
          <p:cNvSpPr txBox="1"/>
          <p:nvPr/>
        </p:nvSpPr>
        <p:spPr>
          <a:xfrm rot="19902090">
            <a:off x="8868983" y="4549058"/>
            <a:ext cx="115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Feb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88EB4-2D5F-4F2F-AB79-A9A67D0D2FAF}"/>
              </a:ext>
            </a:extLst>
          </p:cNvPr>
          <p:cNvSpPr txBox="1"/>
          <p:nvPr/>
        </p:nvSpPr>
        <p:spPr>
          <a:xfrm rot="19902090">
            <a:off x="2687256" y="4549058"/>
            <a:ext cx="115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173226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19" y="387925"/>
            <a:ext cx="10515599" cy="55321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rgbClr val="C00000"/>
                </a:solidFill>
                <a:latin typeface="Myriad Pro" panose="020B0503030403020204" charset="0"/>
              </a:rPr>
              <a:t>Top 10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br>
              <a:rPr lang="en-US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13</a:t>
            </a:fld>
            <a:endParaRPr lang="en-US">
              <a:latin typeface="+mn-lt"/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37BE80C5-33C5-417C-9E91-7D04B7F27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335726"/>
            <a:ext cx="11069320" cy="33073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3A66C8-AC17-4358-A3AE-ECD120117189}"/>
              </a:ext>
            </a:extLst>
          </p:cNvPr>
          <p:cNvSpPr txBox="1"/>
          <p:nvPr/>
        </p:nvSpPr>
        <p:spPr>
          <a:xfrm>
            <a:off x="838199" y="5037703"/>
            <a:ext cx="10515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views- being analysed. Executive insights/news page where does this show in stats?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1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14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F7DE9-57AA-4E6B-83DA-2E931998BE43}"/>
              </a:ext>
            </a:extLst>
          </p:cNvPr>
          <p:cNvSpPr txBox="1"/>
          <p:nvPr/>
        </p:nvSpPr>
        <p:spPr>
          <a:xfrm>
            <a:off x="334696" y="1405622"/>
            <a:ext cx="98761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the engagement by channel for the last 3 months (1 December 21 to 28 February 22):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14BB66-2726-4771-BB66-FCDDCD46F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6" y="2007006"/>
            <a:ext cx="5680024" cy="422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918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kern="1200" dirty="0">
                <a:solidFill>
                  <a:srgbClr val="C00000"/>
                </a:solidFill>
                <a:latin typeface="Myriad Pro" panose="020B0503030403020204" charset="0"/>
              </a:rPr>
              <a:t>Social Media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No. of Followers on </a:t>
            </a:r>
            <a:r>
              <a:rPr lang="en-IN" sz="3200" dirty="0" err="1"/>
              <a:t>LinkedIN</a:t>
            </a:r>
            <a:r>
              <a:rPr lang="en-IN" sz="3200" dirty="0"/>
              <a:t>: 1195 (as of 17/03/2022)</a:t>
            </a:r>
          </a:p>
          <a:p>
            <a:r>
              <a:rPr lang="en-IN" sz="3200" dirty="0" err="1"/>
              <a:t>LinkedIN</a:t>
            </a:r>
            <a:r>
              <a:rPr lang="en-IN" sz="3200" dirty="0"/>
              <a:t> Posts on till 17 March : 3 posts YTD ill 1 March  </a:t>
            </a:r>
          </a:p>
          <a:p>
            <a:r>
              <a:rPr lang="en-IN" sz="3200" dirty="0"/>
              <a:t>No. of followers on Twitter: 1398 (as of 17/03/2022) – 12+31 posts till 1Mar’22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7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A4AEA69-E0E4-4489-A393-B82BB813206E}"/>
              </a:ext>
            </a:extLst>
          </p:cNvPr>
          <p:cNvSpPr txBox="1">
            <a:spLocks/>
          </p:cNvSpPr>
          <p:nvPr/>
        </p:nvSpPr>
        <p:spPr>
          <a:xfrm>
            <a:off x="825688" y="3185195"/>
            <a:ext cx="10540621" cy="96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68A0A8-3772-41CB-8D4F-34AA2C76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IN" dirty="0"/>
              <a:t>Overview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733FAA-E2EC-4F1C-9FD4-E675A765C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Key Highlights – YTD CY22</a:t>
            </a:r>
          </a:p>
          <a:p>
            <a:r>
              <a:rPr lang="en-US" dirty="0"/>
              <a:t>Website and SM Engagement –Analytics</a:t>
            </a:r>
          </a:p>
          <a:p>
            <a:r>
              <a:rPr lang="en-US" dirty="0"/>
              <a:t>10 years Anniversary Celebration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Where are we after 10 years? </a:t>
            </a:r>
          </a:p>
          <a:p>
            <a:pPr lvl="0"/>
            <a:r>
              <a:rPr lang="en-US" dirty="0"/>
              <a:t>What is expected from MARCOM Committee?</a:t>
            </a:r>
          </a:p>
          <a:p>
            <a:r>
              <a:rPr lang="en-US" dirty="0"/>
              <a:t>Proposed Strategy and Action Plan for CY22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13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Key Highlights – CY’22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34696" y="1173570"/>
            <a:ext cx="5867984" cy="2769989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Publications –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2 articles (ETSI Enjoy Jan’22, Voice &amp; Data Feb’22), 4 in pipeline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Myriad Pro" panose="020B0503030403020204" pitchFamily="34" charset="0"/>
              </a:rPr>
              <a:t>1 interview published, 4 in pipeline</a:t>
            </a:r>
          </a:p>
          <a:p>
            <a:pPr lvl="2"/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ABI Research conducted an interview with oneM2M for their Smart Cities research program and it is likely that oneM2M will be referenced in their March publication</a:t>
            </a:r>
            <a:r>
              <a:rPr lang="en-GB" sz="2000" dirty="0">
                <a:latin typeface="Myriad Pro" panose="020B0503030403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F8741-BE72-4B4C-BE3D-5641D9EE9EE7}"/>
              </a:ext>
            </a:extLst>
          </p:cNvPr>
          <p:cNvSpPr/>
          <p:nvPr/>
        </p:nvSpPr>
        <p:spPr>
          <a:xfrm>
            <a:off x="6352321" y="1173570"/>
            <a:ext cx="5345307" cy="1200329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 by Govt. of India on the TEC Webinar – where oneM2M was showcased</a:t>
            </a:r>
            <a:endParaRPr lang="en-GB" dirty="0">
              <a:solidFill>
                <a:schemeClr val="tx2"/>
              </a:solidFill>
              <a:latin typeface="Myriad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Coverage (TEC Webinar – several leading news agencies) </a:t>
            </a:r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A554D980-3EFB-4892-B8D4-DFFC7EE6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22515"/>
              </p:ext>
            </p:extLst>
          </p:nvPr>
        </p:nvGraphicFramePr>
        <p:xfrm>
          <a:off x="494372" y="4216024"/>
          <a:ext cx="11105749" cy="1925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2607">
                  <a:extLst>
                    <a:ext uri="{9D8B030D-6E8A-4147-A177-3AD203B41FA5}">
                      <a16:colId xmlns:a16="http://schemas.microsoft.com/office/drawing/2014/main" val="2204820466"/>
                    </a:ext>
                  </a:extLst>
                </a:gridCol>
                <a:gridCol w="2606150">
                  <a:extLst>
                    <a:ext uri="{9D8B030D-6E8A-4147-A177-3AD203B41FA5}">
                      <a16:colId xmlns:a16="http://schemas.microsoft.com/office/drawing/2014/main" val="2664730951"/>
                    </a:ext>
                  </a:extLst>
                </a:gridCol>
                <a:gridCol w="3014323">
                  <a:extLst>
                    <a:ext uri="{9D8B030D-6E8A-4147-A177-3AD203B41FA5}">
                      <a16:colId xmlns:a16="http://schemas.microsoft.com/office/drawing/2014/main" val="58006265"/>
                    </a:ext>
                  </a:extLst>
                </a:gridCol>
                <a:gridCol w="3752669">
                  <a:extLst>
                    <a:ext uri="{9D8B030D-6E8A-4147-A177-3AD203B41FA5}">
                      <a16:colId xmlns:a16="http://schemas.microsoft.com/office/drawing/2014/main" val="2733045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oneM2M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Partner driven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38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Webinars conducted under India-EU PP (ETSI-TSDSI)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57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Speaking </a:t>
                      </a:r>
                      <a:r>
                        <a:rPr lang="en-US" dirty="0" err="1"/>
                        <a:t>Oppprtunities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in 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in pipeline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trainings at NTIPRIT, DoT, </a:t>
                      </a:r>
                      <a:r>
                        <a:rPr lang="en-US" dirty="0" err="1"/>
                        <a:t>GoI</a:t>
                      </a:r>
                      <a:endParaRPr lang="en-US" dirty="0"/>
                    </a:p>
                    <a:p>
                      <a:r>
                        <a:rPr lang="en-US" dirty="0"/>
                        <a:t>TEC (India) webinar on </a:t>
                      </a:r>
                      <a:r>
                        <a:rPr lang="en-US" dirty="0" err="1"/>
                        <a:t>Stds</a:t>
                      </a:r>
                      <a:r>
                        <a:rPr lang="en-US" dirty="0"/>
                        <a:t> based Smart City Solutions</a:t>
                      </a:r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 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612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B0B3F7A-F6C4-4344-8CC9-AD4BD1874638}"/>
              </a:ext>
            </a:extLst>
          </p:cNvPr>
          <p:cNvSpPr/>
          <p:nvPr/>
        </p:nvSpPr>
        <p:spPr>
          <a:xfrm>
            <a:off x="9009321" y="3787033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23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Website and SM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2-C45F-4095-83C8-6C796CF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92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300" b="1" dirty="0">
                <a:latin typeface="Calibri" panose="020F0502020204030204" pitchFamily="34" charset="0"/>
              </a:rPr>
              <a:t>WEBSITE</a:t>
            </a:r>
          </a:p>
          <a:p>
            <a:r>
              <a:rPr lang="en-GB" sz="2300" dirty="0">
                <a:latin typeface="Calibri" panose="020F0502020204030204" pitchFamily="34" charset="0"/>
              </a:rPr>
              <a:t>Spurt in Organic Search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Jan-Feb has reduced as compared to H2’21 (after Jun’21 when the new website was launched). (See the Feb analytic). Spain dropped off in Jan-Feb.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Visit by country: In Dec had visits from Turkey and Taiwan;  and from Vietnam in Jan -Feb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views- being analysed (Question – Where does Executive insights/news page views show in stats?)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sz="23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LinkedIN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followers </a:t>
            </a: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1195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(as of 17/03/2022); </a:t>
            </a:r>
            <a:r>
              <a:rPr lang="en-GB" sz="2300" dirty="0">
                <a:latin typeface="Calibri" panose="020F0502020204030204" pitchFamily="34" charset="0"/>
              </a:rPr>
              <a:t>followers from students and product management community gaining traction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posts till 1March : 3 posts YTD</a:t>
            </a:r>
          </a:p>
          <a:p>
            <a:pPr marL="0" indent="0">
              <a:buNone/>
            </a:pP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Twitter</a:t>
            </a:r>
          </a:p>
          <a:p>
            <a:pPr marL="0" indent="0">
              <a:buNone/>
            </a:pP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Followers  - </a:t>
            </a: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1398 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(as of 17/03/2022) – 12+31 posts till 1Mar’22</a:t>
            </a:r>
          </a:p>
          <a:p>
            <a:pPr marL="0" indent="0">
              <a:buNone/>
            </a:pPr>
            <a:endParaRPr lang="en-GB" sz="3600" dirty="0">
              <a:latin typeface="Calibri" panose="020F0502020204030204" pitchFamily="34" charset="0"/>
            </a:endParaRP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Celebrate 10 Years of oneM2M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Strategy?</a:t>
            </a:r>
          </a:p>
          <a:p>
            <a:pPr marL="457200" lvl="1" indent="0">
              <a:buNone/>
            </a:pPr>
            <a:r>
              <a:rPr lang="en-IN" dirty="0"/>
              <a:t>	TP #56 In September 2022 in ETSI?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0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10053905" cy="1173570"/>
          </a:xfrm>
        </p:spPr>
        <p:txBody>
          <a:bodyPr>
            <a:noAutofit/>
          </a:bodyPr>
          <a:lstStyle/>
          <a:p>
            <a:r>
              <a:rPr lang="en-GB" dirty="0"/>
              <a:t>10 years of oneM2M – Where are we?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71776"/>
            <a:ext cx="1158200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Myriad Pro" panose="020B0503030403020204" pitchFamily="34" charset="0"/>
              </a:rPr>
              <a:t>Adoption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latin typeface="Myriad Pro" panose="020B0503030403020204" pitchFamily="34" charset="0"/>
              </a:rPr>
              <a:t>Deployment (pilots &amp; commercial) trends 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2400" b="1" dirty="0">
                <a:latin typeface="Myriad Pro" panose="020B0503030403020204" pitchFamily="34" charset="0"/>
              </a:rPr>
              <a:t>Engagement: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latin typeface="Myriad Pro" panose="020B0503030403020204" pitchFamily="34" charset="0"/>
              </a:rPr>
              <a:t>Project level – </a:t>
            </a:r>
            <a:r>
              <a:rPr lang="en-GB" sz="2400" dirty="0" err="1">
                <a:latin typeface="Myriad Pro" panose="020B0503030403020204" pitchFamily="34" charset="0"/>
              </a:rPr>
              <a:t>Regionwise</a:t>
            </a:r>
            <a:r>
              <a:rPr lang="en-GB" sz="2400" dirty="0">
                <a:latin typeface="Myriad Pro" panose="020B0503030403020204" pitchFamily="34" charset="0"/>
              </a:rPr>
              <a:t>/Verticals; </a:t>
            </a:r>
          </a:p>
          <a:p>
            <a:r>
              <a:rPr lang="en-GB" sz="2400" dirty="0">
                <a:latin typeface="Myriad Pro" panose="020B0503030403020204" pitchFamily="34" charset="0"/>
              </a:rPr>
              <a:t>	User Community/System Integrators/Solution and Service providers</a:t>
            </a:r>
          </a:p>
          <a:p>
            <a:r>
              <a:rPr lang="en-GB" sz="2400" dirty="0">
                <a:latin typeface="Myriad Pro" panose="020B0503030403020204" pitchFamily="34" charset="0"/>
              </a:rPr>
              <a:t>	Availability and growth in Devices/Products/Solutions,</a:t>
            </a:r>
          </a:p>
          <a:p>
            <a:r>
              <a:rPr lang="en-GB" sz="2400" dirty="0">
                <a:latin typeface="Myriad Pro" panose="020B0503030403020204" pitchFamily="34" charset="0"/>
              </a:rPr>
              <a:t>	Compliance and Certification ecosystem</a:t>
            </a:r>
          </a:p>
          <a:p>
            <a:endParaRPr lang="en-GB" sz="24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Myriad Pro" panose="020B0503030403020204" pitchFamily="34" charset="0"/>
              </a:rPr>
              <a:t>How can we make oneM2M easy to adopt by Developers/System Integrators et al</a:t>
            </a:r>
          </a:p>
          <a:p>
            <a:pPr lvl="1"/>
            <a:r>
              <a:rPr lang="en-GB" sz="2400" dirty="0">
                <a:latin typeface="Myriad Pro" panose="020B0503030403020204" pitchFamily="34" charset="0"/>
              </a:rPr>
              <a:t>perceived to be difficult by developers (niche skill set)</a:t>
            </a:r>
          </a:p>
          <a:p>
            <a:pPr lvl="1"/>
            <a:r>
              <a:rPr lang="en-GB" sz="2400" dirty="0">
                <a:latin typeface="Myriad Pro" panose="020B0503030403020204" pitchFamily="34" charset="0"/>
              </a:rPr>
              <a:t>oneM2M Quick Start self learning videos? on </a:t>
            </a:r>
            <a:r>
              <a:rPr lang="en-GB" sz="2400" dirty="0" err="1">
                <a:latin typeface="Myriad Pro" panose="020B0503030403020204" pitchFamily="34" charset="0"/>
              </a:rPr>
              <a:t>linkedIN</a:t>
            </a:r>
            <a:r>
              <a:rPr lang="en-GB" sz="2400" dirty="0">
                <a:latin typeface="Myriad Pro" panose="020B0503030403020204" pitchFamily="34" charset="0"/>
              </a:rPr>
              <a:t>/</a:t>
            </a:r>
            <a:r>
              <a:rPr lang="en-GB" sz="2400" dirty="0" err="1">
                <a:latin typeface="Myriad Pro" panose="020B0503030403020204" pitchFamily="34" charset="0"/>
              </a:rPr>
              <a:t>Youtube</a:t>
            </a:r>
            <a:endParaRPr lang="en-GB" sz="2400" dirty="0">
              <a:latin typeface="Myriad Pro" panose="020B0503030403020204" pitchFamily="34" charset="0"/>
            </a:endParaRPr>
          </a:p>
          <a:p>
            <a:endParaRPr lang="en-GB" sz="28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0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425846" cy="1173570"/>
          </a:xfrm>
        </p:spPr>
        <p:txBody>
          <a:bodyPr>
            <a:noAutofit/>
          </a:bodyPr>
          <a:lstStyle/>
          <a:p>
            <a:r>
              <a:rPr lang="en-GB" dirty="0"/>
              <a:t>Expectations from MARCOM?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57028"/>
            <a:ext cx="115820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Myriad Pro" panose="020B0503030403020204" pitchFamily="34" charset="0"/>
              </a:rPr>
              <a:t>Seek SC- TP inputs on any specific expectations from MARCOM?</a:t>
            </a:r>
          </a:p>
          <a:p>
            <a:r>
              <a:rPr lang="en-GB" sz="2400" dirty="0">
                <a:latin typeface="Myriad Pro" panose="020B0503030403020204" pitchFamily="34" charset="0"/>
              </a:rPr>
              <a:t>	</a:t>
            </a:r>
          </a:p>
          <a:p>
            <a:r>
              <a:rPr lang="en-GB" sz="2400" dirty="0">
                <a:latin typeface="Myriad Pro" panose="020B0503030403020204" pitchFamily="34" charset="0"/>
              </a:rPr>
              <a:t>Examples: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yriad Pro" panose="020B0503030403020204" pitchFamily="34" charset="0"/>
              </a:rPr>
              <a:t>Market Development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yriad Pro" panose="020B0503030403020204" pitchFamily="34" charset="0"/>
              </a:rPr>
              <a:t>Demystify the framework for developers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yriad Pro" panose="020B0503030403020204" pitchFamily="34" charset="0"/>
              </a:rPr>
              <a:t>Engage Decision makers to adopt oneM2M </a:t>
            </a:r>
          </a:p>
          <a:p>
            <a:endParaRPr lang="en-GB" sz="2400" dirty="0">
              <a:latin typeface="Myriad Pro" panose="020B0503030403020204" pitchFamily="34" charset="0"/>
            </a:endParaRPr>
          </a:p>
          <a:p>
            <a:pPr marL="1143000" indent="-1143000"/>
            <a:r>
              <a:rPr lang="en-GB" sz="2400" dirty="0">
                <a:latin typeface="Myriad Pro" panose="020B0503030403020204" pitchFamily="34" charset="0"/>
              </a:rPr>
              <a:t>Our ASK: Need more oneM2M Experts from the project to contribute towards messaging/content (1 person hour in CY’22?)</a:t>
            </a:r>
          </a:p>
          <a:p>
            <a:endParaRPr lang="en-GB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045610" cy="1173570"/>
          </a:xfrm>
        </p:spPr>
        <p:txBody>
          <a:bodyPr>
            <a:noAutofit/>
          </a:bodyPr>
          <a:lstStyle/>
          <a:p>
            <a:r>
              <a:rPr lang="en-GB" dirty="0"/>
              <a:t>Tentative Proposed Goals CY’22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8C0149-6BA6-4900-9060-110176993A3E}"/>
              </a:ext>
            </a:extLst>
          </p:cNvPr>
          <p:cNvSpPr txBox="1">
            <a:spLocks/>
          </p:cNvSpPr>
          <p:nvPr/>
        </p:nvSpPr>
        <p:spPr>
          <a:xfrm>
            <a:off x="334696" y="1482888"/>
            <a:ext cx="102761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2070" indent="0">
              <a:lnSpc>
                <a:spcPct val="107000"/>
              </a:lnSpc>
              <a:spcAft>
                <a:spcPts val="25"/>
              </a:spcAft>
              <a:buNone/>
            </a:pPr>
            <a:r>
              <a:rPr lang="en-IN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GOALS?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provide sustained market visibility for oneM2M; 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 increase the understanding of oneM2M both as a technical standard and as an organization for developing and maintaining a standardization roadmap; and, 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strike="sngStrike" dirty="0">
                <a:solidFill>
                  <a:srgbClr val="000000"/>
                </a:solidFill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to illustrate applications of oneM2M that will educate potential users</a:t>
            </a:r>
            <a:r>
              <a:rPr lang="en-GB" sz="1800" dirty="0">
                <a:solidFill>
                  <a:srgbClr val="000000"/>
                </a:solidFill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develop the market for oneM2M solutions.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solidFill>
                <a:srgbClr val="000000"/>
              </a:solidFill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MARCOM + Market Development?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 themes/campaigns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enhance engagement of the developer and technology community with oneM2M across partners and regions.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IN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3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045610" cy="1173570"/>
          </a:xfrm>
        </p:spPr>
        <p:txBody>
          <a:bodyPr>
            <a:noAutofit/>
          </a:bodyPr>
          <a:lstStyle/>
          <a:p>
            <a:r>
              <a:rPr lang="en-GB" dirty="0"/>
              <a:t>Proposed Action Plan CY’22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B29358-60D1-4272-87FE-3C47282C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00" y="1394618"/>
            <a:ext cx="969669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Milestones:</a:t>
            </a:r>
          </a:p>
          <a:p>
            <a:r>
              <a:rPr lang="en-GB" sz="2000" dirty="0"/>
              <a:t>Celebrate 10</a:t>
            </a:r>
            <a:r>
              <a:rPr lang="en-GB" sz="2000" baseline="30000" dirty="0"/>
              <a:t>th</a:t>
            </a:r>
            <a:r>
              <a:rPr lang="en-GB" sz="2000" dirty="0"/>
              <a:t> Anniversary of oneM2M </a:t>
            </a:r>
          </a:p>
          <a:p>
            <a:r>
              <a:rPr lang="en-GB" sz="2000" dirty="0"/>
              <a:t>Mark World IoT Day (9</a:t>
            </a:r>
            <a:r>
              <a:rPr lang="en-GB" sz="2000" baseline="30000" dirty="0"/>
              <a:t>th</a:t>
            </a:r>
            <a:r>
              <a:rPr lang="en-GB" sz="2000" dirty="0"/>
              <a:t> April)</a:t>
            </a:r>
          </a:p>
          <a:p>
            <a:r>
              <a:rPr lang="en-GB" sz="2000" dirty="0"/>
              <a:t>Around </a:t>
            </a:r>
            <a:r>
              <a:rPr lang="en-GB" sz="2000" dirty="0" err="1"/>
              <a:t>Rel</a:t>
            </a:r>
            <a:r>
              <a:rPr lang="en-GB" sz="2000" dirty="0"/>
              <a:t> 4/5?  	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Thought Leadership:</a:t>
            </a:r>
          </a:p>
          <a:p>
            <a:r>
              <a:rPr lang="en-GB" sz="2000" dirty="0"/>
              <a:t>Executive Viewpoints, White Papers, Strategic/oneM2M Level events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Tactical- </a:t>
            </a:r>
          </a:p>
          <a:p>
            <a:r>
              <a:rPr lang="en-GB" sz="2000" dirty="0"/>
              <a:t>Collaterals (Corporate Brochure, Presentations etc.)</a:t>
            </a:r>
          </a:p>
          <a:p>
            <a:r>
              <a:rPr lang="en-GB" sz="2000" dirty="0"/>
              <a:t>Visibility – Events, Speaking Opportunities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Events/Activities Calendar for common visibility </a:t>
            </a:r>
            <a:r>
              <a:rPr lang="en-GB" sz="2000" dirty="0">
                <a:hlinkClick r:id="rId2"/>
              </a:rPr>
              <a:t>at link here</a:t>
            </a:r>
            <a:endParaRPr lang="en-GB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21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863</Words>
  <Application>Microsoft Office PowerPoint</Application>
  <PresentationFormat>Widescreen</PresentationFormat>
  <Paragraphs>137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Myriad Pro</vt:lpstr>
      <vt:lpstr>Myriad Pro Light</vt:lpstr>
      <vt:lpstr>Symbol</vt:lpstr>
      <vt:lpstr>Office Theme</vt:lpstr>
      <vt:lpstr>Updates for Marcom 104</vt:lpstr>
      <vt:lpstr>Overview</vt:lpstr>
      <vt:lpstr>Key Highlights – CY’22</vt:lpstr>
      <vt:lpstr>Website and SM Engagement </vt:lpstr>
      <vt:lpstr>Celebrate 10 Years of oneM2M</vt:lpstr>
      <vt:lpstr>10 years of oneM2M – Where are we?</vt:lpstr>
      <vt:lpstr>Expectations from MARCOM? </vt:lpstr>
      <vt:lpstr>Tentative Proposed Goals CY’22</vt:lpstr>
      <vt:lpstr>Proposed Action Plan CY’22</vt:lpstr>
      <vt:lpstr>Reference Slides</vt:lpstr>
      <vt:lpstr>Monthly overview &amp; 2021 vs. 2020</vt:lpstr>
      <vt:lpstr>Monthly overview &amp; 2021 vs. 2020</vt:lpstr>
      <vt:lpstr>Top 10 pages</vt:lpstr>
      <vt:lpstr>CHANNELS</vt:lpstr>
      <vt:lpstr>Social Media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Bindoo Srivastava</cp:lastModifiedBy>
  <cp:revision>203</cp:revision>
  <dcterms:created xsi:type="dcterms:W3CDTF">2020-05-22T10:29:25Z</dcterms:created>
  <dcterms:modified xsi:type="dcterms:W3CDTF">2022-03-24T11:56:33Z</dcterms:modified>
</cp:coreProperties>
</file>