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12" r:id="rId2"/>
    <p:sldId id="460" r:id="rId3"/>
    <p:sldId id="473" r:id="rId4"/>
    <p:sldId id="477" r:id="rId5"/>
    <p:sldId id="452" r:id="rId6"/>
    <p:sldId id="441" r:id="rId7"/>
    <p:sldId id="474" r:id="rId8"/>
    <p:sldId id="472" r:id="rId9"/>
    <p:sldId id="476" r:id="rId10"/>
    <p:sldId id="454" r:id="rId11"/>
    <p:sldId id="475" r:id="rId12"/>
    <p:sldId id="471" r:id="rId13"/>
    <p:sldId id="262" r:id="rId14"/>
    <p:sldId id="260" r:id="rId15"/>
    <p:sldId id="466" r:id="rId16"/>
    <p:sldId id="478" r:id="rId17"/>
    <p:sldId id="467" r:id="rId18"/>
    <p:sldId id="462" r:id="rId19"/>
    <p:sldId id="469" r:id="rId20"/>
    <p:sldId id="463" r:id="rId21"/>
    <p:sldId id="464" r:id="rId22"/>
    <p:sldId id="456" r:id="rId23"/>
    <p:sldId id="470" r:id="rId24"/>
    <p:sldId id="458" r:id="rId25"/>
    <p:sldId id="267" r:id="rId26"/>
    <p:sldId id="266" r:id="rId27"/>
    <p:sldId id="459" r:id="rId28"/>
    <p:sldId id="44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354CB4-959C-B3AD-07C1-1C037DF4065F}" name="James Page" initials="JP" userId="James Page" providerId="None"/>
  <p188:author id="{93D88DEB-2362-AF2E-71B5-BB5B3975D364}" name="Toni Brown" initials="TB" userId="Toni Brow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ne Garfitt" initials="JG" lastIdx="5" clrIdx="0">
    <p:extLst>
      <p:ext uri="{19B8F6BF-5375-455C-9EA6-DF929625EA0E}">
        <p15:presenceInfo xmlns:p15="http://schemas.microsoft.com/office/powerpoint/2012/main" userId="1cbd19617fdeafa9" providerId="Windows Live"/>
      </p:ext>
    </p:extLst>
  </p:cmAuthor>
  <p:cmAuthor id="2" name="Callie Sowerby" initials="CS" lastIdx="2" clrIdx="1">
    <p:extLst>
      <p:ext uri="{19B8F6BF-5375-455C-9EA6-DF929625EA0E}">
        <p15:presenceInfo xmlns:p15="http://schemas.microsoft.com/office/powerpoint/2012/main" userId="713725295af3f341" providerId="Windows Live"/>
      </p:ext>
    </p:extLst>
  </p:cmAuthor>
  <p:cmAuthor id="3" name="Jayne Garfitt" initials="JG [2]" lastIdx="1" clrIdx="2">
    <p:extLst>
      <p:ext uri="{19B8F6BF-5375-455C-9EA6-DF929625EA0E}">
        <p15:presenceInfo xmlns:p15="http://schemas.microsoft.com/office/powerpoint/2012/main" userId="Jayne Garfitt" providerId="None"/>
      </p:ext>
    </p:extLst>
  </p:cmAuthor>
  <p:cmAuthor id="4" name="kelly.pyart@proactivepr.onmicrosoft.com" initials="k" lastIdx="1" clrIdx="3">
    <p:extLst>
      <p:ext uri="{19B8F6BF-5375-455C-9EA6-DF929625EA0E}">
        <p15:presenceInfo xmlns:p15="http://schemas.microsoft.com/office/powerpoint/2012/main" userId="S::kelly.pyart@proactivepr.onmicrosoft.com::0987e96c-6a2a-47a0-87e1-9a34a4e50dd3" providerId="AD"/>
      </p:ext>
    </p:extLst>
  </p:cmAuthor>
  <p:cmAuthor id="5" name="Jessica Seddon" initials="JS" lastIdx="2" clrIdx="4">
    <p:extLst>
      <p:ext uri="{19B8F6BF-5375-455C-9EA6-DF929625EA0E}">
        <p15:presenceInfo xmlns:p15="http://schemas.microsoft.com/office/powerpoint/2012/main" userId="4887c9b75c1a77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8C98"/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89573" autoAdjust="0"/>
  </p:normalViewPr>
  <p:slideViewPr>
    <p:cSldViewPr snapToGrid="0">
      <p:cViewPr varScale="1">
        <p:scale>
          <a:sx n="77" d="100"/>
          <a:sy n="77" d="100"/>
        </p:scale>
        <p:origin x="130" y="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oneM2M - total number of unique visits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mmm\-yy</c:formatCode>
                <c:ptCount val="10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2239</c:v>
                </c:pt>
                <c:pt idx="1">
                  <c:v>2293</c:v>
                </c:pt>
                <c:pt idx="2">
                  <c:v>1946</c:v>
                </c:pt>
                <c:pt idx="3">
                  <c:v>1886</c:v>
                </c:pt>
                <c:pt idx="4">
                  <c:v>2197</c:v>
                </c:pt>
                <c:pt idx="5">
                  <c:v>2030</c:v>
                </c:pt>
                <c:pt idx="6">
                  <c:v>1671</c:v>
                </c:pt>
                <c:pt idx="7">
                  <c:v>1547</c:v>
                </c:pt>
                <c:pt idx="8">
                  <c:v>1529</c:v>
                </c:pt>
                <c:pt idx="9">
                  <c:v>1684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C35-8BBE-67C9F36E01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14985952"/>
        <c:axId val="914987200"/>
      </c:barChart>
      <c:dateAx>
        <c:axId val="914985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987200"/>
        <c:crosses val="autoZero"/>
        <c:auto val="1"/>
        <c:lblOffset val="100"/>
        <c:baseTimeUnit val="months"/>
      </c:dateAx>
      <c:valAx>
        <c:axId val="91498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sz="1050"/>
                  <a:t>Views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98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00" b="0" i="0" baseline="0" dirty="0">
                <a:effectLst/>
              </a:rPr>
              <a:t>Top 10 countries from where people visited the website</a:t>
            </a:r>
            <a:endParaRPr lang="en-IN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Mar'22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India</c:v>
                </c:pt>
                <c:pt idx="1">
                  <c:v>US</c:v>
                </c:pt>
                <c:pt idx="2">
                  <c:v>South Korea</c:v>
                </c:pt>
                <c:pt idx="3">
                  <c:v>China </c:v>
                </c:pt>
                <c:pt idx="4">
                  <c:v>France </c:v>
                </c:pt>
                <c:pt idx="5">
                  <c:v>Japan</c:v>
                </c:pt>
                <c:pt idx="6">
                  <c:v>Germany</c:v>
                </c:pt>
                <c:pt idx="7">
                  <c:v>UK</c:v>
                </c:pt>
                <c:pt idx="8">
                  <c:v>Italy </c:v>
                </c:pt>
                <c:pt idx="9">
                  <c:v>Singapore</c:v>
                </c:pt>
                <c:pt idx="10">
                  <c:v>Vietnam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484</c:v>
                </c:pt>
                <c:pt idx="1">
                  <c:v>190</c:v>
                </c:pt>
                <c:pt idx="2">
                  <c:v>187</c:v>
                </c:pt>
                <c:pt idx="3">
                  <c:v>107</c:v>
                </c:pt>
                <c:pt idx="4">
                  <c:v>79</c:v>
                </c:pt>
                <c:pt idx="5">
                  <c:v>56</c:v>
                </c:pt>
                <c:pt idx="6">
                  <c:v>49</c:v>
                </c:pt>
                <c:pt idx="7">
                  <c:v>45</c:v>
                </c:pt>
                <c:pt idx="8">
                  <c:v>43</c:v>
                </c:pt>
                <c:pt idx="9">
                  <c:v>34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CA-49A4-941D-F0D4F4E7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Feb'22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India</c:v>
                </c:pt>
                <c:pt idx="1">
                  <c:v>US</c:v>
                </c:pt>
                <c:pt idx="2">
                  <c:v>South Korea</c:v>
                </c:pt>
                <c:pt idx="3">
                  <c:v>China </c:v>
                </c:pt>
                <c:pt idx="4">
                  <c:v>France </c:v>
                </c:pt>
                <c:pt idx="5">
                  <c:v>Japan</c:v>
                </c:pt>
                <c:pt idx="6">
                  <c:v>Germany</c:v>
                </c:pt>
                <c:pt idx="7">
                  <c:v>UK</c:v>
                </c:pt>
                <c:pt idx="8">
                  <c:v>Italy </c:v>
                </c:pt>
                <c:pt idx="9">
                  <c:v>Singapore</c:v>
                </c:pt>
                <c:pt idx="10">
                  <c:v>Vietnam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302</c:v>
                </c:pt>
                <c:pt idx="1">
                  <c:v>248</c:v>
                </c:pt>
                <c:pt idx="2">
                  <c:v>204</c:v>
                </c:pt>
                <c:pt idx="3">
                  <c:v>84</c:v>
                </c:pt>
                <c:pt idx="4">
                  <c:v>91</c:v>
                </c:pt>
                <c:pt idx="5">
                  <c:v>54</c:v>
                </c:pt>
                <c:pt idx="6">
                  <c:v>68</c:v>
                </c:pt>
                <c:pt idx="7">
                  <c:v>34</c:v>
                </c:pt>
                <c:pt idx="8">
                  <c:v>35</c:v>
                </c:pt>
                <c:pt idx="9">
                  <c:v>0</c:v>
                </c:pt>
                <c:pt idx="1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CA-49A4-941D-F0D4F4E725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Jan'22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India</c:v>
                </c:pt>
                <c:pt idx="1">
                  <c:v>US</c:v>
                </c:pt>
                <c:pt idx="2">
                  <c:v>South Korea</c:v>
                </c:pt>
                <c:pt idx="3">
                  <c:v>China </c:v>
                </c:pt>
                <c:pt idx="4">
                  <c:v>France </c:v>
                </c:pt>
                <c:pt idx="5">
                  <c:v>Japan</c:v>
                </c:pt>
                <c:pt idx="6">
                  <c:v>Germany</c:v>
                </c:pt>
                <c:pt idx="7">
                  <c:v>UK</c:v>
                </c:pt>
                <c:pt idx="8">
                  <c:v>Italy </c:v>
                </c:pt>
                <c:pt idx="9">
                  <c:v>Singapore</c:v>
                </c:pt>
                <c:pt idx="10">
                  <c:v>Vietnam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302</c:v>
                </c:pt>
                <c:pt idx="1">
                  <c:v>248</c:v>
                </c:pt>
                <c:pt idx="2">
                  <c:v>204</c:v>
                </c:pt>
                <c:pt idx="3">
                  <c:v>91</c:v>
                </c:pt>
                <c:pt idx="4">
                  <c:v>84</c:v>
                </c:pt>
                <c:pt idx="5">
                  <c:v>54</c:v>
                </c:pt>
                <c:pt idx="6">
                  <c:v>68</c:v>
                </c:pt>
                <c:pt idx="7">
                  <c:v>40</c:v>
                </c:pt>
                <c:pt idx="8">
                  <c:v>35</c:v>
                </c:pt>
                <c:pt idx="9">
                  <c:v>0</c:v>
                </c:pt>
                <c:pt idx="1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CA-49A4-941D-F0D4F4E72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167967"/>
        <c:axId val="142168383"/>
      </c:barChart>
      <c:catAx>
        <c:axId val="142167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168383"/>
        <c:crosses val="autoZero"/>
        <c:auto val="1"/>
        <c:lblAlgn val="ctr"/>
        <c:lblOffset val="100"/>
        <c:noMultiLvlLbl val="0"/>
      </c:catAx>
      <c:valAx>
        <c:axId val="142168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167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Unique Downloads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Unique Donwloads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mmm\-yy</c:formatCode>
                <c:ptCount val="4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15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A-4970-8FE7-02285D00B5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3884559"/>
        <c:axId val="223886223"/>
      </c:barChart>
      <c:dateAx>
        <c:axId val="223884559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886223"/>
        <c:crosses val="autoZero"/>
        <c:auto val="1"/>
        <c:lblOffset val="100"/>
        <c:baseTimeUnit val="months"/>
      </c:dateAx>
      <c:valAx>
        <c:axId val="223886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88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dirty="0"/>
              <a:t>Top viewed pages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0869565217391261E-2"/>
                  <c:y val="5.83728633291330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EE8-48F9-A57B-513CC3A38368}"/>
                </c:ext>
              </c:extLst>
            </c:dLbl>
            <c:dLbl>
              <c:idx val="3"/>
              <c:layout>
                <c:manualLayout>
                  <c:x val="6.0386473429951248E-3"/>
                  <c:y val="8.75592949936985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EE8-48F9-A57B-513CC3A38368}"/>
                </c:ext>
              </c:extLst>
            </c:dLbl>
            <c:dLbl>
              <c:idx val="4"/>
              <c:layout>
                <c:manualLayout>
                  <c:x val="9.6618357487921816E-3"/>
                  <c:y val="1.45932158322832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EE8-48F9-A57B-513CC3A38368}"/>
                </c:ext>
              </c:extLst>
            </c:dLbl>
            <c:dLbl>
              <c:idx val="5"/>
              <c:layout>
                <c:manualLayout>
                  <c:x val="1.3285024154589327E-2"/>
                  <c:y val="1.16745726658265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EE8-48F9-A57B-513CC3A38368}"/>
                </c:ext>
              </c:extLst>
            </c:dLbl>
            <c:dLbl>
              <c:idx val="6"/>
              <c:layout>
                <c:manualLayout>
                  <c:x val="3.6231884057971015E-3"/>
                  <c:y val="1.7511858998739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EE8-48F9-A57B-513CC3A38368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051979915554031E-2"/>
                      <c:h val="5.43159493277583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AEE8-48F9-A57B-513CC3A383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membership/current-members</c:v>
                </c:pt>
                <c:pt idx="1">
                  <c:v>/technical/published-specifications/release-5</c:v>
                </c:pt>
                <c:pt idx="2">
                  <c:v>/membership</c:v>
                </c:pt>
                <c:pt idx="3">
                  <c:v>/using-oneM2M/devices-examples</c:v>
                </c:pt>
                <c:pt idx="4">
                  <c:v>/harmonization-M2M</c:v>
                </c:pt>
                <c:pt idx="5">
                  <c:v>/using-oneM2M/developers</c:v>
                </c:pt>
                <c:pt idx="6">
                  <c:v>/technical</c:v>
                </c:pt>
                <c:pt idx="7">
                  <c:v>/technical/published-specifications</c:v>
                </c:pt>
                <c:pt idx="8">
                  <c:v>/using-oneM2M/developers/basics</c:v>
                </c:pt>
                <c:pt idx="9">
                  <c:v>/using-oneM2M/what-is-oneM2M</c:v>
                </c:pt>
                <c:pt idx="10">
                  <c:v>Homepage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147</c:v>
                </c:pt>
                <c:pt idx="2">
                  <c:v>149</c:v>
                </c:pt>
                <c:pt idx="3">
                  <c:v>163</c:v>
                </c:pt>
                <c:pt idx="4">
                  <c:v>190</c:v>
                </c:pt>
                <c:pt idx="5">
                  <c:v>201</c:v>
                </c:pt>
                <c:pt idx="6">
                  <c:v>358</c:v>
                </c:pt>
                <c:pt idx="7">
                  <c:v>422</c:v>
                </c:pt>
                <c:pt idx="8">
                  <c:v>452</c:v>
                </c:pt>
                <c:pt idx="9">
                  <c:v>636</c:v>
                </c:pt>
                <c:pt idx="10">
                  <c:v>1531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8-48F9-A57B-513CC3A383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Feb-22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2.9186431664566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EE8-48F9-A57B-513CC3A38368}"/>
                </c:ext>
              </c:extLst>
            </c:dLbl>
            <c:dLbl>
              <c:idx val="3"/>
              <c:layout>
                <c:manualLayout>
                  <c:x val="2.4154589371980233E-3"/>
                  <c:y val="-5.83728633291330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EE8-48F9-A57B-513CC3A38368}"/>
                </c:ext>
              </c:extLst>
            </c:dLbl>
            <c:dLbl>
              <c:idx val="4"/>
              <c:layout>
                <c:manualLayout>
                  <c:x val="9.661835748792181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221062041157899E-2"/>
                      <c:h val="5.13973061613016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AEE8-48F9-A57B-513CC3A38368}"/>
                </c:ext>
              </c:extLst>
            </c:dLbl>
            <c:dLbl>
              <c:idx val="5"/>
              <c:layout>
                <c:manualLayout>
                  <c:x val="3.623188405797013E-3"/>
                  <c:y val="-2.9186431664567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E8-48F9-A57B-513CC3A38368}"/>
                </c:ext>
              </c:extLst>
            </c:dLbl>
            <c:dLbl>
              <c:idx val="6"/>
              <c:layout>
                <c:manualLayout>
                  <c:x val="4.8309178743960466E-3"/>
                  <c:y val="-1.16745726658266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E8-48F9-A57B-513CC3A38368}"/>
                </c:ext>
              </c:extLst>
            </c:dLbl>
            <c:dLbl>
              <c:idx val="7"/>
              <c:layout>
                <c:manualLayout>
                  <c:x val="4.830917874396135E-3"/>
                  <c:y val="-8.75592949936996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E8-48F9-A57B-513CC3A38368}"/>
                </c:ext>
              </c:extLst>
            </c:dLbl>
            <c:dLbl>
              <c:idx val="8"/>
              <c:layout>
                <c:manualLayout>
                  <c:x val="4.830917874396135E-3"/>
                  <c:y val="-1.16745726658266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E8-48F9-A57B-513CC3A38368}"/>
                </c:ext>
              </c:extLst>
            </c:dLbl>
            <c:dLbl>
              <c:idx val="9"/>
              <c:layout>
                <c:manualLayout>
                  <c:x val="1.0869565217391304E-2"/>
                  <c:y val="-1.16745726658266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E8-48F9-A57B-513CC3A38368}"/>
                </c:ext>
              </c:extLst>
            </c:dLbl>
            <c:dLbl>
              <c:idx val="10"/>
              <c:layout>
                <c:manualLayout>
                  <c:x val="7.246376811594026E-3"/>
                  <c:y val="-1.7511858998739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E8-48F9-A57B-513CC3A383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membership/current-members</c:v>
                </c:pt>
                <c:pt idx="1">
                  <c:v>/technical/published-specifications/release-5</c:v>
                </c:pt>
                <c:pt idx="2">
                  <c:v>/membership</c:v>
                </c:pt>
                <c:pt idx="3">
                  <c:v>/using-oneM2M/devices-examples</c:v>
                </c:pt>
                <c:pt idx="4">
                  <c:v>/harmonization-M2M</c:v>
                </c:pt>
                <c:pt idx="5">
                  <c:v>/using-oneM2M/developers</c:v>
                </c:pt>
                <c:pt idx="6">
                  <c:v>/technical</c:v>
                </c:pt>
                <c:pt idx="7">
                  <c:v>/technical/published-specifications</c:v>
                </c:pt>
                <c:pt idx="8">
                  <c:v>/using-oneM2M/developers/basics</c:v>
                </c:pt>
                <c:pt idx="9">
                  <c:v>/using-oneM2M/what-is-oneM2M</c:v>
                </c:pt>
                <c:pt idx="10">
                  <c:v>Homepage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143</c:v>
                </c:pt>
                <c:pt idx="1">
                  <c:v>0</c:v>
                </c:pt>
                <c:pt idx="2">
                  <c:v>143</c:v>
                </c:pt>
                <c:pt idx="3">
                  <c:v>132</c:v>
                </c:pt>
                <c:pt idx="4">
                  <c:v>190</c:v>
                </c:pt>
                <c:pt idx="5">
                  <c:v>245</c:v>
                </c:pt>
                <c:pt idx="6">
                  <c:v>379</c:v>
                </c:pt>
                <c:pt idx="7">
                  <c:v>359</c:v>
                </c:pt>
                <c:pt idx="8">
                  <c:v>370</c:v>
                </c:pt>
                <c:pt idx="9">
                  <c:v>480</c:v>
                </c:pt>
                <c:pt idx="10">
                  <c:v>1388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E8-48F9-A57B-513CC3A383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5303711"/>
        <c:axId val="25305791"/>
      </c:barChart>
      <c:catAx>
        <c:axId val="253037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05791"/>
        <c:crosses val="autoZero"/>
        <c:auto val="1"/>
        <c:lblAlgn val="ctr"/>
        <c:lblOffset val="100"/>
        <c:noMultiLvlLbl val="0"/>
      </c:catAx>
      <c:valAx>
        <c:axId val="253057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03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62" b="0" i="0" u="none" strike="noStrike" baseline="0" dirty="0">
                <a:effectLst/>
              </a:rPr>
              <a:t>Metrics for the executive viewpoints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mmm\-yy</c:formatCode>
                <c:ptCount val="10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74</c:v>
                </c:pt>
                <c:pt idx="1">
                  <c:v>27</c:v>
                </c:pt>
                <c:pt idx="2">
                  <c:v>25</c:v>
                </c:pt>
                <c:pt idx="3">
                  <c:v>42</c:v>
                </c:pt>
                <c:pt idx="4">
                  <c:v>45</c:v>
                </c:pt>
                <c:pt idx="5">
                  <c:v>106</c:v>
                </c:pt>
                <c:pt idx="6">
                  <c:v>14</c:v>
                </c:pt>
                <c:pt idx="7">
                  <c:v>17</c:v>
                </c:pt>
                <c:pt idx="8">
                  <c:v>28</c:v>
                </c:pt>
                <c:pt idx="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F6-4808-A249-8FD3D5E13A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339263"/>
        <c:axId val="178339679"/>
      </c:barChart>
      <c:dateAx>
        <c:axId val="178339263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339679"/>
        <c:crosses val="autoZero"/>
        <c:auto val="1"/>
        <c:lblOffset val="100"/>
        <c:baseTimeUnit val="months"/>
      </c:dateAx>
      <c:valAx>
        <c:axId val="178339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339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51F4-7F07-400E-A03E-ADA4CCC86208}" type="datetimeFigureOut">
              <a:rPr lang="en-US" smtClean="0"/>
              <a:t>4/21/2022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79383-E4C0-4FC2-A15A-FDB4117861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0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2m.org/iot-events/event/778-ccsp-and-cosmic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mbeddedtechconventionasia.com/" TargetMode="External"/><Relationship Id="rId5" Type="http://schemas.openxmlformats.org/officeDocument/2006/relationships/hyperlink" Target="https://www.embeddedtechconvention.com/" TargetMode="External"/><Relationship Id="rId4" Type="http://schemas.openxmlformats.org/officeDocument/2006/relationships/hyperlink" Target="https://iotconferences.org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2m.org/iot-events/event/778-ccsp-and-cosmic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mbeddedtechconventionasia.com/" TargetMode="External"/><Relationship Id="rId5" Type="http://schemas.openxmlformats.org/officeDocument/2006/relationships/hyperlink" Target="https://www.embeddedtechconvention.com/" TargetMode="External"/><Relationship Id="rId4" Type="http://schemas.openxmlformats.org/officeDocument/2006/relationships/hyperlink" Target="https://iotconferences.org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2m.org/iot-events/event/778-ccsp-and-cosmic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mbeddedtechconventionasia.com/" TargetMode="External"/><Relationship Id="rId5" Type="http://schemas.openxmlformats.org/officeDocument/2006/relationships/hyperlink" Target="https://www.embeddedtechconvention.com/" TargetMode="External"/><Relationship Id="rId4" Type="http://schemas.openxmlformats.org/officeDocument/2006/relationships/hyperlink" Target="https://iotconferences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- 21 Apr: Webinar on CCSP and </a:t>
            </a:r>
            <a:r>
              <a:rPr lang="en-US" sz="1800" i="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CoSMiC</a:t>
            </a: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 - indigenous software platforms for M2M/IoT Communication</a:t>
            </a:r>
            <a:endParaRPr lang="en-IN" sz="1050" strike="sngStrike" dirty="0"/>
          </a:p>
          <a:p>
            <a:r>
              <a:rPr lang="en-IN" sz="1050" dirty="0"/>
              <a:t>- 7 April and 4May : DoT (Govt of India)-TSDSI Webinar on IoT/M2M for Select Verticals (part of a series)</a:t>
            </a:r>
          </a:p>
          <a:p>
            <a:r>
              <a:rPr lang="en-IN" sz="1050" dirty="0"/>
              <a:t>- 28 March NTIPRIT (Govt of India)-TSDSI webinar on IoT/M2M Technologies </a:t>
            </a:r>
          </a:p>
          <a:p>
            <a:endParaRPr lang="en-US" sz="1400" i="0" u="none" dirty="0">
              <a:solidFill>
                <a:srgbClr val="1155CC"/>
              </a:solidFill>
              <a:effectLst/>
              <a:latin typeface="Arial" panose="020B0604020202020204" pitchFamily="34" charset="0"/>
              <a:hlinkClick r:id="rId4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Speaking Opportunities - 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Rana (BT) speaking at IoT World Forum 2022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 Proactive- 8-9 Jun: Embedded Technology Convention, Las Vegas (Speaker volunteer from oneM2M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recvd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awaiting revert from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organisers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28-29 Sep: Embedded Technology Convention, Singapore</a:t>
            </a: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??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sz="1050" dirty="0"/>
          </a:p>
          <a:p>
            <a:r>
              <a:rPr lang="en-IN" dirty="0"/>
              <a:t>- Interviews in pipeline - </a:t>
            </a:r>
            <a:r>
              <a:rPr lang="en-IN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Interview with TCS (</a:t>
            </a:r>
            <a:r>
              <a:rPr lang="en-IN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DigiFleet</a:t>
            </a:r>
            <a:r>
              <a:rPr lang="en-IN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SMARTM2M study on IoT data for AI and </a:t>
            </a:r>
            <a:r>
              <a:rPr lang="it-IT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Mauro Dragoni STF602 interview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79383-E4C0-4FC2-A15A-FDB41178610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0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- 21 Apr: Webinar on CCSP and </a:t>
            </a:r>
            <a:r>
              <a:rPr lang="en-US" sz="1800" i="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CoSMiC</a:t>
            </a: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 - indigenous software platforms for M2M/IoT Communication</a:t>
            </a:r>
            <a:endParaRPr lang="en-IN" sz="1050" strike="sngStrike" dirty="0"/>
          </a:p>
          <a:p>
            <a:r>
              <a:rPr lang="en-IN" sz="1050" dirty="0"/>
              <a:t>- 7 April and 4May : DoT (Govt of India)-TSDSI Webinar on IoT/M2M for Select Verticals (part of a series)</a:t>
            </a:r>
          </a:p>
          <a:p>
            <a:r>
              <a:rPr lang="en-IN" sz="1050" dirty="0"/>
              <a:t>- 28 March NTIPRIT (Govt of India)-TSDSI webinar on IoT/M2M Technologies </a:t>
            </a:r>
          </a:p>
          <a:p>
            <a:endParaRPr lang="en-US" sz="1400" i="0" u="none" dirty="0">
              <a:solidFill>
                <a:srgbClr val="1155CC"/>
              </a:solidFill>
              <a:effectLst/>
              <a:latin typeface="Arial" panose="020B0604020202020204" pitchFamily="34" charset="0"/>
              <a:hlinkClick r:id="rId4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Speaking Opportunities - 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Rana (BT) speaking at IoT World Forum 2022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 Proactive- 8-9 Jun: Embedded Technology Convention, Las Vegas (Speaker volunteer from oneM2M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recvd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awaiting revert from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organisers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28-29 Sep: Embedded Technology Convention, Singapore</a:t>
            </a: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??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sz="1050" dirty="0"/>
          </a:p>
          <a:p>
            <a:r>
              <a:rPr lang="en-IN" dirty="0"/>
              <a:t>- Interviews in pipeline - </a:t>
            </a:r>
            <a:r>
              <a:rPr lang="en-IN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Interview with TCS (</a:t>
            </a:r>
            <a:r>
              <a:rPr lang="en-IN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DigiFleet</a:t>
            </a:r>
            <a:r>
              <a:rPr lang="en-IN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SMARTM2M study on IoT data for AI and </a:t>
            </a:r>
            <a:r>
              <a:rPr lang="it-IT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Mauro Dragoni STF602 interview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79383-E4C0-4FC2-A15A-FDB41178610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369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- 21 Apr: Webinar on CCSP and </a:t>
            </a:r>
            <a:r>
              <a:rPr lang="en-US" sz="1800" i="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CoSMiC</a:t>
            </a: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 - indigenous software platforms for M2M/IoT Communication</a:t>
            </a:r>
            <a:endParaRPr lang="en-IN" sz="1050" strike="sngStrike" dirty="0"/>
          </a:p>
          <a:p>
            <a:r>
              <a:rPr lang="en-IN" sz="1050" dirty="0"/>
              <a:t>- 7 April and 4May : DoT (Govt of India)-TSDSI Webinar on IoT/M2M for Select Verticals (part of a series)</a:t>
            </a:r>
          </a:p>
          <a:p>
            <a:r>
              <a:rPr lang="en-IN" sz="1050" dirty="0"/>
              <a:t>- 28 March NTIPRIT (Govt of India)-TSDSI webinar on IoT/M2M Technologies </a:t>
            </a:r>
          </a:p>
          <a:p>
            <a:endParaRPr lang="en-US" sz="1400" i="0" u="none" dirty="0">
              <a:solidFill>
                <a:srgbClr val="1155CC"/>
              </a:solidFill>
              <a:effectLst/>
              <a:latin typeface="Arial" panose="020B0604020202020204" pitchFamily="34" charset="0"/>
              <a:hlinkClick r:id="rId4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Speaking Opportunities - 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Rana (BT) speaking at IoT World Forum 2022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 Proactive- 8-9 Jun: Embedded Technology Convention, Las Vegas (Speaker volunteer from oneM2M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recvd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awaiting revert from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organisers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28-29 Sep: Embedded Technology Convention, Singapore</a:t>
            </a:r>
            <a:r>
              <a:rPr lang="en-US" sz="18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??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sz="1050" dirty="0"/>
          </a:p>
          <a:p>
            <a:r>
              <a:rPr lang="en-IN" dirty="0"/>
              <a:t>- Interviews in pipeline - </a:t>
            </a:r>
            <a:r>
              <a:rPr lang="en-IN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Interview with TCS (</a:t>
            </a:r>
            <a:r>
              <a:rPr lang="en-IN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DigiFleet</a:t>
            </a:r>
            <a:r>
              <a:rPr lang="en-IN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SMARTM2M study on IoT data for AI and </a:t>
            </a:r>
            <a:r>
              <a:rPr lang="it-IT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Mauro Dragoni STF602 interview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79383-E4C0-4FC2-A15A-FDB41178610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9E4586-2DBB-4F6A-8761-93F509B94B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73101" y="233777"/>
            <a:ext cx="2475191" cy="181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31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7948F3-CF53-4D48-A11E-3282FDFFE2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59790" y="215009"/>
            <a:ext cx="2472419" cy="181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25E693-F9D9-4F55-8CA6-8DAB53C5DF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9780" y="293244"/>
            <a:ext cx="2296511" cy="168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91D535-84AE-4290-9F60-28C8C000F53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748241" y="91052"/>
            <a:ext cx="1325890" cy="97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-gXAyYakJE&amp;ab_channel=oneM2M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spreadsheets/d/1RikZmqw7vbcXsvmrHTCGTgK2TDCld51rI7za7ZtpYAk/edit#gid=1270870760" TargetMode="External"/><Relationship Id="rId3" Type="http://schemas.openxmlformats.org/officeDocument/2006/relationships/hyperlink" Target="https://onem2m.org/iot-news/777-a-scalable-standards-based-approach-for-iot-data-sharing-and-ecosystem-monetization" TargetMode="External"/><Relationship Id="rId7" Type="http://schemas.openxmlformats.org/officeDocument/2006/relationships/hyperlink" Target="https://onem2m.org/membership/executive-viewpoints/763-elizaveta-yachmeneva-and-thomas-carey-wilson-april-202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etsi.org/e-brochure/Magazine/April-2022/mobile/index.html#p=21" TargetMode="External"/><Relationship Id="rId5" Type="http://schemas.openxmlformats.org/officeDocument/2006/relationships/hyperlink" Target="https://www.innovatingcanada.ca/technology/internet-of-things/iot-standardisation-for-long-term-innovation/" TargetMode="External"/><Relationship Id="rId4" Type="http://schemas.openxmlformats.org/officeDocument/2006/relationships/hyperlink" Target="https://iotbusinessnews.com/2022/04/06/71164-iot-and-sustainability/" TargetMode="External"/><Relationship Id="rId9" Type="http://schemas.openxmlformats.org/officeDocument/2006/relationships/hyperlink" Target="mailto:oneM2M_PressMedia@list.onem2m.or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RikZmqw7vbcXsvmrHTCGTgK2TDCld51rI7za7ZtpYAk/edit#gid=12708707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twitter.com/oneM2M/status/1512643238045556744?cxt=HHwWkIDRudfA_v0pAAAA" TargetMode="External"/><Relationship Id="rId4" Type="http://schemas.openxmlformats.org/officeDocument/2006/relationships/hyperlink" Target="https://www.linkedin.com/posts/onem2m_open-agile-iot-activity-6918688472425775104-JvEz?utm_source=linkedin_share&amp;utm_medium=member_desktop_web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marketsandmarkets.com/virtual-conferenc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uturecom.com.br/en/home.html" TargetMode="External"/><Relationship Id="rId5" Type="http://schemas.openxmlformats.org/officeDocument/2006/relationships/hyperlink" Target="https://asiaccs2022.conferenceservice.jp/" TargetMode="External"/><Relationship Id="rId4" Type="http://schemas.openxmlformats.org/officeDocument/2006/relationships/hyperlink" Target="https://iotconference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7AE66-A952-421C-B0D0-F3D4B45DC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Updates for Marcom 105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763977-84BD-4E99-AD18-9DDEF7B2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1235D6C-698B-42A0-9227-F725EBA75B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Bindoo Srivastava/Aurindam Bhattacharya</a:t>
            </a:r>
          </a:p>
          <a:p>
            <a:r>
              <a:rPr lang="en-GB" dirty="0"/>
              <a:t>21 April 2022</a:t>
            </a:r>
          </a:p>
        </p:txBody>
      </p:sp>
    </p:spTree>
    <p:extLst>
      <p:ext uri="{BB962C8B-B14F-4D97-AF65-F5344CB8AC3E}">
        <p14:creationId xmlns:p14="http://schemas.microsoft.com/office/powerpoint/2010/main" val="4093725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EE93C-30EB-4CF8-BBFB-FE9EBC3E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617575" cy="1173570"/>
          </a:xfrm>
        </p:spPr>
        <p:txBody>
          <a:bodyPr>
            <a:noAutofit/>
          </a:bodyPr>
          <a:lstStyle/>
          <a:p>
            <a:r>
              <a:rPr lang="en-IN" sz="3200" dirty="0"/>
              <a:t>Celebrate 10 Years of oneM2M </a:t>
            </a:r>
            <a:br>
              <a:rPr lang="en-IN" sz="3200" dirty="0"/>
            </a:br>
            <a:r>
              <a:rPr lang="en-IN" sz="3200" dirty="0"/>
              <a:t>@ TP56 (Sep’22) in ETSI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E1C11-A8D6-48E9-8397-E9B5B6AF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302189"/>
            <a:ext cx="11362932" cy="5069114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 dedicated Executive Interviews of oneM2M Stakeholders, </a:t>
            </a:r>
            <a:endParaRPr lang="en-IN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endParaRPr lang="en-IN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short congratulatory videos - </a:t>
            </a:r>
            <a:endParaRPr lang="en-IN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oneM2M SC/TP veterans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obtaining a (video) anniversary greeting from ITU-T expert contact- Cristina Bueti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 congratulatory messages from Partner organizations</a:t>
            </a:r>
          </a:p>
          <a:p>
            <a:pPr marL="685800" indent="0">
              <a:buNone/>
            </a:pP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Articles on oneM2M milestones and key accomplishments over last 10 years</a:t>
            </a:r>
            <a:endParaRPr lang="en-IN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</a:t>
            </a:r>
            <a:r>
              <a:rPr lang="en-IN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Interops</a:t>
            </a: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/Liaisons with ITU and 3GPP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Animated slides about timeline of releases with capability/features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oneM2M Showcases - at Events + deployments /pilots/trials (ETSI IoT Week. Korea IoT events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 from experts who have attended all oneM2M meetings from the beginning, especially JaeSeung Song and Roland Hechwartner.</a:t>
            </a:r>
            <a:endParaRPr lang="en-IN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years anniversary + oneM2M Excellence Award for 2022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Felicitate oneM2M Veterans</a:t>
            </a:r>
            <a:r>
              <a:rPr lang="en-IN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IN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IN" sz="22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 a sub-team to Action and assign responsibilities </a:t>
            </a:r>
            <a:endParaRPr lang="en-IN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IN" dirty="0">
              <a:highlight>
                <a:srgbClr val="00FFFF"/>
              </a:highlight>
            </a:endParaRPr>
          </a:p>
          <a:p>
            <a:pPr marL="457200" lvl="1" indent="0">
              <a:buNone/>
            </a:pPr>
            <a:endParaRPr lang="en-IN" dirty="0">
              <a:highlight>
                <a:srgbClr val="00FFFF"/>
              </a:highlight>
            </a:endParaRPr>
          </a:p>
          <a:p>
            <a:pPr marL="457200" lvl="1" indent="0">
              <a:buNone/>
            </a:pPr>
            <a:endParaRPr lang="en-IN" dirty="0">
              <a:highlight>
                <a:srgbClr val="00FFFF"/>
              </a:highlight>
            </a:endParaRPr>
          </a:p>
          <a:p>
            <a:pPr marL="457200" lvl="1" indent="0">
              <a:buNone/>
            </a:pPr>
            <a:endParaRPr lang="en-IN" dirty="0">
              <a:highlight>
                <a:srgbClr val="00FFFF"/>
              </a:highlight>
            </a:endParaRPr>
          </a:p>
          <a:p>
            <a:pPr marL="457200" lvl="1" indent="0">
              <a:buNone/>
            </a:pPr>
            <a:endParaRPr lang="en-IN" dirty="0">
              <a:highlight>
                <a:srgbClr val="00FFFF"/>
              </a:highlight>
            </a:endParaRPr>
          </a:p>
          <a:p>
            <a:endParaRPr lang="en-IN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7AD61-B99F-4516-ACF8-E17F3D76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004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EE93C-30EB-4CF8-BBFB-FE9EBC3E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708956" cy="1173570"/>
          </a:xfrm>
        </p:spPr>
        <p:txBody>
          <a:bodyPr>
            <a:normAutofit fontScale="90000"/>
          </a:bodyPr>
          <a:lstStyle/>
          <a:p>
            <a:r>
              <a:rPr lang="en-IN" dirty="0"/>
              <a:t>Initial Impressions from interactions with a few Stakeholders (WIP)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E1C11-A8D6-48E9-8397-E9B5B6AF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8"/>
            <a:ext cx="11523007" cy="489213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IN" sz="1400" dirty="0"/>
              <a:t>External Visibility not good </a:t>
            </a:r>
          </a:p>
          <a:p>
            <a:pPr marL="457200" lvl="1" indent="0">
              <a:buNone/>
            </a:pPr>
            <a:endParaRPr lang="en-IN" sz="1400" dirty="0"/>
          </a:p>
          <a:p>
            <a:pPr marL="457200" lvl="1" indent="0">
              <a:buNone/>
            </a:pPr>
            <a:r>
              <a:rPr lang="en-IN" sz="1400" dirty="0"/>
              <a:t>oneM2M has very advanced Specifications.  In step with latest technology trends: AI-Digital Twins- Metaverse etc.</a:t>
            </a:r>
          </a:p>
          <a:p>
            <a:pPr marL="457200" lvl="1" indent="0">
              <a:buNone/>
            </a:pPr>
            <a:endParaRPr lang="en-IN" sz="1400" dirty="0"/>
          </a:p>
          <a:p>
            <a:pPr marL="457200" lvl="1" indent="0">
              <a:buNone/>
            </a:pPr>
            <a:r>
              <a:rPr lang="en-IN" sz="1400" dirty="0"/>
              <a:t>Basic scope of IoT platform already covered in </a:t>
            </a:r>
            <a:r>
              <a:rPr lang="en-IN" sz="1400" dirty="0" err="1"/>
              <a:t>Rel</a:t>
            </a:r>
            <a:r>
              <a:rPr lang="en-IN" sz="1400" dirty="0"/>
              <a:t> 2.  </a:t>
            </a:r>
          </a:p>
          <a:p>
            <a:pPr marL="457200" lvl="1" indent="0">
              <a:buNone/>
            </a:pPr>
            <a:r>
              <a:rPr lang="en-IN" sz="1400" dirty="0"/>
              <a:t>Further enhancements – fierce  competition/not perceived to be required from oneM2M. </a:t>
            </a:r>
          </a:p>
          <a:p>
            <a:pPr marL="457200" lvl="1" indent="0">
              <a:buNone/>
            </a:pPr>
            <a:r>
              <a:rPr lang="en-IN" sz="1400" dirty="0"/>
              <a:t>Many folks don’t need the advanced features of oneM2M Yet.</a:t>
            </a:r>
          </a:p>
          <a:p>
            <a:pPr marL="457200" lvl="1" indent="0">
              <a:buNone/>
            </a:pPr>
            <a:r>
              <a:rPr lang="en-IN" sz="1400" dirty="0"/>
              <a:t>Users do not seem to mind services based on “proprietary” solutions.  Full End to End solutions available from big players </a:t>
            </a:r>
          </a:p>
          <a:p>
            <a:pPr marL="457200" lvl="1" indent="0">
              <a:buNone/>
            </a:pPr>
            <a:r>
              <a:rPr lang="en-IN" sz="1400" dirty="0"/>
              <a:t>Big challenge is not competing standards but proprietary cloud based end to end solutions. CSPs are rapidly already moving to the edge also. </a:t>
            </a:r>
          </a:p>
          <a:p>
            <a:pPr marL="457200" lvl="1" indent="0">
              <a:buNone/>
            </a:pPr>
            <a:endParaRPr lang="en-IN" sz="1400" dirty="0"/>
          </a:p>
          <a:p>
            <a:pPr marL="457200" lvl="1" indent="0">
              <a:buNone/>
            </a:pPr>
            <a:r>
              <a:rPr lang="en-IN" sz="1400" dirty="0"/>
              <a:t>Participation has always been limited – niche scope? </a:t>
            </a:r>
          </a:p>
          <a:p>
            <a:pPr marL="457200" lvl="1" indent="0">
              <a:buNone/>
            </a:pPr>
            <a:r>
              <a:rPr lang="en-IN" sz="1400" dirty="0"/>
              <a:t>Resource availability constraints due to parallel initiatives</a:t>
            </a:r>
          </a:p>
          <a:p>
            <a:pPr marL="457200" lvl="1" indent="0">
              <a:buNone/>
            </a:pPr>
            <a:r>
              <a:rPr lang="en-IN" sz="1400" dirty="0"/>
              <a:t>Membership drop- lack of quick Wins so far</a:t>
            </a:r>
          </a:p>
          <a:p>
            <a:pPr marL="457200" lvl="1" indent="0">
              <a:buNone/>
            </a:pPr>
            <a:endParaRPr lang="en-IN" sz="1400" dirty="0"/>
          </a:p>
          <a:p>
            <a:pPr marL="457200" lvl="1" indent="0">
              <a:buNone/>
            </a:pPr>
            <a:r>
              <a:rPr lang="en-IN" sz="1400" dirty="0"/>
              <a:t>Information on oneM2M compliant devices/implementations is lacking. </a:t>
            </a:r>
          </a:p>
          <a:p>
            <a:pPr marL="457200" lvl="1" indent="0">
              <a:buNone/>
            </a:pPr>
            <a:r>
              <a:rPr lang="en-IN" sz="1400" dirty="0"/>
              <a:t>The Vast Educational material not easily discoverable. </a:t>
            </a:r>
          </a:p>
          <a:p>
            <a:pPr marL="457200" lvl="1" indent="0">
              <a:buNone/>
            </a:pPr>
            <a:r>
              <a:rPr lang="en-IN" sz="1400" dirty="0"/>
              <a:t>Industry Days used to be good vehicles for education/awareness.</a:t>
            </a:r>
          </a:p>
          <a:p>
            <a:pPr marL="457200" lvl="1" indent="0">
              <a:buNone/>
            </a:pPr>
            <a:endParaRPr lang="en-IN" sz="1400" dirty="0"/>
          </a:p>
          <a:p>
            <a:pPr marL="457200" lvl="1" indent="0">
              <a:buNone/>
            </a:pPr>
            <a:r>
              <a:rPr lang="en-IN" sz="1400" dirty="0"/>
              <a:t>oneM2M allows outsourcing of the middle layer</a:t>
            </a:r>
          </a:p>
          <a:p>
            <a:pPr marL="457200" lvl="1" indent="0">
              <a:buNone/>
            </a:pPr>
            <a:r>
              <a:rPr lang="en-IN" sz="1400" dirty="0"/>
              <a:t>Initial wish was to consolidate the market- but rather it has </a:t>
            </a:r>
            <a:r>
              <a:rPr lang="en-IN" sz="1400" dirty="0" err="1"/>
              <a:t>fragemented</a:t>
            </a:r>
            <a:r>
              <a:rPr lang="en-IN" sz="1400" dirty="0"/>
              <a:t> more. However, since the big players also have a very small chunk o the market hare, window to consolidate is still open.</a:t>
            </a:r>
          </a:p>
          <a:p>
            <a:pPr marL="457200" lvl="1" indent="0">
              <a:buNone/>
            </a:pPr>
            <a:endParaRPr lang="en-IN" sz="1000" dirty="0">
              <a:highlight>
                <a:srgbClr val="00FFFF"/>
              </a:highlight>
            </a:endParaRPr>
          </a:p>
          <a:p>
            <a:endParaRPr lang="en-IN" sz="1050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7AD61-B99F-4516-ACF8-E17F3D76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3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EE93C-30EB-4CF8-BBFB-FE9EBC3E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620465" cy="1173570"/>
          </a:xfrm>
        </p:spPr>
        <p:txBody>
          <a:bodyPr>
            <a:noAutofit/>
          </a:bodyPr>
          <a:lstStyle/>
          <a:p>
            <a:r>
              <a:rPr lang="en-IN" sz="3600" dirty="0"/>
              <a:t>Suggestions based on Initial interactions with few Stakeholders (WIP)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7AD61-B99F-4516-ACF8-E17F3D76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C794A-3914-4DFB-8578-8D25CBD179FF}"/>
              </a:ext>
            </a:extLst>
          </p:cNvPr>
          <p:cNvSpPr txBox="1">
            <a:spLocks/>
          </p:cNvSpPr>
          <p:nvPr/>
        </p:nvSpPr>
        <p:spPr>
          <a:xfrm>
            <a:off x="486696" y="1365139"/>
            <a:ext cx="10795820" cy="4902925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IN" sz="3600" b="1" dirty="0"/>
          </a:p>
          <a:p>
            <a:pPr marL="457200" lvl="1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IN" sz="3600" dirty="0"/>
              <a:t>External World selling required (Let other people know what we are doing)</a:t>
            </a:r>
            <a:endParaRPr lang="en-GB" sz="36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r>
              <a:rPr lang="en-GB" sz="3600" dirty="0">
                <a:latin typeface="Myriad Pro" panose="020B0503030403020204" pitchFamily="34" charset="0"/>
              </a:rPr>
              <a:t>	Target – Developers, Decision makers </a:t>
            </a:r>
          </a:p>
          <a:p>
            <a:pPr marL="0" indent="0">
              <a:buNone/>
            </a:pPr>
            <a:r>
              <a:rPr lang="en-GB" sz="3600" dirty="0">
                <a:latin typeface="Myriad Pro" panose="020B0503030403020204" pitchFamily="34" charset="0"/>
              </a:rPr>
              <a:t>	User Community/System Integrators/Solution and Service providers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IN" sz="3600" dirty="0"/>
              <a:t>Leverage Global/established conferences to speak/promote (Example -IEEE-ACM, IEEE </a:t>
            </a:r>
            <a:r>
              <a:rPr lang="en-IN" sz="3600" dirty="0" err="1"/>
              <a:t>Globecom</a:t>
            </a:r>
            <a:r>
              <a:rPr lang="en-IN" sz="3600" dirty="0"/>
              <a:t>/ICC, IoT/Smart City  Events</a:t>
            </a:r>
          </a:p>
          <a:p>
            <a:pPr marL="0" indent="0">
              <a:buNone/>
            </a:pPr>
            <a:r>
              <a:rPr lang="en-IN" sz="3600" dirty="0"/>
              <a:t>Explore Regions - LATAM, Africa, Australia, SEA (Vietnam, Singapore….)</a:t>
            </a: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IN" sz="3600" dirty="0"/>
              <a:t>Reuse content to optimise efforts for enhancing external visibility</a:t>
            </a:r>
          </a:p>
          <a:p>
            <a:pPr marL="0" indent="0">
              <a:buNone/>
            </a:pPr>
            <a:r>
              <a:rPr lang="en-IN" sz="3600" dirty="0"/>
              <a:t>Enhance Wiki</a:t>
            </a:r>
          </a:p>
          <a:p>
            <a:pPr marL="0" indent="0">
              <a:buNone/>
            </a:pPr>
            <a:r>
              <a:rPr lang="en-GB" sz="3600" dirty="0">
                <a:latin typeface="Myriad Pro" panose="020B0503030403020204" pitchFamily="34" charset="0"/>
              </a:rPr>
              <a:t>oneM2M Quick Start self learning videos? on </a:t>
            </a:r>
            <a:r>
              <a:rPr lang="en-GB" sz="3600" dirty="0" err="1">
                <a:latin typeface="Myriad Pro" panose="020B0503030403020204" pitchFamily="34" charset="0"/>
              </a:rPr>
              <a:t>linkedIN</a:t>
            </a:r>
            <a:r>
              <a:rPr lang="en-GB" sz="3600" dirty="0">
                <a:latin typeface="Myriad Pro" panose="020B0503030403020204" pitchFamily="34" charset="0"/>
              </a:rPr>
              <a:t>/</a:t>
            </a:r>
            <a:r>
              <a:rPr lang="en-GB" sz="3600" dirty="0" err="1">
                <a:latin typeface="Myriad Pro" panose="020B0503030403020204" pitchFamily="34" charset="0"/>
              </a:rPr>
              <a:t>Youtube</a:t>
            </a:r>
            <a:endParaRPr lang="en-GB" sz="36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GB" sz="3600" dirty="0">
                <a:latin typeface="Myriad Pro" panose="020B0503030403020204" pitchFamily="34" charset="0"/>
              </a:rPr>
              <a:t>Showcase Devices/Products/Solutions, Deployments</a:t>
            </a:r>
          </a:p>
          <a:p>
            <a:pPr marL="0" indent="0">
              <a:buNone/>
            </a:pPr>
            <a:r>
              <a:rPr lang="en-GB" sz="3600" dirty="0">
                <a:latin typeface="Myriad Pro" panose="020B0503030403020204" pitchFamily="34" charset="0"/>
              </a:rPr>
              <a:t>Compliance and Certification ecosystem</a:t>
            </a: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IN" sz="3600" dirty="0"/>
              <a:t>Do we want to relook at the name oneM2M ? </a:t>
            </a:r>
          </a:p>
          <a:p>
            <a:pPr marL="0" indent="0">
              <a:buNone/>
            </a:pPr>
            <a:endParaRPr lang="en-GB" sz="3600" dirty="0"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GB" sz="3600" dirty="0">
              <a:highlight>
                <a:srgbClr val="00FFFF"/>
              </a:highlight>
              <a:latin typeface="Myriad Pro" panose="020B0503030403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IN" sz="36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IN" sz="14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IN" sz="1000" dirty="0">
              <a:highlight>
                <a:srgbClr val="00FFFF"/>
              </a:highlight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IN" sz="1000" dirty="0">
              <a:highlight>
                <a:srgbClr val="00FFFF"/>
              </a:highlight>
            </a:endParaRPr>
          </a:p>
          <a:p>
            <a:endParaRPr lang="en-IN" sz="105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84862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25688" y="3185195"/>
            <a:ext cx="10540621" cy="962653"/>
          </a:xfrm>
        </p:spPr>
        <p:txBody>
          <a:bodyPr>
            <a:normAutofit/>
          </a:bodyPr>
          <a:lstStyle/>
          <a:p>
            <a:r>
              <a:rPr lang="en-US" sz="5400" dirty="0"/>
              <a:t>Reference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5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6328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Myriad Pro" panose="020B0503030403020204" charset="0"/>
              </a:rPr>
              <a:t>Monthly overview</a:t>
            </a:r>
            <a:endParaRPr lang="en-US" sz="3600" dirty="0">
              <a:solidFill>
                <a:srgbClr val="C00000"/>
              </a:solidFill>
              <a:highlight>
                <a:srgbClr val="00FFFF"/>
              </a:highlight>
              <a:latin typeface="Myriad Pro" panose="020B050303040302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35725"/>
            <a:ext cx="10515599" cy="632835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lvl="0" indent="0">
              <a:buNone/>
            </a:pPr>
            <a:r>
              <a:rPr lang="en-IN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Website visits in March has slightly increased as compared to Jan-Feb’22. However, overall trend is decreasing.</a:t>
            </a:r>
          </a:p>
          <a:p>
            <a:pPr marL="0" lvl="0" indent="0">
              <a:buNone/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 a line graph on no. of downloads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F81B550-7CF2-4283-9092-C0AEF1549117}" type="slidenum">
              <a:rPr lang="en-US" smtClean="0">
                <a:latin typeface="+mn-lt"/>
              </a:rPr>
              <a:pPr>
                <a:spcAft>
                  <a:spcPts val="600"/>
                </a:spcAft>
              </a:pPr>
              <a:t>14</a:t>
            </a:fld>
            <a:endParaRPr lang="en-US">
              <a:latin typeface="+mn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4B98EA-ACD7-4121-B87C-D7A7CA3570D5}"/>
              </a:ext>
            </a:extLst>
          </p:cNvPr>
          <p:cNvGraphicFramePr>
            <a:graphicFrameLocks/>
          </p:cNvGraphicFramePr>
          <p:nvPr/>
        </p:nvGraphicFramePr>
        <p:xfrm>
          <a:off x="1677881" y="2057398"/>
          <a:ext cx="8273988" cy="4298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104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87A57-344A-48C6-8C59-4EE306811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C00000"/>
                </a:solidFill>
                <a:latin typeface="Myriad Pro" panose="020B0503030403020204" charset="0"/>
              </a:rPr>
              <a:t>Country wise overview Monthly 2022</a:t>
            </a:r>
            <a:endParaRPr lang="en-IN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932885B-1DC7-4EEC-B422-EC968B296F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4963" y="1493838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F51D4-760D-4300-9546-F9EB4A85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15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91236-8E0A-4F10-BA9A-037331E79EDD}"/>
              </a:ext>
            </a:extLst>
          </p:cNvPr>
          <p:cNvSpPr txBox="1"/>
          <p:nvPr/>
        </p:nvSpPr>
        <p:spPr>
          <a:xfrm>
            <a:off x="334696" y="5917837"/>
            <a:ext cx="96100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IN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Vietnam 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dropped off in March. </a:t>
            </a:r>
            <a:r>
              <a:rPr lang="en-IN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Singapore introduced in Mar’22</a:t>
            </a:r>
          </a:p>
        </p:txBody>
      </p:sp>
    </p:spTree>
    <p:extLst>
      <p:ext uri="{BB962C8B-B14F-4D97-AF65-F5344CB8AC3E}">
        <p14:creationId xmlns:p14="http://schemas.microsoft.com/office/powerpoint/2010/main" val="689702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B2CF4-E226-484F-9D68-90825AA4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Specifications downloads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9104690-C303-4AD3-A4CC-C711AEE390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365257"/>
              </p:ext>
            </p:extLst>
          </p:nvPr>
        </p:nvGraphicFramePr>
        <p:xfrm>
          <a:off x="334963" y="1493838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0470A-8EC3-42CE-9CCC-87061725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53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D8786-7A0C-4610-8ADF-F82742DB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10092414" cy="1173570"/>
          </a:xfrm>
        </p:spPr>
        <p:txBody>
          <a:bodyPr>
            <a:normAutofit/>
          </a:bodyPr>
          <a:lstStyle/>
          <a:p>
            <a:r>
              <a:rPr lang="en-US" sz="4400" kern="1200" dirty="0">
                <a:solidFill>
                  <a:srgbClr val="C00000"/>
                </a:solidFill>
                <a:latin typeface="Myriad Pro" panose="020B0503030403020204" charset="0"/>
              </a:rPr>
              <a:t>Top 10 pages </a:t>
            </a:r>
            <a:r>
              <a:rPr lang="en-US" sz="2800" kern="1200" dirty="0">
                <a:solidFill>
                  <a:srgbClr val="C00000"/>
                </a:solidFill>
                <a:highlight>
                  <a:srgbClr val="00FFFF"/>
                </a:highlight>
                <a:latin typeface="Myriad Pro" panose="020B0503030403020204" charset="0"/>
              </a:rPr>
              <a:t>– homepage is nearly double of other pages: do the others go to portal?</a:t>
            </a:r>
            <a:endParaRPr lang="en-IN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96543-E48F-4C86-A5D6-5A6F65593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BD3744A2-5793-47B5-8845-E18C1843EA8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173571"/>
          <a:ext cx="11901948" cy="5319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8537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19" y="387925"/>
            <a:ext cx="10515599" cy="55321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rgbClr val="C00000"/>
                </a:solidFill>
                <a:latin typeface="Myriad Pro" panose="020B0503030403020204" charset="0"/>
              </a:rPr>
              <a:t>Top 10 pages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35726"/>
            <a:ext cx="105155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br>
              <a:rPr lang="en-US" sz="11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1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F81B550-7CF2-4283-9092-C0AEF1549117}" type="slidenum">
              <a:rPr lang="en-US" smtClean="0">
                <a:latin typeface="+mn-lt"/>
              </a:rPr>
              <a:pPr>
                <a:spcAft>
                  <a:spcPts val="600"/>
                </a:spcAft>
              </a:pPr>
              <a:t>18</a:t>
            </a:fld>
            <a:endParaRPr lang="en-US">
              <a:latin typeface="+mn-lt"/>
            </a:endParaRPr>
          </a:p>
        </p:txBody>
      </p:sp>
      <p:pic>
        <p:nvPicPr>
          <p:cNvPr id="2050" name="Picture 5" descr="Graphical user interface, text, table&#10;&#10;Description automatically generated">
            <a:extLst>
              <a:ext uri="{FF2B5EF4-FFF2-40B4-BE49-F238E27FC236}">
                <a16:creationId xmlns:a16="http://schemas.microsoft.com/office/drawing/2014/main" id="{B6C8A239-FA78-4B6D-BA5D-A6A5EDCB0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494991"/>
            <a:ext cx="4344289" cy="3214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1857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095F-52C9-4646-9812-8A5CDBE6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Viewpoints</a:t>
            </a:r>
            <a:endParaRPr lang="en-IN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FC9DF19-37BC-4C21-BD6D-99715DB626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4963" y="1493838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32045-9A01-4A07-9482-5AEF1F90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22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800A-72B0-471B-A678-EBB803A3C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oneM2M Overview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9794D-B320-4545-BFB5-AFB9B061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ea typeface="MS PGothic" panose="020B0600070205080204" pitchFamily="34" charset="-128"/>
              </a:rPr>
              <a:t>oneM2M Video is now ready to be launched - </a:t>
            </a:r>
            <a:r>
              <a:rPr lang="en-IN" sz="2000" dirty="0">
                <a:latin typeface="Calibri" panose="020F0502020204030204" pitchFamily="34" charset="0"/>
                <a:ea typeface="MS PGothic" panose="020B0600070205080204" pitchFamily="34" charset="-128"/>
                <a:hlinkClick r:id="rId2"/>
              </a:rPr>
              <a:t>https://www.youtube.com/watch?v=5-gXAyYakJE&amp;ab_channel=oneM2M</a:t>
            </a:r>
            <a:endParaRPr lang="en-IN" sz="20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IN" sz="2000" dirty="0">
              <a:highlight>
                <a:srgbClr val="00FFFF"/>
              </a:highlight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IN" sz="2000" dirty="0">
                <a:highlight>
                  <a:srgbClr val="00FFFF"/>
                </a:highlight>
                <a:latin typeface="Calibri" panose="020F0502020204030204" pitchFamily="34" charset="0"/>
                <a:ea typeface="MS PGothic" panose="020B0600070205080204" pitchFamily="34" charset="-128"/>
              </a:rPr>
              <a:t>Next Steps</a:t>
            </a:r>
          </a:p>
          <a:p>
            <a:r>
              <a:rPr lang="en-IN" sz="2000" dirty="0">
                <a:highlight>
                  <a:srgbClr val="00FFFF"/>
                </a:highlight>
                <a:latin typeface="Calibri" panose="020F0502020204030204" pitchFamily="34" charset="0"/>
                <a:ea typeface="MS PGothic" panose="020B0600070205080204" pitchFamily="34" charset="-128"/>
              </a:rPr>
              <a:t>Approval </a:t>
            </a:r>
          </a:p>
          <a:p>
            <a:r>
              <a:rPr lang="en-IN" sz="2000" dirty="0">
                <a:highlight>
                  <a:srgbClr val="00FFFF"/>
                </a:highlight>
                <a:latin typeface="Calibri" panose="020F0502020204030204" pitchFamily="34" charset="0"/>
                <a:ea typeface="MS PGothic" panose="020B0600070205080204" pitchFamily="34" charset="-128"/>
              </a:rPr>
              <a:t>Upload on Website</a:t>
            </a:r>
          </a:p>
          <a:p>
            <a:r>
              <a:rPr lang="en-IN" sz="2000" dirty="0">
                <a:highlight>
                  <a:srgbClr val="00FFFF"/>
                </a:highlight>
                <a:latin typeface="Calibri" panose="020F0502020204030204" pitchFamily="34" charset="0"/>
                <a:ea typeface="MS PGothic" panose="020B0600070205080204" pitchFamily="34" charset="-128"/>
              </a:rPr>
              <a:t>Promote </a:t>
            </a:r>
          </a:p>
          <a:p>
            <a:pPr marL="0" indent="0">
              <a:buNone/>
            </a:pPr>
            <a:endParaRPr lang="en-IN" sz="2000" dirty="0">
              <a:highlight>
                <a:srgbClr val="00FFFF"/>
              </a:highlight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228600"/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228600"/>
            <a:endParaRPr lang="en-IN" sz="1800" dirty="0">
              <a:effectLst/>
              <a:highlight>
                <a:srgbClr val="00FFFF"/>
              </a:highlight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20667-60EF-4FA6-9784-1084C1F6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306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958D-3594-4764-ADF1-E724D635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Executive (line chart for interviews published, bar graph for views) </a:t>
            </a:r>
            <a:endParaRPr lang="en-IN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0257760-B41F-4922-827C-35B71B9C42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3538" y="1845007"/>
          <a:ext cx="10515599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291">
                  <a:extLst>
                    <a:ext uri="{9D8B030D-6E8A-4147-A177-3AD203B41FA5}">
                      <a16:colId xmlns:a16="http://schemas.microsoft.com/office/drawing/2014/main" val="1902839366"/>
                    </a:ext>
                  </a:extLst>
                </a:gridCol>
                <a:gridCol w="1235777">
                  <a:extLst>
                    <a:ext uri="{9D8B030D-6E8A-4147-A177-3AD203B41FA5}">
                      <a16:colId xmlns:a16="http://schemas.microsoft.com/office/drawing/2014/main" val="2306013091"/>
                    </a:ext>
                  </a:extLst>
                </a:gridCol>
                <a:gridCol w="2636668">
                  <a:extLst>
                    <a:ext uri="{9D8B030D-6E8A-4147-A177-3AD203B41FA5}">
                      <a16:colId xmlns:a16="http://schemas.microsoft.com/office/drawing/2014/main" val="3362869518"/>
                    </a:ext>
                  </a:extLst>
                </a:gridCol>
                <a:gridCol w="4369863">
                  <a:extLst>
                    <a:ext uri="{9D8B030D-6E8A-4147-A177-3AD203B41FA5}">
                      <a16:colId xmlns:a16="http://schemas.microsoft.com/office/drawing/2014/main" val="38305447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</a:rPr>
                        <a:t>Total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/membership/executive-viewpoints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Insights published 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6717277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Page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Page Views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Page Views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3990502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/membership/executive-viewpoints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>
                          <a:effectLst/>
                        </a:rPr>
                        <a:t>405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>
                          <a:effectLst/>
                        </a:rPr>
                        <a:t>405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8344472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>
                          <a:effectLst/>
                        </a:rPr>
                        <a:t>405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>
                          <a:effectLst/>
                        </a:rPr>
                        <a:t>405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1610885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7494739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Month Index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Page Views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5858481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June 2021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74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8656547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</a:rPr>
                        <a:t>July 2021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>
                          <a:effectLst/>
                        </a:rPr>
                        <a:t>27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3536255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August 2021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25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8822252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Sept 2021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>
                          <a:effectLst/>
                        </a:rPr>
                        <a:t>42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1710325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October 2021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45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0379978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November 2021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106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9733720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December 2021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14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1897794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Janvier 2022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17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5488750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February 2002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28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0635890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>
                          <a:effectLst/>
                        </a:rPr>
                        <a:t>March 2022</a:t>
                      </a:r>
                      <a:endParaRPr lang="en-IN" sz="14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100" dirty="0">
                          <a:effectLst/>
                        </a:rPr>
                        <a:t>27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563437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April 2022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endParaRPr lang="en-IN" sz="14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1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9345538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405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18069499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7FFFB-9A71-4FC8-8791-9A05AD2D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09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CHANNELS – data not </a:t>
            </a:r>
            <a:r>
              <a:rPr lang="fr-FR" sz="3600" dirty="0" err="1"/>
              <a:t>updated</a:t>
            </a:r>
            <a:r>
              <a:rPr lang="fr-FR" sz="3600" dirty="0"/>
              <a:t> in Apr’22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9F7DE9-57AA-4E6B-83DA-2E931998BE43}"/>
              </a:ext>
            </a:extLst>
          </p:cNvPr>
          <p:cNvSpPr txBox="1"/>
          <p:nvPr/>
        </p:nvSpPr>
        <p:spPr>
          <a:xfrm>
            <a:off x="334696" y="1405622"/>
            <a:ext cx="98761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is the engagement by channel for the last 3 months (1 December 21 to 28 February 22): (</a:t>
            </a: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 for March could not be obtained</a:t>
            </a: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314BB66-2726-4771-BB66-FCDDCD46F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96" y="2007006"/>
            <a:ext cx="5680024" cy="422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B86B8F-9997-40FD-8518-8C706D456283}"/>
              </a:ext>
            </a:extLst>
          </p:cNvPr>
          <p:cNvSpPr txBox="1"/>
          <p:nvPr/>
        </p:nvSpPr>
        <p:spPr>
          <a:xfrm>
            <a:off x="6177281" y="2007006"/>
            <a:ext cx="576753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organic search” </a:t>
            </a:r>
            <a:r>
              <a:rPr lang="en-IN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Traffic from search engine results</a:t>
            </a:r>
            <a:endParaRPr lang="en-IN" sz="1800" dirty="0">
              <a:effectLst/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457200"/>
            <a:r>
              <a:rPr lang="en-IN" sz="1800" dirty="0"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Direct: (does this mean someone types in oneM2M and/or onem2m.org?): </a:t>
            </a:r>
            <a:r>
              <a:rPr lang="en-IN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No this is organic search. “Direct” is any traffic where the referrer or source is unknown</a:t>
            </a:r>
            <a:endParaRPr lang="en-IN" sz="1800" dirty="0">
              <a:effectLst/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457200"/>
            <a:r>
              <a:rPr lang="en-IN" sz="1800" dirty="0"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Referral: (does this mean -  someone is referred to oneM2M website/page from another webpage where oneM2M related link is embedded?): </a:t>
            </a:r>
            <a:r>
              <a:rPr lang="en-IN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YES</a:t>
            </a:r>
            <a:endParaRPr lang="en-IN" sz="1800" dirty="0">
              <a:effectLst/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en-IN" sz="1800" dirty="0"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Social: (does this mean -someone clicks on oneM2M link embedded in a Tweet/</a:t>
            </a:r>
            <a:r>
              <a:rPr lang="en-IN" sz="1800" dirty="0" err="1"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linkedIn</a:t>
            </a:r>
            <a:r>
              <a:rPr lang="en-IN" sz="1800" dirty="0"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 post).: </a:t>
            </a:r>
            <a:r>
              <a:rPr lang="en-IN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</a:rPr>
              <a:t>YES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7338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1A066-E319-41B5-9B0C-ACB765C0E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454197" cy="1173570"/>
          </a:xfrm>
        </p:spPr>
        <p:txBody>
          <a:bodyPr>
            <a:normAutofit/>
          </a:bodyPr>
          <a:lstStyle/>
          <a:p>
            <a:r>
              <a:rPr lang="en-IN" dirty="0"/>
              <a:t>Twitter Metrics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E19D2A7-B764-4681-AEBB-BAEECB3AE6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6059" y="1508760"/>
          <a:ext cx="8778558" cy="2133600"/>
        </p:xfrm>
        <a:graphic>
          <a:graphicData uri="http://schemas.openxmlformats.org/drawingml/2006/table">
            <a:tbl>
              <a:tblPr/>
              <a:tblGrid>
                <a:gridCol w="2913891">
                  <a:extLst>
                    <a:ext uri="{9D8B030D-6E8A-4147-A177-3AD203B41FA5}">
                      <a16:colId xmlns:a16="http://schemas.microsoft.com/office/drawing/2014/main" val="1323249049"/>
                    </a:ext>
                  </a:extLst>
                </a:gridCol>
                <a:gridCol w="1954889">
                  <a:extLst>
                    <a:ext uri="{9D8B030D-6E8A-4147-A177-3AD203B41FA5}">
                      <a16:colId xmlns:a16="http://schemas.microsoft.com/office/drawing/2014/main" val="4173575563"/>
                    </a:ext>
                  </a:extLst>
                </a:gridCol>
                <a:gridCol w="1954889">
                  <a:extLst>
                    <a:ext uri="{9D8B030D-6E8A-4147-A177-3AD203B41FA5}">
                      <a16:colId xmlns:a16="http://schemas.microsoft.com/office/drawing/2014/main" val="2299473084"/>
                    </a:ext>
                  </a:extLst>
                </a:gridCol>
                <a:gridCol w="1954889">
                  <a:extLst>
                    <a:ext uri="{9D8B030D-6E8A-4147-A177-3AD203B41FA5}">
                      <a16:colId xmlns:a16="http://schemas.microsoft.com/office/drawing/2014/main" val="3597025006"/>
                    </a:ext>
                  </a:extLst>
                </a:gridCol>
              </a:tblGrid>
              <a:tr h="16002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</a:rPr>
                        <a:t>TWITTER</a:t>
                      </a:r>
                    </a:p>
                    <a:p>
                      <a:pPr algn="ctr" rtl="0" fontAlgn="t"/>
                      <a:endParaRPr lang="en-US" sz="1400" b="1" dirty="0">
                        <a:effectLst/>
                      </a:endParaRPr>
                    </a:p>
                  </a:txBody>
                  <a:tcPr marL="0" marR="0" marT="15240" marB="15240">
                    <a:lnL w="7620" cap="flat" cmpd="sng" algn="ctr">
                      <a:solidFill>
                        <a:srgbClr val="B062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 b="1" dirty="0">
                          <a:effectLst/>
                        </a:rPr>
                        <a:t>Jan 22</a:t>
                      </a:r>
                    </a:p>
                  </a:txBody>
                  <a:tcPr marL="22860" marR="22860" marT="15240" marB="15240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 b="1" dirty="0">
                          <a:effectLst/>
                        </a:rPr>
                        <a:t>Feb 22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 b="1" dirty="0">
                          <a:effectLst/>
                        </a:rPr>
                        <a:t>Mar 2022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16271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rtl="0" fontAlgn="t"/>
                      <a:r>
                        <a:rPr lang="en-IN" sz="1400" dirty="0">
                          <a:effectLst/>
                        </a:rPr>
                        <a:t>Tweets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12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31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41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077212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rtl="0" fontAlgn="t"/>
                      <a:r>
                        <a:rPr lang="en-IN" sz="1400">
                          <a:effectLst/>
                        </a:rPr>
                        <a:t>Tweet Impressions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4035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4209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5998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427144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rtl="0" fontAlgn="t"/>
                      <a:r>
                        <a:rPr lang="en-IN" sz="1400">
                          <a:effectLst/>
                        </a:rPr>
                        <a:t>Profile visits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875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690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1128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11886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rtl="0" fontAlgn="t"/>
                      <a:r>
                        <a:rPr lang="en-IN" sz="1400">
                          <a:effectLst/>
                        </a:rPr>
                        <a:t>Mentions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14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 dirty="0">
                          <a:effectLst/>
                        </a:rPr>
                        <a:t>23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34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46467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rtl="0" fontAlgn="t"/>
                      <a:r>
                        <a:rPr lang="en-IN" sz="1400">
                          <a:effectLst/>
                        </a:rPr>
                        <a:t>New Followers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 dirty="0">
                          <a:effectLst/>
                        </a:rPr>
                        <a:t>4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>
                          <a:effectLst/>
                        </a:rPr>
                        <a:t>5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2000" dirty="0">
                          <a:effectLst/>
                        </a:rPr>
                        <a:t>2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2902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E9C43-10B5-41AD-A063-D1DAC618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D794E29-EFAB-4C0F-8E38-97467BB8B25B}"/>
              </a:ext>
            </a:extLst>
          </p:cNvPr>
          <p:cNvGraphicFramePr>
            <a:graphicFrameLocks noGrp="1"/>
          </p:cNvGraphicFramePr>
          <p:nvPr/>
        </p:nvGraphicFramePr>
        <p:xfrm>
          <a:off x="756059" y="4663476"/>
          <a:ext cx="8352430" cy="1240173"/>
        </p:xfrm>
        <a:graphic>
          <a:graphicData uri="http://schemas.openxmlformats.org/drawingml/2006/table">
            <a:tbl>
              <a:tblPr/>
              <a:tblGrid>
                <a:gridCol w="2772445">
                  <a:extLst>
                    <a:ext uri="{9D8B030D-6E8A-4147-A177-3AD203B41FA5}">
                      <a16:colId xmlns:a16="http://schemas.microsoft.com/office/drawing/2014/main" val="3622264182"/>
                    </a:ext>
                  </a:extLst>
                </a:gridCol>
                <a:gridCol w="1859995">
                  <a:extLst>
                    <a:ext uri="{9D8B030D-6E8A-4147-A177-3AD203B41FA5}">
                      <a16:colId xmlns:a16="http://schemas.microsoft.com/office/drawing/2014/main" val="2112762174"/>
                    </a:ext>
                  </a:extLst>
                </a:gridCol>
                <a:gridCol w="1859995">
                  <a:extLst>
                    <a:ext uri="{9D8B030D-6E8A-4147-A177-3AD203B41FA5}">
                      <a16:colId xmlns:a16="http://schemas.microsoft.com/office/drawing/2014/main" val="2848047987"/>
                    </a:ext>
                  </a:extLst>
                </a:gridCol>
                <a:gridCol w="1859995">
                  <a:extLst>
                    <a:ext uri="{9D8B030D-6E8A-4147-A177-3AD203B41FA5}">
                      <a16:colId xmlns:a16="http://schemas.microsoft.com/office/drawing/2014/main" val="1130992956"/>
                    </a:ext>
                  </a:extLst>
                </a:gridCol>
              </a:tblGrid>
              <a:tr h="488553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1" dirty="0">
                          <a:effectLst/>
                        </a:rPr>
                        <a:t>LinkedIn </a:t>
                      </a:r>
                    </a:p>
                  </a:txBody>
                  <a:tcPr marL="0" marR="0" marT="15240" marB="15240">
                    <a:lnL w="7620" cap="flat" cmpd="sng" algn="ctr">
                      <a:solidFill>
                        <a:srgbClr val="70FE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" cap="flat" cmpd="sng" algn="ctr">
                      <a:solidFill>
                        <a:srgbClr val="70FE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b="1" dirty="0">
                          <a:effectLst/>
                        </a:rPr>
                        <a:t>Jan 22</a:t>
                      </a:r>
                      <a:endParaRPr lang="en-IN" b="1" dirty="0"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b="1" dirty="0">
                          <a:effectLst/>
                        </a:rPr>
                        <a:t>Feb 22</a:t>
                      </a:r>
                      <a:endParaRPr lang="en-IN" b="1" dirty="0"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b="1" dirty="0">
                          <a:effectLst/>
                        </a:rPr>
                        <a:t>Mar 22</a:t>
                      </a:r>
                      <a:endParaRPr lang="en-IN" b="1" dirty="0">
                        <a:effectLst/>
                      </a:endParaRP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937305"/>
                  </a:ext>
                </a:extLst>
              </a:tr>
              <a:tr h="375810"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effectLst/>
                        </a:rPr>
                        <a:t>Posts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>
                          <a:effectLst/>
                        </a:rPr>
                        <a:t>3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>
                          <a:effectLst/>
                        </a:rPr>
                        <a:t>0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>
                          <a:effectLst/>
                        </a:rPr>
                        <a:t>7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498560"/>
                  </a:ext>
                </a:extLst>
              </a:tr>
              <a:tr h="375810">
                <a:tc>
                  <a:txBody>
                    <a:bodyPr/>
                    <a:lstStyle/>
                    <a:p>
                      <a:pPr rtl="0" fontAlgn="t"/>
                      <a:r>
                        <a:rPr lang="en-IN" sz="1200">
                          <a:effectLst/>
                        </a:rPr>
                        <a:t>Followers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dirty="0">
                          <a:effectLst/>
                        </a:rPr>
                        <a:t>1176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>
                          <a:effectLst/>
                        </a:rPr>
                        <a:t>1184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dirty="0">
                          <a:effectLst/>
                        </a:rPr>
                        <a:t>1204</a:t>
                      </a:r>
                    </a:p>
                  </a:txBody>
                  <a:tcPr marL="22860" marR="22860" marT="15240" marB="152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351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878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25688" y="3185195"/>
            <a:ext cx="10540621" cy="962653"/>
          </a:xfrm>
        </p:spPr>
        <p:txBody>
          <a:bodyPr>
            <a:normAutofit/>
          </a:bodyPr>
          <a:lstStyle/>
          <a:p>
            <a:r>
              <a:rPr lang="en-US" sz="5400" dirty="0"/>
              <a:t>MARCOM 104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4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6328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highlight>
                  <a:srgbClr val="00FFFF"/>
                </a:highlight>
                <a:latin typeface="Myriad Pro" panose="020B0503030403020204" charset="0"/>
              </a:rPr>
              <a:t>Monthly overview &amp;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8" y="5449166"/>
            <a:ext cx="6242051" cy="936872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IN" sz="1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Visit by country: </a:t>
            </a:r>
            <a:r>
              <a:rPr lang="en-IN" sz="1800" b="1" u="sng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Vietnam </a:t>
            </a:r>
            <a:r>
              <a:rPr lang="en-IN" sz="1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dropped off in March. Got </a:t>
            </a:r>
            <a:r>
              <a:rPr lang="en-IN" sz="1800" b="1" u="sng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Singapore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IN" sz="1800" dirty="0"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Analyse Singapore (mail to Sabine, Ken and Aurindam cc. to Nadja and Karen) – Analyse origin of traffic – to retain interest.</a:t>
            </a:r>
            <a:endParaRPr lang="en-IN" sz="1800" dirty="0">
              <a:effectLst/>
              <a:highlight>
                <a:srgbClr val="00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F81B550-7CF2-4283-9092-C0AEF1549117}" type="slidenum">
              <a:rPr lang="en-US" smtClean="0">
                <a:latin typeface="+mn-lt"/>
              </a:rPr>
              <a:pPr>
                <a:spcAft>
                  <a:spcPts val="600"/>
                </a:spcAft>
              </a:pPr>
              <a:t>24</a:t>
            </a:fld>
            <a:endParaRPr lang="en-US">
              <a:latin typeface="+mn-lt"/>
            </a:endParaRPr>
          </a:p>
        </p:txBody>
      </p:sp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11BB971B-811E-4803-90DD-222E3B29F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475" y="1461197"/>
            <a:ext cx="4524248" cy="2373681"/>
          </a:xfrm>
          <a:prstGeom prst="rect">
            <a:avLst/>
          </a:prstGeom>
        </p:spPr>
      </p:pic>
      <p:pic>
        <p:nvPicPr>
          <p:cNvPr id="8" name="Picture 7" descr="Chart, waterfall chart&#10;&#10;Description automatically generated">
            <a:extLst>
              <a:ext uri="{FF2B5EF4-FFF2-40B4-BE49-F238E27FC236}">
                <a16:creationId xmlns:a16="http://schemas.microsoft.com/office/drawing/2014/main" id="{DF947B2D-DFA4-432F-97B5-942BA2778D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86" y="3791682"/>
            <a:ext cx="4935880" cy="2729948"/>
          </a:xfrm>
          <a:prstGeom prst="rect">
            <a:avLst/>
          </a:prstGeom>
        </p:spPr>
      </p:pic>
      <p:pic>
        <p:nvPicPr>
          <p:cNvPr id="9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BF8920AE-D59C-4E1D-B144-F5658C696B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86" y="1307219"/>
            <a:ext cx="4769073" cy="24513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5BB6C2-1B9A-4588-8708-A8CB891D027D}"/>
              </a:ext>
            </a:extLst>
          </p:cNvPr>
          <p:cNvSpPr txBox="1"/>
          <p:nvPr/>
        </p:nvSpPr>
        <p:spPr>
          <a:xfrm rot="19902090">
            <a:off x="2937295" y="1912458"/>
            <a:ext cx="115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Jan 2022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31AD79-4F2D-4A91-9774-F1E56B6E3802}"/>
              </a:ext>
            </a:extLst>
          </p:cNvPr>
          <p:cNvSpPr txBox="1"/>
          <p:nvPr/>
        </p:nvSpPr>
        <p:spPr>
          <a:xfrm rot="19902090">
            <a:off x="8610272" y="1837082"/>
            <a:ext cx="147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Feb 2022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F88EB4-2D5F-4F2F-AB79-A9A67D0D2FAF}"/>
              </a:ext>
            </a:extLst>
          </p:cNvPr>
          <p:cNvSpPr txBox="1"/>
          <p:nvPr/>
        </p:nvSpPr>
        <p:spPr>
          <a:xfrm rot="19902090">
            <a:off x="2468659" y="4393008"/>
            <a:ext cx="115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Dec 2021</a:t>
            </a:r>
          </a:p>
        </p:txBody>
      </p:sp>
    </p:spTree>
    <p:extLst>
      <p:ext uri="{BB962C8B-B14F-4D97-AF65-F5344CB8AC3E}">
        <p14:creationId xmlns:p14="http://schemas.microsoft.com/office/powerpoint/2010/main" val="1689172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6328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Myriad Pro" panose="020B0503030403020204" charset="0"/>
              </a:rPr>
              <a:t>Country wise overview Monthly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3804" y="1457382"/>
            <a:ext cx="3776306" cy="3530254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Visit by country: </a:t>
            </a:r>
            <a:r>
              <a:rPr lang="en-IN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Vietnam 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dropped off in March. Got </a:t>
            </a:r>
            <a:r>
              <a:rPr lang="en-IN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Singapore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F81B550-7CF2-4283-9092-C0AEF1549117}" type="slidenum">
              <a:rPr lang="en-US" smtClean="0">
                <a:latin typeface="+mn-lt"/>
              </a:rPr>
              <a:pPr>
                <a:spcAft>
                  <a:spcPts val="600"/>
                </a:spcAft>
              </a:pPr>
              <a:t>25</a:t>
            </a:fld>
            <a:endParaRPr lang="en-US">
              <a:latin typeface="+mn-lt"/>
            </a:endParaRPr>
          </a:p>
        </p:txBody>
      </p:sp>
      <p:pic>
        <p:nvPicPr>
          <p:cNvPr id="1026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EC82F94-CBFD-47DE-8127-EE59C6939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55" y="1267621"/>
            <a:ext cx="7582061" cy="382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2623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19" y="387925"/>
            <a:ext cx="10515599" cy="55321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rgbClr val="C00000"/>
                </a:solidFill>
                <a:latin typeface="Myriad Pro" panose="020B0503030403020204" charset="0"/>
              </a:rPr>
              <a:t>Top 10 pages (TBU – bar graph)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35726"/>
            <a:ext cx="105155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br>
              <a:rPr lang="en-US" sz="11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1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F81B550-7CF2-4283-9092-C0AEF1549117}" type="slidenum">
              <a:rPr lang="en-US" smtClean="0">
                <a:latin typeface="+mn-lt"/>
              </a:rPr>
              <a:pPr>
                <a:spcAft>
                  <a:spcPts val="600"/>
                </a:spcAft>
              </a:pPr>
              <a:t>26</a:t>
            </a:fld>
            <a:endParaRPr lang="en-US">
              <a:latin typeface="+mn-lt"/>
            </a:endParaRP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37BE80C5-33C5-417C-9E91-7D04B7F27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335726"/>
            <a:ext cx="11069320" cy="33073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13A66C8-AC17-4358-A3AE-ECD120117189}"/>
              </a:ext>
            </a:extLst>
          </p:cNvPr>
          <p:cNvSpPr txBox="1"/>
          <p:nvPr/>
        </p:nvSpPr>
        <p:spPr>
          <a:xfrm>
            <a:off x="838199" y="5037703"/>
            <a:ext cx="105155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Top 10 page views- being analysed. Executive insights/news page where does this show in stats?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19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958D-3594-4764-ADF1-E724D635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Executive (line chart for interviews published, bar graph for views) </a:t>
            </a:r>
            <a:endParaRPr lang="en-IN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0257760-B41F-4922-827C-35B71B9C42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754064"/>
              </p:ext>
            </p:extLst>
          </p:nvPr>
        </p:nvGraphicFramePr>
        <p:xfrm>
          <a:off x="583538" y="1596431"/>
          <a:ext cx="10515599" cy="3423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291">
                  <a:extLst>
                    <a:ext uri="{9D8B030D-6E8A-4147-A177-3AD203B41FA5}">
                      <a16:colId xmlns:a16="http://schemas.microsoft.com/office/drawing/2014/main" val="1902839366"/>
                    </a:ext>
                  </a:extLst>
                </a:gridCol>
                <a:gridCol w="850856">
                  <a:extLst>
                    <a:ext uri="{9D8B030D-6E8A-4147-A177-3AD203B41FA5}">
                      <a16:colId xmlns:a16="http://schemas.microsoft.com/office/drawing/2014/main" val="2306013091"/>
                    </a:ext>
                  </a:extLst>
                </a:gridCol>
                <a:gridCol w="2027290">
                  <a:extLst>
                    <a:ext uri="{9D8B030D-6E8A-4147-A177-3AD203B41FA5}">
                      <a16:colId xmlns:a16="http://schemas.microsoft.com/office/drawing/2014/main" val="3362869518"/>
                    </a:ext>
                  </a:extLst>
                </a:gridCol>
                <a:gridCol w="5364162">
                  <a:extLst>
                    <a:ext uri="{9D8B030D-6E8A-4147-A177-3AD203B41FA5}">
                      <a16:colId xmlns:a16="http://schemas.microsoft.com/office/drawing/2014/main" val="38305447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/membership/executive-viewpoints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Insights published 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6717277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Page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Page Views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Page Views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1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3990502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/membership/executive-viewpoints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405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405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endParaRPr lang="en-IN" sz="11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8344472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405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405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endParaRPr lang="en-IN" sz="11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1610885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7494739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Month Index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Page Views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5858481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June 2021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 dirty="0">
                          <a:effectLst/>
                        </a:rPr>
                        <a:t>74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8656547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July 2021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27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3536255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August 2021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25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8822252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Sept 2021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42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1710325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October 2021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45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0379978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November 2021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106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9733720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December 2021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14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1897794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Janvier 2022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17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5488750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February 2002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28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0635890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en-IN" sz="1000">
                          <a:effectLst/>
                        </a:rPr>
                        <a:t>March 2022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27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563437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I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000">
                          <a:effectLst/>
                        </a:rPr>
                        <a:t>405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endParaRPr lang="en-I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93455384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7FFFB-9A71-4FC8-8791-9A05AD2D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40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7FFBE-7149-42D9-BA4C-ACF5D75D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8A4AEA69-E0E4-4489-A393-B82BB813206E}"/>
              </a:ext>
            </a:extLst>
          </p:cNvPr>
          <p:cNvSpPr txBox="1">
            <a:spLocks/>
          </p:cNvSpPr>
          <p:nvPr/>
        </p:nvSpPr>
        <p:spPr>
          <a:xfrm>
            <a:off x="825688" y="3185195"/>
            <a:ext cx="10540621" cy="962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63133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en-US" sz="5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19388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800A-72B0-471B-A678-EBB803A3C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Status of Open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9794D-B320-4545-BFB5-AFB9B0611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302189"/>
            <a:ext cx="10515600" cy="48331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18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#01: TSDSI to send the information on India EU PP Webinars to Karen for uploading on oneM2M website.</a:t>
            </a: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#02: Clarify meaning of organic search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means traffic from search engine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IN" sz="18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#03: Ken will create a calendarized postings schedule tracker sheet for </a:t>
            </a:r>
            <a:r>
              <a:rPr lang="en-IN" sz="1800" b="1" dirty="0" err="1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Linkedin</a:t>
            </a:r>
            <a:r>
              <a:rPr lang="en-IN" sz="18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where the admin can pick content and post on the scheduled date.</a:t>
            </a: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IN" sz="18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#04: Explore feasibility of tracking number of specification downloads from oneM2M website, profile of visitors. Explore if cookies can be used to enable this.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Downloads information is available. Cookies – being explored.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#05: Check for budget for a celebratory social event be organised to mark the 10</a:t>
            </a:r>
            <a:r>
              <a:rPr lang="en-IN" sz="1800" b="1" baseline="300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8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anniversary of oneM2M at the Sep’22 TP?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budget earmarked.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20667-60EF-4FA6-9784-1084C1F6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3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800A-72B0-471B-A678-EBB803A3C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Status of Open Action Items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9794D-B320-4545-BFB5-AFB9B0611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302189"/>
            <a:ext cx="10515600" cy="48478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19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#06: Karen to help with contact details of all oneM2M chairs, VCs and other experts who could be contacted.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9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#07: Complete the video before Sep’22 TP - 10</a:t>
            </a:r>
            <a:r>
              <a:rPr lang="en-IN" sz="1900" b="1" baseline="300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19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anniversary celebration.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Video tabled MARCOM #105 for approval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#08: Identify ways to promote the WIKI pages - signature line of oneM2M folks? Etc... 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IN" sz="19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MARCOM104 #09: Make short duration videos for audiences on self-learning videos for getting started with oneM2M</a:t>
            </a:r>
            <a:r>
              <a:rPr lang="en-IN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180340" algn="l"/>
              </a:tabLst>
            </a:pPr>
            <a:r>
              <a:rPr lang="en-GB" sz="1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N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180340" algn="l"/>
              </a:tabLst>
            </a:pPr>
            <a:r>
              <a:rPr lang="en-GB" sz="19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ACTION MARCOM104 #10: </a:t>
            </a:r>
            <a:r>
              <a:rPr lang="en-IN" sz="19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contracts of MARCOM consultants with partners for comments and suggestions.</a:t>
            </a:r>
            <a:r>
              <a:rPr lang="en-IN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x-none" sz="1900" b="1" kern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ACTION MARCOM104 #</a:t>
            </a:r>
            <a:r>
              <a:rPr lang="en-US" sz="1900" b="1" kern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n-IN" sz="1900" b="1" kern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IN" sz="1900" b="0" kern="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secretary to conduct a doodle poll for deciding on the new timings for the future meetings</a:t>
            </a:r>
            <a:r>
              <a:rPr lang="en-US" sz="1900" b="0" kern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900" b="1" kern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20667-60EF-4FA6-9784-1084C1F6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76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1A066-E319-41B5-9B0C-ACB765C0E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Website and SM Engagement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7E122-C45F-4095-83C8-6C796CF4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173570"/>
            <a:ext cx="10697098" cy="51295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300" b="1" dirty="0">
                <a:latin typeface="Calibri" panose="020F0502020204030204" pitchFamily="34" charset="0"/>
              </a:rPr>
              <a:t>WEBSITE</a:t>
            </a:r>
          </a:p>
          <a:p>
            <a:r>
              <a:rPr lang="en-IN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Website visits in March improved slightly : oneM2M related events including in India </a:t>
            </a:r>
            <a:endParaRPr lang="en-IN" sz="23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N" sz="2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Visit by country: India max. ; Vietnam figured in Jan-Feb; Singapore new addition in March – how to leverage?</a:t>
            </a:r>
            <a:endParaRPr lang="en-IN" sz="23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N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Top 10 page views- being analysed </a:t>
            </a:r>
          </a:p>
          <a:p>
            <a:r>
              <a:rPr lang="en-IN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Executive Insights – 106 max. to 14 in Dec. visits despite no new conten</a:t>
            </a:r>
            <a:r>
              <a:rPr lang="en-IN" sz="23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</a:p>
          <a:p>
            <a:endParaRPr lang="en-IN" sz="23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300" dirty="0">
                <a:latin typeface="Calibri" panose="020F0502020204030204" pitchFamily="34" charset="0"/>
                <a:ea typeface="Calibri" panose="020F0502020204030204" pitchFamily="34" charset="0"/>
              </a:rPr>
              <a:t>Feasibility of using cookies is being explored</a:t>
            </a:r>
          </a:p>
          <a:p>
            <a:pPr marL="0" indent="0">
              <a:buNone/>
            </a:pPr>
            <a:endParaRPr lang="en-IN" sz="23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000" b="1" dirty="0">
                <a:latin typeface="Calibri" panose="020F0502020204030204" pitchFamily="34" charset="0"/>
              </a:rPr>
              <a:t>oneM2M News : </a:t>
            </a:r>
            <a:r>
              <a:rPr lang="en-US" sz="2000" dirty="0">
                <a:latin typeface="Calibri" panose="020F0502020204030204" pitchFamily="34" charset="0"/>
              </a:rPr>
              <a:t>1199 subscribers to oneM2M NEWS</a:t>
            </a:r>
            <a:endParaRPr lang="en-IN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N" sz="23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3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LinkedIN</a:t>
            </a:r>
            <a:r>
              <a:rPr lang="en-IN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IN" sz="2300" dirty="0">
                <a:latin typeface="Calibri" panose="020F0502020204030204" pitchFamily="34" charset="0"/>
                <a:ea typeface="Calibri" panose="020F0502020204030204" pitchFamily="34" charset="0"/>
              </a:rPr>
              <a:t>1204 (on 1</a:t>
            </a:r>
            <a:r>
              <a:rPr lang="en-IN" sz="23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IN" sz="2300" dirty="0">
                <a:latin typeface="Calibri" panose="020F0502020204030204" pitchFamily="34" charset="0"/>
                <a:ea typeface="Calibri" panose="020F0502020204030204" pitchFamily="34" charset="0"/>
              </a:rPr>
              <a:t> Apr’22, gained 20 in the previous month</a:t>
            </a:r>
            <a:endParaRPr lang="en-IN" sz="23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N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 Posts till YTD till 1</a:t>
            </a:r>
            <a:r>
              <a:rPr lang="en-IN" sz="23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IN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April  (7 new posts in previous month)</a:t>
            </a:r>
          </a:p>
          <a:p>
            <a:pPr marL="0" indent="0">
              <a:buNone/>
            </a:pPr>
            <a:endParaRPr lang="en-IN" sz="23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Twitter</a:t>
            </a:r>
          </a:p>
          <a:p>
            <a:r>
              <a:rPr lang="en-IN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Followers  - </a:t>
            </a:r>
            <a:r>
              <a:rPr lang="en-IN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1400 </a:t>
            </a:r>
            <a:r>
              <a:rPr lang="en-IN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(as of 01/04/2022) – gained 2 followers in Mar’22</a:t>
            </a:r>
            <a:endParaRPr lang="en-IN" sz="23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N" sz="2300" dirty="0">
                <a:latin typeface="Calibri" panose="020F0502020204030204" pitchFamily="34" charset="0"/>
                <a:ea typeface="Calibri" panose="020F0502020204030204" pitchFamily="34" charset="0"/>
              </a:rPr>
              <a:t>84 tweets YTD ‘CY’22 (41 in previous month)</a:t>
            </a:r>
          </a:p>
          <a:p>
            <a:endParaRPr lang="en-IN" sz="23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3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en-IN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E9C43-10B5-41AD-A063-D1DAC618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8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58994"/>
            <a:ext cx="7850299" cy="1173570"/>
          </a:xfrm>
        </p:spPr>
        <p:txBody>
          <a:bodyPr>
            <a:noAutofit/>
          </a:bodyPr>
          <a:lstStyle/>
          <a:p>
            <a:r>
              <a:rPr lang="en-GB" sz="3200" dirty="0"/>
              <a:t>Key Highlights – CY’22: Thought Leadership - </a:t>
            </a:r>
            <a:r>
              <a:rPr lang="en-GB" sz="3200" dirty="0">
                <a:highlight>
                  <a:srgbClr val="00FFFF"/>
                </a:highlight>
              </a:rPr>
              <a:t>@AKASH</a:t>
            </a:r>
            <a:br>
              <a:rPr lang="en-GB" sz="2800" dirty="0">
                <a:highlight>
                  <a:srgbClr val="00FFFF"/>
                </a:highlight>
                <a:latin typeface="Myriad Pro" panose="020B0503030403020204" pitchFamily="34" charset="0"/>
              </a:rPr>
            </a:br>
            <a:endParaRPr lang="en-GB" sz="2400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69A2E-D440-4F4D-BD1A-6A7913D760FE}"/>
              </a:ext>
            </a:extLst>
          </p:cNvPr>
          <p:cNvSpPr/>
          <p:nvPr/>
        </p:nvSpPr>
        <p:spPr>
          <a:xfrm>
            <a:off x="334696" y="1173570"/>
            <a:ext cx="7850298" cy="4955203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Myriad Pro" panose="020B0503030403020204" pitchFamily="34" charset="0"/>
              </a:rPr>
              <a:t>Publications: 4 articles </a:t>
            </a:r>
          </a:p>
          <a:p>
            <a:pPr lvl="1"/>
            <a:r>
              <a:rPr lang="en-GB" sz="1600" dirty="0">
                <a:latin typeface="Myriad Pro" panose="020B0503030403020204" pitchFamily="34" charset="0"/>
              </a:rPr>
              <a:t>Global Journals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Paper in IEEE Internet of Things Journal</a:t>
            </a:r>
            <a:r>
              <a:rPr lang="en-GB" sz="1600" dirty="0">
                <a:latin typeface="Myriad Pro" panose="020B0503030403020204" pitchFamily="34" charset="0"/>
              </a:rPr>
              <a:t>; </a:t>
            </a:r>
          </a:p>
          <a:p>
            <a:pPr lvl="1"/>
            <a:endParaRPr lang="en-US" sz="1200" u="sng" dirty="0">
              <a:solidFill>
                <a:srgbClr val="1155CC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1600" dirty="0">
                <a:latin typeface="Myriad Pro" panose="020B0503030403020204" pitchFamily="34" charset="0"/>
              </a:rPr>
              <a:t>Trade Journals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oneM2M and sustainability - IoT Business News</a:t>
            </a:r>
            <a:r>
              <a:rPr lang="en-US" sz="1600" u="sng" dirty="0">
                <a:solidFill>
                  <a:srgbClr val="1155CC"/>
                </a:solidFill>
                <a:latin typeface="Arial" panose="020B0604020202020204" pitchFamily="34" charset="0"/>
              </a:rPr>
              <a:t>;</a:t>
            </a:r>
            <a:r>
              <a:rPr lang="en-US" sz="16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ABI Research conducted an interview with oneM2M for their Smart Cities research program and it is likely that oneM2M will be referenced in their March publication</a:t>
            </a:r>
            <a:endParaRPr lang="en-US" sz="1600" i="0" u="sng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i="0" u="sng" dirty="0">
              <a:solidFill>
                <a:srgbClr val="1155CC"/>
              </a:solidFill>
              <a:effectLst/>
              <a:latin typeface="Arial" panose="020B0604020202020204" pitchFamily="34" charset="0"/>
              <a:hlinkClick r:id="rId5"/>
            </a:endParaRPr>
          </a:p>
          <a:p>
            <a:pPr lvl="1"/>
            <a:r>
              <a:rPr lang="en-US" sz="1600" dirty="0">
                <a:latin typeface="Myriad Pro" panose="020B0503030403020204" pitchFamily="34" charset="0"/>
              </a:rPr>
              <a:t>Regional</a:t>
            </a:r>
            <a:endParaRPr lang="en-US" sz="1600" dirty="0">
              <a:latin typeface="Myriad Pro" panose="020B0503030403020204" pitchFamily="34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Feature in National Post, Canada</a:t>
            </a:r>
            <a:r>
              <a:rPr lang="en-US" sz="16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GB" sz="1600" dirty="0">
                <a:latin typeface="Myriad Pro" panose="020B050303040302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i="0" u="sng" dirty="0">
              <a:solidFill>
                <a:srgbClr val="1155CC"/>
              </a:solidFill>
              <a:effectLst/>
              <a:latin typeface="Arial" panose="020B0604020202020204" pitchFamily="34" charset="0"/>
              <a:hlinkClick r:id="rId6"/>
            </a:endParaRPr>
          </a:p>
          <a:p>
            <a:pPr lvl="1"/>
            <a:r>
              <a:rPr lang="en-US" sz="1600" dirty="0">
                <a:latin typeface="Myriad Pro" panose="020B0503030403020204" pitchFamily="34" charset="0"/>
              </a:rPr>
              <a:t>Partner Communiques</a:t>
            </a:r>
            <a:endParaRPr lang="en-US" sz="1600" dirty="0">
              <a:latin typeface="Myriad Pro" panose="020B0503030403020204" pitchFamily="34" charset="0"/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ETSI Enjoy - Addressing Societal Challenges with IoT</a:t>
            </a:r>
            <a:endParaRPr lang="en-GB" sz="1600" dirty="0">
              <a:latin typeface="Myriad Pro" panose="020B0503030403020204" pitchFamily="34" charset="0"/>
            </a:endParaRPr>
          </a:p>
          <a:p>
            <a:pPr lvl="1"/>
            <a:endParaRPr lang="en-GB" sz="1200" dirty="0">
              <a:latin typeface="Myriad Pro" panose="020B0503030403020204" pitchFamily="34" charset="0"/>
            </a:endParaRPr>
          </a:p>
          <a:p>
            <a:pPr lvl="1"/>
            <a:r>
              <a:rPr lang="en-GB" sz="1600" dirty="0">
                <a:latin typeface="Myriad Pro" panose="020B0503030403020204" pitchFamily="34" charset="0"/>
              </a:rPr>
              <a:t>Interviews: </a:t>
            </a:r>
          </a:p>
          <a:p>
            <a:pPr lvl="1"/>
            <a:r>
              <a:rPr lang="en-GB" sz="1600" dirty="0">
                <a:latin typeface="Myriad Pro" panose="020B0503030403020204" pitchFamily="34" charset="0"/>
              </a:rPr>
              <a:t>(</a:t>
            </a:r>
            <a:r>
              <a:rPr lang="en-US" sz="140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7"/>
              </a:rPr>
              <a:t>UCL standardization study</a:t>
            </a:r>
            <a:r>
              <a:rPr lang="en-GB" sz="1600" dirty="0">
                <a:latin typeface="Myriad Pro" panose="020B0503030403020204" pitchFamily="34" charset="0"/>
              </a:rPr>
              <a:t>), </a:t>
            </a:r>
          </a:p>
          <a:p>
            <a:pPr lvl="1"/>
            <a:r>
              <a:rPr lang="en-GB" sz="1600" dirty="0">
                <a:latin typeface="Myriad Pro" panose="020B0503030403020204" pitchFamily="34" charset="0"/>
              </a:rPr>
              <a:t>Pipeline: May -1; June -2</a:t>
            </a:r>
          </a:p>
          <a:p>
            <a:pPr lvl="1"/>
            <a:endParaRPr lang="en-GB" sz="1200" dirty="0">
              <a:latin typeface="Myriad Pro" panose="020B0503030403020204" pitchFamily="34" charset="0"/>
            </a:endParaRPr>
          </a:p>
          <a:p>
            <a:pPr lvl="1"/>
            <a:r>
              <a:rPr lang="en-GB" sz="1600" dirty="0">
                <a:latin typeface="Myriad Pro" panose="020B0503030403020204" pitchFamily="34" charset="0"/>
              </a:rPr>
              <a:t>Executive Insights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00"/>
                </a:highlight>
                <a:latin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Interview about UCL standardization study</a:t>
            </a:r>
            <a:r>
              <a:rPr lang="en-US" sz="1600" dirty="0">
                <a:latin typeface="Calibri" panose="020F0502020204030204" pitchFamily="34" charset="0"/>
              </a:rPr>
              <a:t> published on 7</a:t>
            </a:r>
            <a:r>
              <a:rPr lang="en-US" sz="1600" baseline="30000" dirty="0">
                <a:latin typeface="Calibri" panose="020F0502020204030204" pitchFamily="34" charset="0"/>
              </a:rPr>
              <a:t>th</a:t>
            </a:r>
            <a:r>
              <a:rPr lang="en-US" sz="1600" dirty="0">
                <a:latin typeface="Calibri" panose="020F0502020204030204" pitchFamily="34" charset="0"/>
              </a:rPr>
              <a:t> April 2022</a:t>
            </a:r>
            <a:endParaRPr lang="en-GB" dirty="0">
              <a:solidFill>
                <a:schemeClr val="tx2"/>
              </a:solidFill>
              <a:latin typeface="Myriad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0B3F7A-F6C4-4344-8CC9-AD4BD1874638}"/>
              </a:ext>
            </a:extLst>
          </p:cNvPr>
          <p:cNvSpPr/>
          <p:nvPr/>
        </p:nvSpPr>
        <p:spPr>
          <a:xfrm>
            <a:off x="9529916" y="6071862"/>
            <a:ext cx="25908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Activities Tracker link</a:t>
            </a:r>
            <a:r>
              <a:rPr lang="en-IN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672308-3192-4679-B659-B4F60A271F1A}"/>
              </a:ext>
            </a:extLst>
          </p:cNvPr>
          <p:cNvSpPr/>
          <p:nvPr/>
        </p:nvSpPr>
        <p:spPr>
          <a:xfrm>
            <a:off x="8598669" y="1489587"/>
            <a:ext cx="3593331" cy="320087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Myriad Pro" panose="020B0503030403020204" pitchFamily="34" charset="0"/>
              </a:rPr>
              <a:t>oneM2M in the News</a:t>
            </a:r>
          </a:p>
          <a:p>
            <a:r>
              <a:rPr lang="en-GB" dirty="0">
                <a:latin typeface="Myriad Pro" panose="020B0503030403020204" pitchFamily="34" charset="0"/>
              </a:rPr>
              <a:t>Press Releases – NIL</a:t>
            </a:r>
          </a:p>
          <a:p>
            <a:r>
              <a:rPr lang="en-GB" dirty="0">
                <a:latin typeface="Myriad Pro" panose="020B0503030403020204" pitchFamily="34" charset="0"/>
              </a:rPr>
              <a:t>Media Coverage – information not available</a:t>
            </a:r>
          </a:p>
          <a:p>
            <a:endParaRPr lang="en-GB" sz="2000" dirty="0">
              <a:solidFill>
                <a:schemeClr val="tx2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r>
              <a:rPr lang="en-GB" sz="1800" b="0" kern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Dedicated Email address to which media queries are routed - </a:t>
            </a:r>
            <a:r>
              <a:rPr lang="en-GB" sz="1800" b="0" u="sng" kern="16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oneM2M_PressMedia@list.onem2m.org</a:t>
            </a:r>
            <a:r>
              <a:rPr lang="x-none" sz="1800" b="0" kern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b="0" kern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being forwarded to </a:t>
            </a:r>
            <a:r>
              <a:rPr lang="en-GB" sz="1800" b="0" kern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Bindoo/Aurindam/Ken/Akash</a:t>
            </a:r>
            <a:endParaRPr lang="en-IN" sz="1800" b="1" kern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000" dirty="0">
              <a:solidFill>
                <a:schemeClr val="tx2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6B871-8805-4FE9-8DDF-F67B692D280D}"/>
              </a:ext>
            </a:extLst>
          </p:cNvPr>
          <p:cNvCxnSpPr/>
          <p:nvPr/>
        </p:nvCxnSpPr>
        <p:spPr>
          <a:xfrm>
            <a:off x="8144646" y="1232564"/>
            <a:ext cx="0" cy="5021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23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DBA9E-3C12-4A9E-B0B1-D197F07A0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971536" cy="1173570"/>
          </a:xfrm>
        </p:spPr>
        <p:txBody>
          <a:bodyPr>
            <a:normAutofit fontScale="90000"/>
          </a:bodyPr>
          <a:lstStyle/>
          <a:p>
            <a:r>
              <a:rPr lang="en-IN" dirty="0"/>
              <a:t>Article Suggestion from Joachim Koss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6D51-8650-4714-9B16-24DEB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7741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 article in ETSI Magazine ENJOY!, which tells the success story of ETSI TC SmartM2M supporting oneM2M specifying a new important feature for its Release 5.</a:t>
            </a:r>
          </a:p>
          <a:p>
            <a:pPr marL="0" indent="0">
              <a:buNone/>
            </a:pPr>
            <a:r>
              <a:rPr lang="en-GB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next edition of Enjoy! magazine is focused on AI so this information may not be appropriate at the moment.</a:t>
            </a:r>
            <a:br>
              <a:rPr lang="en-GB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IN" sz="1900" b="1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9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do we publicise this work ?</a:t>
            </a:r>
          </a:p>
          <a:p>
            <a:pPr marL="0" indent="0">
              <a:buNone/>
            </a:pPr>
            <a:endParaRPr lang="en-IN" sz="1900" b="1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9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Suggestions </a:t>
            </a:r>
          </a:p>
          <a:p>
            <a:endParaRPr lang="en-IN" sz="1900" b="1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N" sz="19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Easy (and within oneM2M control)</a:t>
            </a:r>
            <a:r>
              <a:rPr lang="en-IN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post 3 summaries on LinkedIn, one from ETSI, another from oneM2M and a third from Joachim (slightly different text to highlight different aspects of the project).</a:t>
            </a:r>
          </a:p>
          <a:p>
            <a:r>
              <a:rPr lang="en-IN" sz="19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Medium: </a:t>
            </a:r>
            <a:r>
              <a:rPr lang="en-IN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Would ETSI publicize it via a Press Release? Given ETSI’s wide distribution network – could generate greater coverage.</a:t>
            </a:r>
          </a:p>
          <a:p>
            <a:r>
              <a:rPr lang="en-IN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Joachim draft a 1-page summary of the project with links to the published material? oneM2M could post that as an item in the News section.</a:t>
            </a:r>
          </a:p>
          <a:p>
            <a:r>
              <a:rPr lang="en-IN" sz="19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More time Consuming (and outside of oneM2M control): 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N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Article (would require us to find a magazine/web site willing to cover the topic) and Joachim would need to draft the article.</a:t>
            </a:r>
          </a:p>
          <a:p>
            <a:r>
              <a:rPr lang="en-IN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Webinar - this depends on Joachim agreeing to develop and deliver a webinar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1B9CE-9A3C-4CC8-91B5-C46444DE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29497"/>
            <a:ext cx="8986285" cy="1173570"/>
          </a:xfrm>
        </p:spPr>
        <p:txBody>
          <a:bodyPr>
            <a:noAutofit/>
          </a:bodyPr>
          <a:lstStyle/>
          <a:p>
            <a:r>
              <a:rPr lang="en-GB" sz="3200" dirty="0"/>
              <a:t>Key Highlights – CY’22: Events and Speaking Opportunities  - </a:t>
            </a:r>
            <a:r>
              <a:rPr lang="en-GB" sz="3200" dirty="0">
                <a:highlight>
                  <a:srgbClr val="00FFFF"/>
                </a:highlight>
              </a:rPr>
              <a:t>@AKASH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A554D980-3EFB-4892-B8D4-DFFC7EE66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06722"/>
              </p:ext>
            </p:extLst>
          </p:nvPr>
        </p:nvGraphicFramePr>
        <p:xfrm>
          <a:off x="334696" y="1547782"/>
          <a:ext cx="11105749" cy="2199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32607">
                  <a:extLst>
                    <a:ext uri="{9D8B030D-6E8A-4147-A177-3AD203B41FA5}">
                      <a16:colId xmlns:a16="http://schemas.microsoft.com/office/drawing/2014/main" val="2204820466"/>
                    </a:ext>
                  </a:extLst>
                </a:gridCol>
                <a:gridCol w="1465790">
                  <a:extLst>
                    <a:ext uri="{9D8B030D-6E8A-4147-A177-3AD203B41FA5}">
                      <a16:colId xmlns:a16="http://schemas.microsoft.com/office/drawing/2014/main" val="2664730951"/>
                    </a:ext>
                  </a:extLst>
                </a:gridCol>
                <a:gridCol w="4278923">
                  <a:extLst>
                    <a:ext uri="{9D8B030D-6E8A-4147-A177-3AD203B41FA5}">
                      <a16:colId xmlns:a16="http://schemas.microsoft.com/office/drawing/2014/main" val="58006265"/>
                    </a:ext>
                  </a:extLst>
                </a:gridCol>
                <a:gridCol w="3628429">
                  <a:extLst>
                    <a:ext uri="{9D8B030D-6E8A-4147-A177-3AD203B41FA5}">
                      <a16:colId xmlns:a16="http://schemas.microsoft.com/office/drawing/2014/main" val="2733045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VISIBILITY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oneM2M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Partner driven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Regional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385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TSDSI- A webinar conducted by DoT-TSDSI on M2M for transport vertical on 7 Apr’22</a:t>
                      </a:r>
                    </a:p>
                    <a:p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ETSI: EU-Brazil Bilateral</a:t>
                      </a:r>
                      <a:endParaRPr lang="en-IN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Webinar on Indigenously</a:t>
                      </a:r>
                    </a:p>
                    <a:p>
                      <a:r>
                        <a:rPr lang="en-US" dirty="0"/>
                        <a:t> developed oneM2M </a:t>
                      </a:r>
                      <a:r>
                        <a:rPr lang="en-US" dirty="0" err="1"/>
                        <a:t>platofrms</a:t>
                      </a:r>
                      <a:r>
                        <a:rPr lang="en-US" dirty="0"/>
                        <a:t> in India -21 Apr’22;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574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Speaking Opportunities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 in pipeline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 in pipeline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NTIPRIT, DoT, GoI</a:t>
                      </a:r>
                    </a:p>
                    <a:p>
                      <a:r>
                        <a:rPr lang="en-US" dirty="0"/>
                        <a:t>Conference on M2M held on 28 Mar’22</a:t>
                      </a:r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4612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B0B3F7A-F6C4-4344-8CC9-AD4BD1874638}"/>
              </a:ext>
            </a:extLst>
          </p:cNvPr>
          <p:cNvSpPr/>
          <p:nvPr/>
        </p:nvSpPr>
        <p:spPr>
          <a:xfrm>
            <a:off x="9496018" y="6069555"/>
            <a:ext cx="25908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Activities Tracker link</a:t>
            </a:r>
            <a:r>
              <a:rPr lang="en-IN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A1842F-BA34-42BD-AF9C-BAA0B99DD237}"/>
              </a:ext>
            </a:extLst>
          </p:cNvPr>
          <p:cNvSpPr txBox="1"/>
          <p:nvPr/>
        </p:nvSpPr>
        <p:spPr>
          <a:xfrm>
            <a:off x="334696" y="4329017"/>
            <a:ext cx="10151407" cy="1935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 IoT Day (9</a:t>
            </a:r>
            <a:r>
              <a:rPr lang="en-IN" sz="16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April) – message from Roland And Enrico was put out on </a:t>
            </a:r>
            <a:r>
              <a:rPr lang="en-IN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LinkedIn</a:t>
            </a:r>
            <a:r>
              <a:rPr lang="en-IN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Twitter</a:t>
            </a:r>
            <a:r>
              <a:rPr lang="en-IN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/>
            <a:r>
              <a:rPr lang="en-I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Wishing you a very happy “World IoT Day 2022"</a:t>
            </a:r>
          </a:p>
          <a:p>
            <a:pPr algn="ctr"/>
            <a:r>
              <a:rPr lang="en-I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open and agile IoT standards from the oneM2M Global Standard is the key to a secure, sustainable and interoperable IoT World</a:t>
            </a:r>
          </a:p>
          <a:p>
            <a:pPr algn="ctr"/>
            <a:r>
              <a:rPr lang="en-I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Enrico </a:t>
            </a:r>
            <a:r>
              <a:rPr lang="en-IN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Scarrone</a:t>
            </a:r>
            <a:r>
              <a:rPr lang="en-I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(Telecom Italia), Chair – Steering Committee and Roland Hechwartner (Deutsche Telekom), Chair - Technical Plenary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600" dirty="0"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97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-14748"/>
            <a:ext cx="8986285" cy="1173570"/>
          </a:xfrm>
        </p:spPr>
        <p:txBody>
          <a:bodyPr>
            <a:noAutofit/>
          </a:bodyPr>
          <a:lstStyle/>
          <a:p>
            <a:r>
              <a:rPr lang="en-GB" sz="2400" dirty="0"/>
              <a:t>Potential Key Events /Speaking </a:t>
            </a:r>
            <a:r>
              <a:rPr lang="en-GB" sz="2400" dirty="0" err="1"/>
              <a:t>Opps</a:t>
            </a: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B70B99-4F92-4F7C-BCED-812D4AACAF49}"/>
              </a:ext>
            </a:extLst>
          </p:cNvPr>
          <p:cNvSpPr txBox="1"/>
          <p:nvPr/>
        </p:nvSpPr>
        <p:spPr>
          <a:xfrm>
            <a:off x="334696" y="1259326"/>
            <a:ext cx="10151407" cy="523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Proactive PR 9 Mar’22 IoT Virtual Summit:: Shane HE could not be availed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Rana (BT) speaking slot at IoT World Forum 2022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TBC</a:t>
            </a:r>
          </a:p>
          <a:p>
            <a:endParaRPr lang="en-GB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Potential Global and Regional Events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8th IoT World Forum (26 Oct-11 Nov’22 // Yokohama, Japan  (in person and hybrid)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ASIA CCS '22: ACM Asia Conference on Computer and Communications Security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Nagasaki, Japan 30 May- 3 Jun’22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Futurecom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2022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18-20 Oct’22, Sao Paulo, Brazil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Australia’s Internet of Things conference 9 Jun’22,Melbourne</a:t>
            </a:r>
          </a:p>
          <a:p>
            <a:endParaRPr lang="en-GB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ETSI IoT Week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Korea IoT event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TSDSI Tech Deep Dive 2022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India Mobile Congress IMC 2022</a:t>
            </a:r>
          </a:p>
          <a:p>
            <a:endParaRPr lang="en-GB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Request partners to share information about their events and speaking opportunities 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410959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4333</TotalTime>
  <Words>2548</Words>
  <Application>Microsoft Office PowerPoint</Application>
  <PresentationFormat>Widescreen</PresentationFormat>
  <Paragraphs>430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Myriad Pro</vt:lpstr>
      <vt:lpstr>Myriad Pro Light</vt:lpstr>
      <vt:lpstr>Times New Roman</vt:lpstr>
      <vt:lpstr>Office Theme</vt:lpstr>
      <vt:lpstr>Updates for Marcom 105</vt:lpstr>
      <vt:lpstr>oneM2M Overview Video</vt:lpstr>
      <vt:lpstr>Status of Open Action Items</vt:lpstr>
      <vt:lpstr>Status of Open Action Items (cont’d)</vt:lpstr>
      <vt:lpstr>Website and SM Engagement </vt:lpstr>
      <vt:lpstr>Key Highlights – CY’22: Thought Leadership - @AKASH </vt:lpstr>
      <vt:lpstr>Article Suggestion from Joachim Koss</vt:lpstr>
      <vt:lpstr>Key Highlights – CY’22: Events and Speaking Opportunities  - @AKASH</vt:lpstr>
      <vt:lpstr>Potential Key Events /Speaking Opps</vt:lpstr>
      <vt:lpstr>Celebrate 10 Years of oneM2M  @ TP56 (Sep’22) in ETSI</vt:lpstr>
      <vt:lpstr>Initial Impressions from interactions with a few Stakeholders (WIP)</vt:lpstr>
      <vt:lpstr>Suggestions based on Initial interactions with few Stakeholders (WIP)</vt:lpstr>
      <vt:lpstr>Reference Slides</vt:lpstr>
      <vt:lpstr>Monthly overview</vt:lpstr>
      <vt:lpstr>Country wise overview Monthly 2022</vt:lpstr>
      <vt:lpstr>Specifications downloads</vt:lpstr>
      <vt:lpstr>Top 10 pages – homepage is nearly double of other pages: do the others go to portal?</vt:lpstr>
      <vt:lpstr>Top 10 pages </vt:lpstr>
      <vt:lpstr>Executive Viewpoints</vt:lpstr>
      <vt:lpstr>Executive (line chart for interviews published, bar graph for views) </vt:lpstr>
      <vt:lpstr>CHANNELS – data not updated in Apr’22</vt:lpstr>
      <vt:lpstr>Twitter Metrics</vt:lpstr>
      <vt:lpstr>MARCOM 104 updates</vt:lpstr>
      <vt:lpstr>Monthly overview &amp; 2022</vt:lpstr>
      <vt:lpstr>Country wise overview Monthly 2022</vt:lpstr>
      <vt:lpstr>Top 10 pages (TBU – bar graph)</vt:lpstr>
      <vt:lpstr>Executive (line chart for interviews published, bar graph for views)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Marcom 88</dc:title>
  <dc:creator>Hollie-May Auburn</dc:creator>
  <cp:lastModifiedBy>Akash Malik</cp:lastModifiedBy>
  <cp:revision>251</cp:revision>
  <dcterms:created xsi:type="dcterms:W3CDTF">2020-05-22T10:29:25Z</dcterms:created>
  <dcterms:modified xsi:type="dcterms:W3CDTF">2022-04-21T08:18:35Z</dcterms:modified>
</cp:coreProperties>
</file>