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12" r:id="rId2"/>
    <p:sldId id="449" r:id="rId3"/>
    <p:sldId id="441" r:id="rId4"/>
    <p:sldId id="452" r:id="rId5"/>
    <p:sldId id="455" r:id="rId6"/>
    <p:sldId id="456" r:id="rId7"/>
    <p:sldId id="444" r:id="rId8"/>
    <p:sldId id="454" r:id="rId9"/>
    <p:sldId id="445" r:id="rId10"/>
    <p:sldId id="446" r:id="rId11"/>
    <p:sldId id="44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354CB4-959C-B3AD-07C1-1C037DF4065F}" name="James Page" initials="JP" userId="James Page" providerId="None"/>
  <p188:author id="{93D88DEB-2362-AF2E-71B5-BB5B3975D364}" name="Toni Brown" initials="TB" userId="Toni Brow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yne Garfitt" initials="JG" lastIdx="5" clrIdx="0">
    <p:extLst>
      <p:ext uri="{19B8F6BF-5375-455C-9EA6-DF929625EA0E}">
        <p15:presenceInfo xmlns:p15="http://schemas.microsoft.com/office/powerpoint/2012/main" userId="1cbd19617fdeafa9" providerId="Windows Live"/>
      </p:ext>
    </p:extLst>
  </p:cmAuthor>
  <p:cmAuthor id="2" name="Callie Sowerby" initials="CS" lastIdx="2" clrIdx="1">
    <p:extLst>
      <p:ext uri="{19B8F6BF-5375-455C-9EA6-DF929625EA0E}">
        <p15:presenceInfo xmlns:p15="http://schemas.microsoft.com/office/powerpoint/2012/main" userId="713725295af3f341" providerId="Windows Live"/>
      </p:ext>
    </p:extLst>
  </p:cmAuthor>
  <p:cmAuthor id="3" name="Jayne Garfitt" initials="JG [2]" lastIdx="1" clrIdx="2">
    <p:extLst>
      <p:ext uri="{19B8F6BF-5375-455C-9EA6-DF929625EA0E}">
        <p15:presenceInfo xmlns:p15="http://schemas.microsoft.com/office/powerpoint/2012/main" userId="Jayne Garfitt" providerId="None"/>
      </p:ext>
    </p:extLst>
  </p:cmAuthor>
  <p:cmAuthor id="4" name="kelly.pyart@proactivepr.onmicrosoft.com" initials="k" lastIdx="1" clrIdx="3">
    <p:extLst>
      <p:ext uri="{19B8F6BF-5375-455C-9EA6-DF929625EA0E}">
        <p15:presenceInfo xmlns:p15="http://schemas.microsoft.com/office/powerpoint/2012/main" userId="S::kelly.pyart@proactivepr.onmicrosoft.com::0987e96c-6a2a-47a0-87e1-9a34a4e50dd3" providerId="AD"/>
      </p:ext>
    </p:extLst>
  </p:cmAuthor>
  <p:cmAuthor id="5" name="Jessica Seddon" initials="JS" lastIdx="2" clrIdx="4">
    <p:extLst>
      <p:ext uri="{19B8F6BF-5375-455C-9EA6-DF929625EA0E}">
        <p15:presenceInfo xmlns:p15="http://schemas.microsoft.com/office/powerpoint/2012/main" userId="4887c9b75c1a779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8C98"/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94" autoAdjust="0"/>
    <p:restoredTop sz="75479" autoAdjust="0"/>
  </p:normalViewPr>
  <p:slideViewPr>
    <p:cSldViewPr snapToGrid="0">
      <p:cViewPr varScale="1">
        <p:scale>
          <a:sx n="81" d="100"/>
          <a:sy n="81" d="100"/>
        </p:scale>
        <p:origin x="221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51F4-7F07-400E-A03E-ADA4CCC86208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79383-E4C0-4FC2-A15A-FDB4117861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205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79383-E4C0-4FC2-A15A-FDB41178610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40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79383-E4C0-4FC2-A15A-FDB41178610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689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79383-E4C0-4FC2-A15A-FDB41178610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38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79383-E4C0-4FC2-A15A-FDB41178610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02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9E4586-2DBB-4F6A-8761-93F509B94B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73101" y="233777"/>
            <a:ext cx="2475191" cy="1816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931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7948F3-CF53-4D48-A11E-3282FDFFE2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59790" y="215009"/>
            <a:ext cx="2472419" cy="181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25E693-F9D9-4F55-8CA6-8DAB53C5DF0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9780" y="293244"/>
            <a:ext cx="2296511" cy="168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yriad Pro" panose="020B0503030403020204" pitchFamily="34" charset="0"/>
              </a:defRPr>
            </a:lvl1pPr>
            <a:lvl2pPr>
              <a:defRPr>
                <a:latin typeface="Myriad Pro" panose="020B0503030403020204" pitchFamily="34" charset="0"/>
              </a:defRPr>
            </a:lvl2pPr>
            <a:lvl3pPr>
              <a:defRPr>
                <a:latin typeface="Myriad Pro" panose="020B0503030403020204" pitchFamily="34" charset="0"/>
              </a:defRPr>
            </a:lvl3pPr>
            <a:lvl4pPr>
              <a:defRPr>
                <a:latin typeface="Myriad Pro" panose="020B0503030403020204" pitchFamily="34" charset="0"/>
              </a:defRPr>
            </a:lvl4pPr>
            <a:lvl5pPr>
              <a:defRPr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91D535-84AE-4290-9F60-28C8C000F53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748241" y="91052"/>
            <a:ext cx="1325890" cy="97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2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-gXAyYakJ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docs.google.com/spreadsheets/d/1RikZmqw7vbcXsvmrHTCGTgK2TDCld51rI7za7ZtpYAk/edit#gid=1270870760" TargetMode="External"/><Relationship Id="rId4" Type="http://schemas.openxmlformats.org/officeDocument/2006/relationships/hyperlink" Target="https://onem2m.org/membership/executive-viewpoi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sdsi.in/webinar-series-on-iot-m2m-applications-for-vertical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futurecom.com.br/en/home.html" TargetMode="External"/><Relationship Id="rId4" Type="http://schemas.openxmlformats.org/officeDocument/2006/relationships/hyperlink" Target="https://wfiot2022.iot.ieee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onem2m.org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7AE66-A952-421C-B0D0-F3D4B45DC6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Marcom Report to TP# 54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763977-84BD-4E99-AD18-9DDEF7B29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1</a:t>
            </a:fld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E1235D6C-698B-42A0-9227-F725EBA75B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Bindoo Srivastava</a:t>
            </a:r>
          </a:p>
          <a:p>
            <a:r>
              <a:rPr lang="en-GB" dirty="0"/>
              <a:t>9 May 2022</a:t>
            </a:r>
          </a:p>
        </p:txBody>
      </p:sp>
    </p:spTree>
    <p:extLst>
      <p:ext uri="{BB962C8B-B14F-4D97-AF65-F5344CB8AC3E}">
        <p14:creationId xmlns:p14="http://schemas.microsoft.com/office/powerpoint/2010/main" val="4093725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6D487-583A-4514-9E44-AF625A279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8425846" cy="1173570"/>
          </a:xfrm>
        </p:spPr>
        <p:txBody>
          <a:bodyPr>
            <a:noAutofit/>
          </a:bodyPr>
          <a:lstStyle/>
          <a:p>
            <a:r>
              <a:rPr lang="en-GB" dirty="0"/>
              <a:t>Expectations from MARCOM?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7D49B-310F-4099-AADA-FF6EA9C1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269A2E-D440-4F4D-BD1A-6A7913D760FE}"/>
              </a:ext>
            </a:extLst>
          </p:cNvPr>
          <p:cNvSpPr/>
          <p:nvPr/>
        </p:nvSpPr>
        <p:spPr>
          <a:xfrm>
            <a:off x="362811" y="1557028"/>
            <a:ext cx="1158200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Myriad Pro" panose="020B0503030403020204" pitchFamily="34" charset="0"/>
              </a:rPr>
              <a:t>What are TP expectations from MARCOM?</a:t>
            </a:r>
          </a:p>
          <a:p>
            <a:r>
              <a:rPr lang="en-GB" sz="2000" dirty="0">
                <a:latin typeface="Myriad Pro" panose="020B0503030403020204" pitchFamily="34" charset="0"/>
              </a:rPr>
              <a:t>	</a:t>
            </a:r>
          </a:p>
          <a:p>
            <a:r>
              <a:rPr lang="en-GB" sz="2000" dirty="0">
                <a:latin typeface="Myriad Pro" panose="020B0503030403020204" pitchFamily="34" charset="0"/>
              </a:rPr>
              <a:t>Examples: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Myriad Pro" panose="020B0503030403020204" pitchFamily="34" charset="0"/>
              </a:rPr>
              <a:t>Market Development 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Myriad Pro" panose="020B0503030403020204" pitchFamily="34" charset="0"/>
              </a:rPr>
              <a:t>Demystify the framework for developers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Myriad Pro" panose="020B0503030403020204" pitchFamily="34" charset="0"/>
              </a:rPr>
              <a:t>Engage Decision makers to adopt oneM2M </a:t>
            </a:r>
          </a:p>
          <a:p>
            <a:endParaRPr lang="en-GB" sz="2000" dirty="0">
              <a:latin typeface="Myriad Pro" panose="020B0503030403020204" pitchFamily="34" charset="0"/>
            </a:endParaRPr>
          </a:p>
          <a:p>
            <a:pPr marL="1143000" indent="-1143000"/>
            <a:r>
              <a:rPr lang="en-GB" sz="2000" i="1" dirty="0">
                <a:latin typeface="Myriad Pro" panose="020B0503030403020204" pitchFamily="34" charset="0"/>
              </a:rPr>
              <a:t>Need more oneM2M Experts from the project to contribute towards messaging/content (1 person hour in CY’22?)</a:t>
            </a:r>
          </a:p>
          <a:p>
            <a:endParaRPr lang="en-GB" sz="24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75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7FFBE-7149-42D9-BA4C-ACF5D75DA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8A4AEA69-E0E4-4489-A393-B82BB813206E}"/>
              </a:ext>
            </a:extLst>
          </p:cNvPr>
          <p:cNvSpPr txBox="1">
            <a:spLocks/>
          </p:cNvSpPr>
          <p:nvPr/>
        </p:nvSpPr>
        <p:spPr>
          <a:xfrm>
            <a:off x="825688" y="3185195"/>
            <a:ext cx="10540621" cy="962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63133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r>
              <a:rPr lang="en-US" sz="54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19388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7D49B-310F-4099-AADA-FF6EA9C1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268A0A8-3772-41CB-8D4F-34AA2C767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</p:spPr>
        <p:txBody>
          <a:bodyPr/>
          <a:lstStyle/>
          <a:p>
            <a:r>
              <a:rPr lang="en-IN" dirty="0"/>
              <a:t>Overview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E733FAA-E2EC-4F1C-9FD4-E675A765C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Key Highlights – CY22</a:t>
            </a:r>
          </a:p>
          <a:p>
            <a:pPr lvl="0"/>
            <a:r>
              <a:rPr lang="en-US" dirty="0"/>
              <a:t>MARCOM action Plan for CY22</a:t>
            </a:r>
          </a:p>
          <a:p>
            <a:pPr lvl="0"/>
            <a:r>
              <a:rPr lang="en-US" dirty="0"/>
              <a:t>Where are we after 10 years? </a:t>
            </a:r>
          </a:p>
          <a:p>
            <a:pPr lvl="0"/>
            <a:r>
              <a:rPr lang="en-US" dirty="0"/>
              <a:t>Expectations of TP from MARCOM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6133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6D487-583A-4514-9E44-AF625A279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/>
              <a:t>Key Highlights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7D49B-310F-4099-AADA-FF6EA9C1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269A2E-D440-4F4D-BD1A-6A7913D760FE}"/>
              </a:ext>
            </a:extLst>
          </p:cNvPr>
          <p:cNvSpPr/>
          <p:nvPr/>
        </p:nvSpPr>
        <p:spPr>
          <a:xfrm>
            <a:off x="334696" y="1661340"/>
            <a:ext cx="11114354" cy="1631216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GB" sz="2000" i="1" dirty="0">
                <a:latin typeface="Myriad Pro" panose="020B0503030403020204" pitchFamily="34" charset="0"/>
              </a:rPr>
              <a:t>NEW:</a:t>
            </a:r>
          </a:p>
          <a:p>
            <a:r>
              <a:rPr lang="en-GB" sz="2000" dirty="0">
                <a:latin typeface="Myriad Pro" panose="020B0503030403020204" pitchFamily="34" charset="0"/>
              </a:rPr>
              <a:t>oneM2M Overview Video – </a:t>
            </a:r>
            <a:r>
              <a:rPr lang="en-GB" sz="2000" dirty="0">
                <a:latin typeface="Myriad Pro" panose="020B0503030403020204" pitchFamily="34" charset="0"/>
                <a:hlinkClick r:id="rId3"/>
              </a:rPr>
              <a:t>click here</a:t>
            </a:r>
            <a:endParaRPr lang="en-GB" sz="2000" dirty="0">
              <a:latin typeface="Myriad Pro" panose="020B0503030403020204" pitchFamily="34" charset="0"/>
            </a:endParaRPr>
          </a:p>
          <a:p>
            <a:endParaRPr lang="en-GB" sz="2000" dirty="0">
              <a:latin typeface="Myriad Pro" panose="020B0503030403020204" pitchFamily="34" charset="0"/>
            </a:endParaRPr>
          </a:p>
          <a:p>
            <a:r>
              <a:rPr lang="en-GB" sz="2000" dirty="0">
                <a:latin typeface="Myriad Pro" panose="020B0503030403020204" pitchFamily="34" charset="0"/>
              </a:rPr>
              <a:t>4 Executive Insights published – </a:t>
            </a:r>
            <a:r>
              <a:rPr lang="en-GB" sz="2000" dirty="0">
                <a:latin typeface="Myriad Pro" panose="020B0503030403020204" pitchFamily="34" charset="0"/>
                <a:hlinkClick r:id="rId4"/>
              </a:rPr>
              <a:t>visit link here</a:t>
            </a:r>
            <a:endParaRPr lang="en-GB" sz="2000" dirty="0">
              <a:latin typeface="Myriad Pro" panose="020B0503030403020204" pitchFamily="34" charset="0"/>
            </a:endParaRPr>
          </a:p>
          <a:p>
            <a:r>
              <a:rPr lang="en-GB" sz="2000" dirty="0">
                <a:latin typeface="Myriad Pro" panose="020B0503030403020204" pitchFamily="34" charset="0"/>
              </a:rPr>
              <a:t>Publications in Global Journals, Trade periodicals, Regional press and Partner Communiques</a:t>
            </a:r>
            <a:endParaRPr lang="en-GB" sz="1600" dirty="0">
              <a:solidFill>
                <a:schemeClr val="tx2"/>
              </a:solidFill>
              <a:latin typeface="Myriad Pro" panose="020B05030304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6F3BDB-E0B9-5505-F2F9-8CFE0767CCF5}"/>
              </a:ext>
            </a:extLst>
          </p:cNvPr>
          <p:cNvSpPr/>
          <p:nvPr/>
        </p:nvSpPr>
        <p:spPr>
          <a:xfrm>
            <a:off x="8858250" y="5672910"/>
            <a:ext cx="2590800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Activities Tracker link</a:t>
            </a:r>
            <a:r>
              <a:rPr lang="en-IN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823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6D487-583A-4514-9E44-AF625A279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8828354" cy="1173570"/>
          </a:xfrm>
        </p:spPr>
        <p:txBody>
          <a:bodyPr>
            <a:noAutofit/>
          </a:bodyPr>
          <a:lstStyle/>
          <a:p>
            <a:r>
              <a:rPr lang="en-GB" dirty="0"/>
              <a:t>Key Events &amp; Speaking </a:t>
            </a:r>
            <a:r>
              <a:rPr lang="en-GB" dirty="0" err="1"/>
              <a:t>Opps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7D49B-310F-4099-AADA-FF6EA9C1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8649C37-D741-8376-F712-4073449B3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686232"/>
              </p:ext>
            </p:extLst>
          </p:nvPr>
        </p:nvGraphicFramePr>
        <p:xfrm>
          <a:off x="87509" y="1460500"/>
          <a:ext cx="11857304" cy="4668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50791">
                  <a:extLst>
                    <a:ext uri="{9D8B030D-6E8A-4147-A177-3AD203B41FA5}">
                      <a16:colId xmlns:a16="http://schemas.microsoft.com/office/drawing/2014/main" val="1561319705"/>
                    </a:ext>
                  </a:extLst>
                </a:gridCol>
                <a:gridCol w="2153113">
                  <a:extLst>
                    <a:ext uri="{9D8B030D-6E8A-4147-A177-3AD203B41FA5}">
                      <a16:colId xmlns:a16="http://schemas.microsoft.com/office/drawing/2014/main" val="1949209918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417193916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7158345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VISIBILITY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oneM2M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Partner driven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Regional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074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Events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Anniversary Related –being planned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3"/>
                        </a:rPr>
                        <a:t>TSDSI –DoT webinar series on IoT/M2M for select verticals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ETSI: EU-Brazil Bilateral (</a:t>
                      </a:r>
                      <a:r>
                        <a:rPr lang="en-US" dirty="0" err="1"/>
                        <a:t>InDiCo</a:t>
                      </a:r>
                      <a:r>
                        <a:rPr lang="en-US" dirty="0"/>
                        <a:t>)</a:t>
                      </a:r>
                    </a:p>
                    <a:p>
                      <a:endParaRPr lang="en-IN" dirty="0"/>
                    </a:p>
                    <a:p>
                      <a:pPr marL="0" algn="l" defTabSz="914400" rtl="0" eaLnBrk="1" latinLnBrk="0" hangingPunct="1"/>
                      <a:r>
                        <a:rPr lang="en-IN" sz="1800" b="0" kern="1200" dirty="0">
                          <a:solidFill>
                            <a:srgbClr val="C63133"/>
                          </a:solidFill>
                          <a:latin typeface="Myriad Pro" panose="020B0503030403020204" pitchFamily="34" charset="0"/>
                          <a:ea typeface="+mj-ea"/>
                          <a:cs typeface="+mj-cs"/>
                        </a:rPr>
                        <a:t>ETSI IoT Week</a:t>
                      </a:r>
                    </a:p>
                    <a:p>
                      <a:pPr marL="0" algn="l" defTabSz="914400" rtl="0" eaLnBrk="1" latinLnBrk="0" hangingPunct="1"/>
                      <a:r>
                        <a:rPr lang="en-IN" sz="1800" b="0" kern="1200" dirty="0">
                          <a:solidFill>
                            <a:srgbClr val="C63133"/>
                          </a:solidFill>
                          <a:latin typeface="Myriad Pro" panose="020B0503030403020204" pitchFamily="34" charset="0"/>
                          <a:ea typeface="+mj-ea"/>
                          <a:cs typeface="+mj-cs"/>
                        </a:rPr>
                        <a:t>TTA - Korea IoT Week</a:t>
                      </a:r>
                    </a:p>
                    <a:p>
                      <a:pPr marL="0" algn="l" defTabSz="914400" rtl="0" eaLnBrk="1" latinLnBrk="0" hangingPunct="1"/>
                      <a:r>
                        <a:rPr lang="en-IN" sz="1800" b="0" kern="1200" dirty="0">
                          <a:solidFill>
                            <a:srgbClr val="C63133"/>
                          </a:solidFill>
                          <a:latin typeface="Myriad Pro" panose="020B0503030403020204" pitchFamily="34" charset="0"/>
                          <a:ea typeface="+mj-ea"/>
                          <a:cs typeface="+mj-cs"/>
                        </a:rPr>
                        <a:t>TSDSI Tech Deep Dive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India: A Webinar on Indigenously</a:t>
                      </a:r>
                    </a:p>
                    <a:p>
                      <a:r>
                        <a:rPr lang="en-US" dirty="0"/>
                        <a:t> developed oneM2M platforms in India in Apr’22</a:t>
                      </a:r>
                    </a:p>
                    <a:p>
                      <a:endParaRPr lang="en-US" dirty="0"/>
                    </a:p>
                    <a:p>
                      <a:r>
                        <a:rPr lang="en-US" sz="1800" b="0" kern="1200" dirty="0">
                          <a:solidFill>
                            <a:srgbClr val="C63133"/>
                          </a:solidFill>
                          <a:latin typeface="Myriad Pro" panose="020B0503030403020204" pitchFamily="34" charset="0"/>
                          <a:ea typeface="+mj-ea"/>
                          <a:cs typeface="+mj-cs"/>
                        </a:rPr>
                        <a:t>India Mobile Congress 2022</a:t>
                      </a:r>
                      <a:endParaRPr lang="en-IN" sz="1800" b="0" kern="1200" dirty="0">
                        <a:solidFill>
                          <a:srgbClr val="C63133"/>
                        </a:solidFill>
                        <a:latin typeface="Myriad Pro" panose="020B0503030403020204" pitchFamily="34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055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Speaking Opportunities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in pipeline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 in pipeline </a:t>
                      </a:r>
                    </a:p>
                    <a:p>
                      <a:endParaRPr lang="en-IN" dirty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India: </a:t>
                      </a:r>
                      <a:r>
                        <a:rPr lang="en-US" dirty="0"/>
                        <a:t>NTIPRIT (DoT, </a:t>
                      </a:r>
                      <a:r>
                        <a:rPr lang="en-US" dirty="0" err="1"/>
                        <a:t>GoI</a:t>
                      </a:r>
                      <a:r>
                        <a:rPr lang="en-US" dirty="0"/>
                        <a:t>)</a:t>
                      </a:r>
                    </a:p>
                    <a:p>
                      <a:r>
                        <a:rPr lang="en-US" dirty="0"/>
                        <a:t>Conference on M2M – held on 28 Mar’22</a:t>
                      </a:r>
                      <a:endParaRPr lang="en-IN" dirty="0">
                        <a:highlight>
                          <a:srgbClr val="FF00FF"/>
                        </a:highlight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200" dirty="0">
                          <a:solidFill>
                            <a:srgbClr val="C63133"/>
                          </a:solidFill>
                          <a:latin typeface="Myriad Pro" panose="020B0503030403020204" pitchFamily="34" charset="0"/>
                          <a:ea typeface="+mj-ea"/>
                          <a:cs typeface="+mj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IEEE 8th IoT World Forum (26 Oct-11 Nov’22</a:t>
                      </a:r>
                      <a:r>
                        <a:rPr lang="en-IN" sz="1800" b="0" kern="1200" dirty="0">
                          <a:solidFill>
                            <a:srgbClr val="C63133"/>
                          </a:solidFill>
                          <a:latin typeface="Myriad Pro" panose="020B0503030403020204" pitchFamily="34" charset="0"/>
                          <a:ea typeface="+mj-ea"/>
                          <a:cs typeface="+mj-cs"/>
                        </a:rPr>
                        <a:t> || Yokohama, Japan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200" dirty="0" err="1">
                          <a:solidFill>
                            <a:srgbClr val="C63133"/>
                          </a:solidFill>
                          <a:latin typeface="Myriad Pro" panose="020B0503030403020204" pitchFamily="34" charset="0"/>
                          <a:ea typeface="+mj-ea"/>
                          <a:cs typeface="+mj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Futurecom</a:t>
                      </a:r>
                      <a:r>
                        <a:rPr lang="en-IN" sz="1800" b="0" kern="1200" dirty="0">
                          <a:solidFill>
                            <a:srgbClr val="C63133"/>
                          </a:solidFill>
                          <a:latin typeface="Myriad Pro" panose="020B0503030403020204" pitchFamily="34" charset="0"/>
                          <a:ea typeface="+mj-ea"/>
                          <a:cs typeface="+mj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2022</a:t>
                      </a:r>
                      <a:r>
                        <a:rPr lang="en-IN" sz="1800" b="0" kern="1200" dirty="0">
                          <a:solidFill>
                            <a:srgbClr val="C63133"/>
                          </a:solidFill>
                          <a:latin typeface="Myriad Pro" panose="020B0503030403020204" pitchFamily="34" charset="0"/>
                          <a:ea typeface="+mj-ea"/>
                          <a:cs typeface="+mj-cs"/>
                        </a:rPr>
                        <a:t>||18-20 Oct’22|| Sao Paulo, Brazil </a:t>
                      </a:r>
                    </a:p>
                    <a:p>
                      <a:r>
                        <a:rPr lang="en-US" sz="1800" b="0" kern="1200" dirty="0" err="1">
                          <a:solidFill>
                            <a:srgbClr val="C63133"/>
                          </a:solidFill>
                          <a:latin typeface="Myriad Pro" panose="020B0503030403020204" pitchFamily="34" charset="0"/>
                          <a:ea typeface="+mj-ea"/>
                          <a:cs typeface="+mj-cs"/>
                        </a:rPr>
                        <a:t>AfricaTech</a:t>
                      </a:r>
                      <a:r>
                        <a:rPr lang="en-US" sz="1800" b="0" kern="1200" dirty="0">
                          <a:solidFill>
                            <a:srgbClr val="C63133"/>
                          </a:solidFill>
                          <a:latin typeface="Myriad Pro" panose="020B0503030403020204" pitchFamily="34" charset="0"/>
                          <a:ea typeface="+mj-ea"/>
                          <a:cs typeface="+mj-cs"/>
                        </a:rPr>
                        <a:t> 2022</a:t>
                      </a:r>
                      <a:endParaRPr lang="en-IN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437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22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1A066-E319-41B5-9B0C-ACB765C0E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Website Engagement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7E122-C45F-4095-83C8-6C796CF4A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173570"/>
            <a:ext cx="11720826" cy="5129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3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Monitoring Website visits , </a:t>
            </a:r>
            <a:r>
              <a:rPr lang="en-IN" sz="2300" dirty="0">
                <a:latin typeface="Calibri" panose="020F0502020204030204" pitchFamily="34" charset="0"/>
                <a:ea typeface="Calibri" panose="020F0502020204030204" pitchFamily="34" charset="0"/>
              </a:rPr>
              <a:t># downloads of specs, </a:t>
            </a:r>
            <a:r>
              <a:rPr lang="en-IN" sz="23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Top 10 page views, Executive Insights and </a:t>
            </a:r>
            <a:r>
              <a:rPr lang="en-IN" sz="23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WiKi</a:t>
            </a:r>
            <a:endParaRPr lang="en-IN" sz="23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IN" sz="23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AE9C43-10B5-41AD-A063-D1DAC6186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BFBAF18-112C-22C3-796E-E937963D09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4696" y="2787253"/>
            <a:ext cx="5552945" cy="3313296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03EA7D6-5050-24E2-2D66-A0C05DD4A8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787005"/>
              </p:ext>
            </p:extLst>
          </p:nvPr>
        </p:nvGraphicFramePr>
        <p:xfrm>
          <a:off x="6195109" y="3130110"/>
          <a:ext cx="5501367" cy="317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6193">
                  <a:extLst>
                    <a:ext uri="{9D8B030D-6E8A-4147-A177-3AD203B41FA5}">
                      <a16:colId xmlns:a16="http://schemas.microsoft.com/office/drawing/2014/main" val="3547142148"/>
                    </a:ext>
                  </a:extLst>
                </a:gridCol>
                <a:gridCol w="1439382">
                  <a:extLst>
                    <a:ext uri="{9D8B030D-6E8A-4147-A177-3AD203B41FA5}">
                      <a16:colId xmlns:a16="http://schemas.microsoft.com/office/drawing/2014/main" val="1730136347"/>
                    </a:ext>
                  </a:extLst>
                </a:gridCol>
                <a:gridCol w="1244212">
                  <a:extLst>
                    <a:ext uri="{9D8B030D-6E8A-4147-A177-3AD203B41FA5}">
                      <a16:colId xmlns:a16="http://schemas.microsoft.com/office/drawing/2014/main" val="3206714227"/>
                    </a:ext>
                  </a:extLst>
                </a:gridCol>
                <a:gridCol w="1451580">
                  <a:extLst>
                    <a:ext uri="{9D8B030D-6E8A-4147-A177-3AD203B41FA5}">
                      <a16:colId xmlns:a16="http://schemas.microsoft.com/office/drawing/2014/main" val="1126256776"/>
                    </a:ext>
                  </a:extLst>
                </a:gridCol>
              </a:tblGrid>
              <a:tr h="26442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Visits by country 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893327"/>
                  </a:ext>
                </a:extLst>
              </a:tr>
              <a:tr h="264420"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Jan-22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Feb-22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Mar-22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Apr-22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246325"/>
                  </a:ext>
                </a:extLst>
              </a:tr>
              <a:tr h="264420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India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India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India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India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115435"/>
                  </a:ext>
                </a:extLst>
              </a:tr>
              <a:tr h="264420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United States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United States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United States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South Korea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102974"/>
                  </a:ext>
                </a:extLst>
              </a:tr>
              <a:tr h="264420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South Korea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South Korea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South Korea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United States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933089"/>
                  </a:ext>
                </a:extLst>
              </a:tr>
              <a:tr h="264420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France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China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China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China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693387"/>
                  </a:ext>
                </a:extLst>
              </a:tr>
              <a:tr h="264420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China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France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France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France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32332"/>
                  </a:ext>
                </a:extLst>
              </a:tr>
              <a:tr h="264420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Germany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Germany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Japan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Germany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058628"/>
                  </a:ext>
                </a:extLst>
              </a:tr>
              <a:tr h="264420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Japan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Japan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Germany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Japan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10221"/>
                  </a:ext>
                </a:extLst>
              </a:tr>
              <a:tr h="264420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Vietnam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UK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UK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UK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075359"/>
                  </a:ext>
                </a:extLst>
              </a:tr>
              <a:tr h="264420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Italy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Italy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</a:rPr>
                        <a:t>Italy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Canada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74948"/>
                  </a:ext>
                </a:extLst>
              </a:tr>
              <a:tr h="264420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United Kingdom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Vietnam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Singapore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</a:rPr>
                        <a:t>Vietnam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744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282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1A066-E319-41B5-9B0C-ACB765C0E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Social Media Engagement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7E122-C45F-4095-83C8-6C796CF4A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173570"/>
            <a:ext cx="10697098" cy="5129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</a:rPr>
              <a:t>1199 subscribers to oneM2M NEWS (as on 1</a:t>
            </a:r>
            <a:r>
              <a:rPr lang="en-US" sz="2000" baseline="30000" dirty="0">
                <a:latin typeface="Calibri" panose="020F0502020204030204" pitchFamily="34" charset="0"/>
              </a:rPr>
              <a:t>st</a:t>
            </a:r>
            <a:r>
              <a:rPr lang="en-US" sz="2000" dirty="0">
                <a:latin typeface="Calibri" panose="020F0502020204030204" pitchFamily="34" charset="0"/>
              </a:rPr>
              <a:t> Apr’22)</a:t>
            </a:r>
            <a:endParaRPr lang="en-IN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IN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LinkedIN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</a:rPr>
              <a:t>1221 (on 1</a:t>
            </a:r>
            <a:r>
              <a:rPr lang="en-IN" sz="2000" baseline="30000" dirty="0">
                <a:latin typeface="Calibri" panose="020F0502020204030204" pitchFamily="34" charset="0"/>
                <a:ea typeface="Calibri" panose="020F0502020204030204" pitchFamily="34" charset="0"/>
              </a:rPr>
              <a:t>st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</a:rPr>
              <a:t> May22 –58 new YTD CY’22)</a:t>
            </a:r>
            <a:endParaRPr lang="en-IN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17 Posts YTD CY’22</a:t>
            </a:r>
            <a:endParaRPr lang="en-IN" sz="20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Twitter</a:t>
            </a:r>
          </a:p>
          <a:p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Followers  - </a:t>
            </a: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1407 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(on 1</a:t>
            </a:r>
            <a:r>
              <a:rPr lang="en-IN" sz="2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May’22–15 new YTD CY’22)</a:t>
            </a:r>
          </a:p>
          <a:p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</a:rPr>
              <a:t>135 tweets YTD ‘CY’22</a:t>
            </a:r>
          </a:p>
          <a:p>
            <a:endParaRPr lang="en-IN" sz="23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36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en-IN" dirty="0">
              <a:highlight>
                <a:srgbClr val="00FFFF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AE9C43-10B5-41AD-A063-D1DAC6186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745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6D487-583A-4514-9E44-AF625A279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045610" cy="1173570"/>
          </a:xfrm>
        </p:spPr>
        <p:txBody>
          <a:bodyPr>
            <a:noAutofit/>
          </a:bodyPr>
          <a:lstStyle/>
          <a:p>
            <a:r>
              <a:rPr lang="en-GB" dirty="0"/>
              <a:t>MARCOM Action Plan CY’22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7D49B-310F-4099-AADA-FF6EA9C1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9B29358-60D1-4272-87FE-3C47282CC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1171504" cy="4351338"/>
          </a:xfrm>
        </p:spPr>
        <p:txBody>
          <a:bodyPr>
            <a:normAutofit/>
          </a:bodyPr>
          <a:lstStyle/>
          <a:p>
            <a:r>
              <a:rPr lang="en-GB" sz="2000" dirty="0"/>
              <a:t>Celebrate 10</a:t>
            </a:r>
            <a:r>
              <a:rPr lang="en-GB" sz="2000" baseline="30000" dirty="0"/>
              <a:t>th</a:t>
            </a:r>
            <a:r>
              <a:rPr lang="en-GB" sz="2000" dirty="0"/>
              <a:t> Anniversary of oneM2M 	</a:t>
            </a:r>
          </a:p>
          <a:p>
            <a:endParaRPr lang="en-GB" sz="2000" dirty="0"/>
          </a:p>
          <a:p>
            <a:r>
              <a:rPr lang="en-GB" sz="2000" dirty="0"/>
              <a:t>Actively seeking speaking Opportunities in Global /Regional Events </a:t>
            </a:r>
          </a:p>
          <a:p>
            <a:endParaRPr lang="en-GB" sz="2000" dirty="0"/>
          </a:p>
          <a:p>
            <a:r>
              <a:rPr lang="en-GB" sz="2000" dirty="0"/>
              <a:t>Promote the </a:t>
            </a:r>
            <a:r>
              <a:rPr lang="en-GB" sz="2000" dirty="0">
                <a:hlinkClick r:id="rId2"/>
              </a:rPr>
              <a:t>oneM2M </a:t>
            </a:r>
            <a:r>
              <a:rPr lang="en-GB" sz="2000" dirty="0" err="1">
                <a:hlinkClick r:id="rId2"/>
              </a:rPr>
              <a:t>WiKi</a:t>
            </a:r>
            <a:endParaRPr lang="en-GB" sz="2000" dirty="0"/>
          </a:p>
          <a:p>
            <a:r>
              <a:rPr lang="en-GB" sz="2000" dirty="0"/>
              <a:t>Short video tutorials on oneM2M </a:t>
            </a:r>
          </a:p>
          <a:p>
            <a:endParaRPr lang="en-GB" sz="2000" dirty="0"/>
          </a:p>
          <a:p>
            <a:r>
              <a:rPr lang="en-GB" sz="2000" dirty="0"/>
              <a:t>Strategic/oneM2M Level events </a:t>
            </a:r>
          </a:p>
          <a:p>
            <a:endParaRPr lang="en-GB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5422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EE93C-30EB-4CF8-BBFB-FE9EBC3E3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8617575" cy="1173570"/>
          </a:xfrm>
        </p:spPr>
        <p:txBody>
          <a:bodyPr>
            <a:noAutofit/>
          </a:bodyPr>
          <a:lstStyle/>
          <a:p>
            <a:r>
              <a:rPr lang="en-IN" sz="3600" dirty="0"/>
              <a:t>10</a:t>
            </a:r>
            <a:r>
              <a:rPr lang="en-IN" sz="3600" baseline="30000" dirty="0"/>
              <a:t>th</a:t>
            </a:r>
            <a:r>
              <a:rPr lang="en-IN" sz="3600" dirty="0"/>
              <a:t> Anniversary Celebrations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E1C11-A8D6-48E9-8397-E9B5B6AF9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302189"/>
            <a:ext cx="11362932" cy="3952199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IN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oneM</a:t>
            </a:r>
            <a:r>
              <a:rPr lang="en-IN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2M was launched on </a:t>
            </a:r>
            <a:r>
              <a:rPr lang="en-IN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</a:t>
            </a:r>
            <a:r>
              <a:rPr lang="en-IN" sz="22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IN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July 2012</a:t>
            </a:r>
          </a:p>
          <a:p>
            <a:pPr marL="0" lvl="0" indent="0">
              <a:buNone/>
            </a:pPr>
            <a:r>
              <a:rPr lang="en-IN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TP meeting held in ETSI in Sep 2012</a:t>
            </a:r>
            <a:endParaRPr lang="en-IN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Dedicated Executive Interviews of oneM2M Stakeholders </a:t>
            </a:r>
            <a:endParaRPr lang="en-IN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endParaRPr lang="en-IN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IN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Short congratulatory videos - </a:t>
            </a:r>
            <a:endParaRPr lang="en-IN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IN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oneM2M SC/TP veterans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IN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Explore obtaining a (video) anniversary greeting from ITU-T expert contact- Cristina Bueti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IN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Secure congratulatory messages from Partner organizations</a:t>
            </a:r>
          </a:p>
          <a:p>
            <a:pPr marL="685800" indent="0">
              <a:buNone/>
            </a:pPr>
            <a:r>
              <a:rPr lang="en-IN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IN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Articles related to oneM2M journey  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IN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oneM2M Veterans views</a:t>
            </a:r>
            <a:endParaRPr lang="en-IN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IN" dirty="0">
              <a:highlight>
                <a:srgbClr val="00FFFF"/>
              </a:highlight>
            </a:endParaRPr>
          </a:p>
          <a:p>
            <a:pPr marL="457200" lvl="1" indent="0">
              <a:buNone/>
            </a:pPr>
            <a:endParaRPr lang="en-IN" dirty="0">
              <a:highlight>
                <a:srgbClr val="00FFFF"/>
              </a:highlight>
            </a:endParaRPr>
          </a:p>
          <a:p>
            <a:endParaRPr lang="en-IN" dirty="0">
              <a:highlight>
                <a:srgbClr val="00FFFF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97AD61-B99F-4516-ACF8-E17F3D76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004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6D487-583A-4514-9E44-AF625A279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808" y="163773"/>
            <a:ext cx="10053905" cy="1173570"/>
          </a:xfrm>
        </p:spPr>
        <p:txBody>
          <a:bodyPr>
            <a:noAutofit/>
          </a:bodyPr>
          <a:lstStyle/>
          <a:p>
            <a:r>
              <a:rPr lang="en-GB" sz="4000" dirty="0"/>
              <a:t>10 years of oneM2M –Introspection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7D49B-310F-4099-AADA-FF6EA9C1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269A2E-D440-4F4D-BD1A-6A7913D760FE}"/>
              </a:ext>
            </a:extLst>
          </p:cNvPr>
          <p:cNvSpPr/>
          <p:nvPr/>
        </p:nvSpPr>
        <p:spPr>
          <a:xfrm>
            <a:off x="362811" y="1571776"/>
            <a:ext cx="1158200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latin typeface="Myriad Pro" panose="020B0503030403020204" pitchFamily="34" charset="0"/>
              </a:rPr>
              <a:t>Adoption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 </a:t>
            </a:r>
          </a:p>
          <a:p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	</a:t>
            </a:r>
            <a:r>
              <a:rPr lang="en-GB" sz="2000" dirty="0">
                <a:latin typeface="Myriad Pro" panose="020B0503030403020204" pitchFamily="34" charset="0"/>
              </a:rPr>
              <a:t>Deployment (pilots &amp; commercial) trends </a:t>
            </a:r>
          </a:p>
          <a:p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	</a:t>
            </a:r>
          </a:p>
          <a:p>
            <a:r>
              <a:rPr lang="en-GB" sz="2000" b="1" dirty="0">
                <a:latin typeface="Myriad Pro" panose="020B0503030403020204" pitchFamily="34" charset="0"/>
              </a:rPr>
              <a:t>Engagement:</a:t>
            </a:r>
          </a:p>
          <a:p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	</a:t>
            </a:r>
            <a:r>
              <a:rPr lang="en-GB" sz="2000" dirty="0">
                <a:latin typeface="Myriad Pro" panose="020B0503030403020204" pitchFamily="34" charset="0"/>
              </a:rPr>
              <a:t>Project level – Region wise/Verticals; </a:t>
            </a:r>
          </a:p>
          <a:p>
            <a:r>
              <a:rPr lang="en-GB" sz="2000" dirty="0">
                <a:latin typeface="Myriad Pro" panose="020B0503030403020204" pitchFamily="34" charset="0"/>
              </a:rPr>
              <a:t>	User Community/System Integrators/Solution and Service providers</a:t>
            </a:r>
          </a:p>
          <a:p>
            <a:r>
              <a:rPr lang="en-GB" sz="2000" dirty="0">
                <a:latin typeface="Myriad Pro" panose="020B0503030403020204" pitchFamily="34" charset="0"/>
              </a:rPr>
              <a:t>	Availability and growth in Devices/Products/Solutions,</a:t>
            </a:r>
          </a:p>
          <a:p>
            <a:r>
              <a:rPr lang="en-GB" sz="2000" dirty="0">
                <a:latin typeface="Myriad Pro" panose="020B0503030403020204" pitchFamily="34" charset="0"/>
              </a:rPr>
              <a:t>	Compliance and Certification ecosystem</a:t>
            </a:r>
          </a:p>
          <a:p>
            <a:endParaRPr lang="en-GB" sz="2000" dirty="0">
              <a:solidFill>
                <a:schemeClr val="bg2">
                  <a:lumMod val="50000"/>
                </a:schemeClr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r>
              <a:rPr lang="en-GB" sz="2000" dirty="0">
                <a:latin typeface="Myriad Pro" panose="020B0503030403020204" pitchFamily="34" charset="0"/>
              </a:rPr>
              <a:t>How can we make oneM2M easy to adopt by Developers/System Integrators et al</a:t>
            </a:r>
          </a:p>
          <a:p>
            <a:pPr lvl="1"/>
            <a:r>
              <a:rPr lang="en-GB" sz="2000" dirty="0">
                <a:latin typeface="Myriad Pro" panose="020B0503030403020204" pitchFamily="34" charset="0"/>
              </a:rPr>
              <a:t>perceived to be difficult by developers (niche skill set)</a:t>
            </a:r>
          </a:p>
          <a:p>
            <a:pPr lvl="1"/>
            <a:r>
              <a:rPr lang="en-GB" sz="2000" dirty="0">
                <a:latin typeface="Myriad Pro" panose="020B0503030403020204" pitchFamily="34" charset="0"/>
              </a:rPr>
              <a:t>oneM2M Quick Start self learning videos? on </a:t>
            </a:r>
            <a:r>
              <a:rPr lang="en-GB" sz="2000" dirty="0" err="1">
                <a:latin typeface="Myriad Pro" panose="020B0503030403020204" pitchFamily="34" charset="0"/>
              </a:rPr>
              <a:t>linkedIN</a:t>
            </a:r>
            <a:r>
              <a:rPr lang="en-GB" sz="2000" dirty="0">
                <a:latin typeface="Myriad Pro" panose="020B0503030403020204" pitchFamily="34" charset="0"/>
              </a:rPr>
              <a:t>/YouTube</a:t>
            </a:r>
          </a:p>
          <a:p>
            <a:endParaRPr lang="en-GB" sz="2800" dirty="0">
              <a:solidFill>
                <a:schemeClr val="bg2">
                  <a:lumMod val="50000"/>
                </a:schemeClr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604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3237</TotalTime>
  <Words>560</Words>
  <Application>Microsoft Office PowerPoint</Application>
  <PresentationFormat>Widescreen</PresentationFormat>
  <Paragraphs>159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Myriad Pro</vt:lpstr>
      <vt:lpstr>Myriad Pro Light</vt:lpstr>
      <vt:lpstr>Office Theme</vt:lpstr>
      <vt:lpstr>Marcom Report to TP# 54</vt:lpstr>
      <vt:lpstr>Overview</vt:lpstr>
      <vt:lpstr>Key Highlights </vt:lpstr>
      <vt:lpstr>Key Events &amp; Speaking Opps</vt:lpstr>
      <vt:lpstr>Website Engagement </vt:lpstr>
      <vt:lpstr>Social Media Engagement </vt:lpstr>
      <vt:lpstr>MARCOM Action Plan CY’22</vt:lpstr>
      <vt:lpstr>10th Anniversary Celebrations</vt:lpstr>
      <vt:lpstr>10 years of oneM2M –Introspection</vt:lpstr>
      <vt:lpstr>Expectations from MARCOM?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Marcom 88</dc:title>
  <dc:creator>Hollie-May Auburn</dc:creator>
  <cp:lastModifiedBy>Akash Malik</cp:lastModifiedBy>
  <cp:revision>201</cp:revision>
  <dcterms:created xsi:type="dcterms:W3CDTF">2020-05-22T10:29:25Z</dcterms:created>
  <dcterms:modified xsi:type="dcterms:W3CDTF">2022-05-09T11:28:28Z</dcterms:modified>
</cp:coreProperties>
</file>