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4"/>
  </p:notesMasterIdLst>
  <p:sldIdLst>
    <p:sldId id="412" r:id="rId2"/>
    <p:sldId id="445" r:id="rId3"/>
    <p:sldId id="505" r:id="rId4"/>
    <p:sldId id="450" r:id="rId5"/>
    <p:sldId id="449" r:id="rId6"/>
    <p:sldId id="479" r:id="rId7"/>
    <p:sldId id="453" r:id="rId8"/>
    <p:sldId id="506" r:id="rId9"/>
    <p:sldId id="454" r:id="rId10"/>
    <p:sldId id="503" r:id="rId11"/>
    <p:sldId id="507" r:id="rId12"/>
    <p:sldId id="498" r:id="rId13"/>
    <p:sldId id="504" r:id="rId14"/>
    <p:sldId id="499" r:id="rId15"/>
    <p:sldId id="494" r:id="rId16"/>
    <p:sldId id="495" r:id="rId17"/>
    <p:sldId id="501" r:id="rId18"/>
    <p:sldId id="502" r:id="rId19"/>
    <p:sldId id="496" r:id="rId20"/>
    <p:sldId id="464" r:id="rId21"/>
    <p:sldId id="262" r:id="rId22"/>
    <p:sldId id="497" r:id="rId23"/>
    <p:sldId id="491" r:id="rId24"/>
    <p:sldId id="488" r:id="rId25"/>
    <p:sldId id="441" r:id="rId26"/>
    <p:sldId id="490" r:id="rId27"/>
    <p:sldId id="489" r:id="rId28"/>
    <p:sldId id="472" r:id="rId29"/>
    <p:sldId id="476" r:id="rId30"/>
    <p:sldId id="475" r:id="rId31"/>
    <p:sldId id="471" r:id="rId32"/>
    <p:sldId id="448" r:id="rId3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83DDA74C-A7EC-A51A-4205-153767C63739}" name="Akash Malik" initials="AM" userId="8f3ed08a66e5fca2" providerId="Windows Live"/>
  <p188:author id="{A7354CB4-959C-B3AD-07C1-1C037DF4065F}" name="James Page" initials="JP" userId="James Page" providerId="None"/>
  <p188:author id="{93D88DEB-2362-AF2E-71B5-BB5B3975D364}" name="Toni Brown" initials="TB" userId="Toni Brown" providerId="None"/>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Jayne Garfitt" initials="JG" lastIdx="5" clrIdx="0">
    <p:extLst>
      <p:ext uri="{19B8F6BF-5375-455C-9EA6-DF929625EA0E}">
        <p15:presenceInfo xmlns:p15="http://schemas.microsoft.com/office/powerpoint/2012/main" userId="1cbd19617fdeafa9" providerId="Windows Live"/>
      </p:ext>
    </p:extLst>
  </p:cmAuthor>
  <p:cmAuthor id="2" name="Callie Sowerby" initials="CS" lastIdx="2" clrIdx="1">
    <p:extLst>
      <p:ext uri="{19B8F6BF-5375-455C-9EA6-DF929625EA0E}">
        <p15:presenceInfo xmlns:p15="http://schemas.microsoft.com/office/powerpoint/2012/main" userId="713725295af3f341" providerId="Windows Live"/>
      </p:ext>
    </p:extLst>
  </p:cmAuthor>
  <p:cmAuthor id="3" name="Jayne Garfitt" initials="JG [2]" lastIdx="1" clrIdx="2">
    <p:extLst>
      <p:ext uri="{19B8F6BF-5375-455C-9EA6-DF929625EA0E}">
        <p15:presenceInfo xmlns:p15="http://schemas.microsoft.com/office/powerpoint/2012/main" userId="Jayne Garfitt" providerId="None"/>
      </p:ext>
    </p:extLst>
  </p:cmAuthor>
  <p:cmAuthor id="4" name="kelly.pyart@proactivepr.onmicrosoft.com" initials="k" lastIdx="1" clrIdx="3">
    <p:extLst>
      <p:ext uri="{19B8F6BF-5375-455C-9EA6-DF929625EA0E}">
        <p15:presenceInfo xmlns:p15="http://schemas.microsoft.com/office/powerpoint/2012/main" userId="S::kelly.pyart@proactivepr.onmicrosoft.com::0987e96c-6a2a-47a0-87e1-9a34a4e50dd3" providerId="AD"/>
      </p:ext>
    </p:extLst>
  </p:cmAuthor>
  <p:cmAuthor id="5" name="Jessica Seddon" initials="JS" lastIdx="2" clrIdx="4">
    <p:extLst>
      <p:ext uri="{19B8F6BF-5375-455C-9EA6-DF929625EA0E}">
        <p15:presenceInfo xmlns:p15="http://schemas.microsoft.com/office/powerpoint/2012/main" userId="4887c9b75c1a7796"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D462F"/>
    <a:srgbClr val="0000CC"/>
    <a:srgbClr val="C63133"/>
    <a:srgbClr val="668C9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510" autoAdjust="0"/>
    <p:restoredTop sz="89573" autoAdjust="0"/>
  </p:normalViewPr>
  <p:slideViewPr>
    <p:cSldViewPr snapToGrid="0">
      <p:cViewPr varScale="1">
        <p:scale>
          <a:sx n="77" d="100"/>
          <a:sy n="77" d="100"/>
        </p:scale>
        <p:origin x="840" y="43"/>
      </p:cViewPr>
      <p:guideLst/>
    </p:cSldViewPr>
  </p:slideViewPr>
  <p:notesTextViewPr>
    <p:cViewPr>
      <p:scale>
        <a:sx n="3" d="2"/>
        <a:sy n="3" d="2"/>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40" Type="http://schemas.microsoft.com/office/2018/10/relationships/authors" Targe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commentAuthors" Target="commentAuthors.xml"/><Relationship Id="rId8" Type="http://schemas.openxmlformats.org/officeDocument/2006/relationships/slide" Target="slides/slide7.xml"/><Relationship Id="rId3" Type="http://schemas.openxmlformats.org/officeDocument/2006/relationships/slide" Target="slides/slide2.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package" Target="../embeddings/Microsoft_Excel_Worksheet4.xlsx"/><Relationship Id="rId2" Type="http://schemas.microsoft.com/office/2011/relationships/chartColorStyle" Target="colors5.xml"/><Relationship Id="rId1" Type="http://schemas.microsoft.com/office/2011/relationships/chartStyle" Target="style5.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US" sz="1800" b="0" i="0" baseline="0" dirty="0">
                <a:effectLst/>
                <a:latin typeface="Myriad Pro" panose="020B0503030403020204" charset="0"/>
              </a:rPr>
              <a:t>oneM2M - total number of unique visits monthly</a:t>
            </a:r>
            <a:endParaRPr lang="en-IN" dirty="0">
              <a:effectLst/>
              <a:latin typeface="Myriad Pro" panose="020B0503030403020204" charset="0"/>
            </a:endParaRPr>
          </a:p>
        </c:rich>
      </c:tx>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Sheet1!$B$1</c:f>
              <c:strCache>
                <c:ptCount val="1"/>
                <c:pt idx="0">
                  <c:v>Unique visitors
 1</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trendline>
            <c:spPr>
              <a:ln w="19050" cap="rnd">
                <a:solidFill>
                  <a:schemeClr val="accent1"/>
                </a:solidFill>
                <a:prstDash val="sysDot"/>
              </a:ln>
              <a:effectLst/>
            </c:spPr>
            <c:trendlineType val="linear"/>
            <c:dispRSqr val="0"/>
            <c:dispEq val="0"/>
          </c:trendline>
          <c:cat>
            <c:numRef>
              <c:f>Sheet1!$A$2:$A$12</c:f>
              <c:numCache>
                <c:formatCode>mmm\-yy</c:formatCode>
                <c:ptCount val="11"/>
                <c:pt idx="0">
                  <c:v>44348</c:v>
                </c:pt>
                <c:pt idx="1">
                  <c:v>44378</c:v>
                </c:pt>
                <c:pt idx="2">
                  <c:v>44409</c:v>
                </c:pt>
                <c:pt idx="3">
                  <c:v>44440</c:v>
                </c:pt>
                <c:pt idx="4">
                  <c:v>44470</c:v>
                </c:pt>
                <c:pt idx="5">
                  <c:v>44501</c:v>
                </c:pt>
                <c:pt idx="6">
                  <c:v>44531</c:v>
                </c:pt>
                <c:pt idx="7">
                  <c:v>44562</c:v>
                </c:pt>
                <c:pt idx="8">
                  <c:v>44593</c:v>
                </c:pt>
                <c:pt idx="9">
                  <c:v>44621</c:v>
                </c:pt>
                <c:pt idx="10">
                  <c:v>44652</c:v>
                </c:pt>
              </c:numCache>
            </c:numRef>
          </c:cat>
          <c:val>
            <c:numRef>
              <c:f>Sheet1!$B$2:$B$12</c:f>
              <c:numCache>
                <c:formatCode>General</c:formatCode>
                <c:ptCount val="11"/>
                <c:pt idx="0">
                  <c:v>2239</c:v>
                </c:pt>
                <c:pt idx="1">
                  <c:v>2293</c:v>
                </c:pt>
                <c:pt idx="2">
                  <c:v>1946</c:v>
                </c:pt>
                <c:pt idx="3">
                  <c:v>1886</c:v>
                </c:pt>
                <c:pt idx="4">
                  <c:v>2197</c:v>
                </c:pt>
                <c:pt idx="5">
                  <c:v>2030</c:v>
                </c:pt>
                <c:pt idx="6">
                  <c:v>1671</c:v>
                </c:pt>
                <c:pt idx="7">
                  <c:v>1547</c:v>
                </c:pt>
                <c:pt idx="8">
                  <c:v>1529</c:v>
                </c:pt>
                <c:pt idx="9">
                  <c:v>1684</c:v>
                </c:pt>
                <c:pt idx="10">
                  <c:v>1783</c:v>
                </c:pt>
              </c:numCache>
            </c:numRef>
          </c:val>
          <c:extLst>
            <c:ext xmlns:c16="http://schemas.microsoft.com/office/drawing/2014/chart" uri="{C3380CC4-5D6E-409C-BE32-E72D297353CC}">
              <c16:uniqueId val="{00000001-C317-4874-958D-5BD6CAD7B69D}"/>
            </c:ext>
          </c:extLst>
        </c:ser>
        <c:dLbls>
          <c:dLblPos val="outEnd"/>
          <c:showLegendKey val="0"/>
          <c:showVal val="1"/>
          <c:showCatName val="0"/>
          <c:showSerName val="0"/>
          <c:showPercent val="0"/>
          <c:showBubbleSize val="0"/>
        </c:dLbls>
        <c:gapWidth val="219"/>
        <c:overlap val="-27"/>
        <c:axId val="1911709488"/>
        <c:axId val="1911722384"/>
      </c:barChart>
      <c:dateAx>
        <c:axId val="1911709488"/>
        <c:scaling>
          <c:orientation val="minMax"/>
        </c:scaling>
        <c:delete val="0"/>
        <c:axPos val="b"/>
        <c:numFmt formatCode="mmm\-yy"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911722384"/>
        <c:crosses val="autoZero"/>
        <c:auto val="1"/>
        <c:lblOffset val="100"/>
        <c:baseTimeUnit val="months"/>
      </c:dateAx>
      <c:valAx>
        <c:axId val="1911722384"/>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911709488"/>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IN" sz="1800" b="0" i="0" baseline="0" dirty="0">
                <a:effectLst/>
                <a:latin typeface="Myriad Pro" panose="020B0503030403020204" charset="0"/>
              </a:rPr>
              <a:t>Top 10 countries from where people visited the website</a:t>
            </a:r>
            <a:endParaRPr lang="en-IN" dirty="0">
              <a:effectLst/>
              <a:latin typeface="Myriad Pro" panose="020B0503030403020204" charset="0"/>
            </a:endParaRPr>
          </a:p>
        </c:rich>
      </c:tx>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Sheet1!$B$1</c:f>
              <c:strCache>
                <c:ptCount val="1"/>
                <c:pt idx="0">
                  <c:v>Feb'22</c:v>
                </c:pt>
              </c:strCache>
            </c:strRef>
          </c:tx>
          <c:spPr>
            <a:solidFill>
              <a:schemeClr val="accent1"/>
            </a:solidFill>
            <a:ln>
              <a:noFill/>
            </a:ln>
            <a:effectLst/>
          </c:spPr>
          <c:invertIfNegative val="0"/>
          <c:cat>
            <c:strRef>
              <c:f>Sheet1!$A$2:$A$13</c:f>
              <c:strCache>
                <c:ptCount val="12"/>
                <c:pt idx="0">
                  <c:v>India</c:v>
                </c:pt>
                <c:pt idx="1">
                  <c:v>US</c:v>
                </c:pt>
                <c:pt idx="2">
                  <c:v>South Korea</c:v>
                </c:pt>
                <c:pt idx="3">
                  <c:v>China </c:v>
                </c:pt>
                <c:pt idx="4">
                  <c:v>France </c:v>
                </c:pt>
                <c:pt idx="5">
                  <c:v>Japan</c:v>
                </c:pt>
                <c:pt idx="6">
                  <c:v>Germany</c:v>
                </c:pt>
                <c:pt idx="7">
                  <c:v>UK</c:v>
                </c:pt>
                <c:pt idx="8">
                  <c:v>Italy </c:v>
                </c:pt>
                <c:pt idx="9">
                  <c:v>Singapore</c:v>
                </c:pt>
                <c:pt idx="10">
                  <c:v>Vietnam</c:v>
                </c:pt>
                <c:pt idx="11">
                  <c:v>Canada</c:v>
                </c:pt>
              </c:strCache>
            </c:strRef>
          </c:cat>
          <c:val>
            <c:numRef>
              <c:f>Sheet1!$B$2:$B$13</c:f>
              <c:numCache>
                <c:formatCode>General</c:formatCode>
                <c:ptCount val="12"/>
                <c:pt idx="0">
                  <c:v>302</c:v>
                </c:pt>
                <c:pt idx="1">
                  <c:v>248</c:v>
                </c:pt>
                <c:pt idx="2">
                  <c:v>204</c:v>
                </c:pt>
                <c:pt idx="3">
                  <c:v>84</c:v>
                </c:pt>
                <c:pt idx="4">
                  <c:v>91</c:v>
                </c:pt>
                <c:pt idx="5">
                  <c:v>54</c:v>
                </c:pt>
                <c:pt idx="6">
                  <c:v>68</c:v>
                </c:pt>
                <c:pt idx="7">
                  <c:v>34</c:v>
                </c:pt>
                <c:pt idx="8">
                  <c:v>35</c:v>
                </c:pt>
                <c:pt idx="9">
                  <c:v>0</c:v>
                </c:pt>
                <c:pt idx="10">
                  <c:v>40</c:v>
                </c:pt>
                <c:pt idx="11">
                  <c:v>0</c:v>
                </c:pt>
              </c:numCache>
            </c:numRef>
          </c:val>
          <c:extLst>
            <c:ext xmlns:c16="http://schemas.microsoft.com/office/drawing/2014/chart" uri="{C3380CC4-5D6E-409C-BE32-E72D297353CC}">
              <c16:uniqueId val="{00000000-93A6-4588-B03F-EDE039ECA0AB}"/>
            </c:ext>
          </c:extLst>
        </c:ser>
        <c:ser>
          <c:idx val="1"/>
          <c:order val="1"/>
          <c:tx>
            <c:strRef>
              <c:f>Sheet1!$C$1</c:f>
              <c:strCache>
                <c:ptCount val="1"/>
                <c:pt idx="0">
                  <c:v>Mar'22</c:v>
                </c:pt>
              </c:strCache>
            </c:strRef>
          </c:tx>
          <c:spPr>
            <a:solidFill>
              <a:schemeClr val="accent2"/>
            </a:solidFill>
            <a:ln>
              <a:noFill/>
            </a:ln>
            <a:effectLst/>
          </c:spPr>
          <c:invertIfNegative val="0"/>
          <c:cat>
            <c:strRef>
              <c:f>Sheet1!$A$2:$A$13</c:f>
              <c:strCache>
                <c:ptCount val="12"/>
                <c:pt idx="0">
                  <c:v>India</c:v>
                </c:pt>
                <c:pt idx="1">
                  <c:v>US</c:v>
                </c:pt>
                <c:pt idx="2">
                  <c:v>South Korea</c:v>
                </c:pt>
                <c:pt idx="3">
                  <c:v>China </c:v>
                </c:pt>
                <c:pt idx="4">
                  <c:v>France </c:v>
                </c:pt>
                <c:pt idx="5">
                  <c:v>Japan</c:v>
                </c:pt>
                <c:pt idx="6">
                  <c:v>Germany</c:v>
                </c:pt>
                <c:pt idx="7">
                  <c:v>UK</c:v>
                </c:pt>
                <c:pt idx="8">
                  <c:v>Italy </c:v>
                </c:pt>
                <c:pt idx="9">
                  <c:v>Singapore</c:v>
                </c:pt>
                <c:pt idx="10">
                  <c:v>Vietnam</c:v>
                </c:pt>
                <c:pt idx="11">
                  <c:v>Canada</c:v>
                </c:pt>
              </c:strCache>
            </c:strRef>
          </c:cat>
          <c:val>
            <c:numRef>
              <c:f>Sheet1!$C$2:$C$13</c:f>
              <c:numCache>
                <c:formatCode>General</c:formatCode>
                <c:ptCount val="12"/>
                <c:pt idx="0">
                  <c:v>484</c:v>
                </c:pt>
                <c:pt idx="1">
                  <c:v>190</c:v>
                </c:pt>
                <c:pt idx="2">
                  <c:v>187</c:v>
                </c:pt>
                <c:pt idx="3">
                  <c:v>107</c:v>
                </c:pt>
                <c:pt idx="4">
                  <c:v>79</c:v>
                </c:pt>
                <c:pt idx="5">
                  <c:v>56</c:v>
                </c:pt>
                <c:pt idx="6">
                  <c:v>49</c:v>
                </c:pt>
                <c:pt idx="7">
                  <c:v>45</c:v>
                </c:pt>
                <c:pt idx="8">
                  <c:v>43</c:v>
                </c:pt>
                <c:pt idx="9">
                  <c:v>34</c:v>
                </c:pt>
                <c:pt idx="10">
                  <c:v>0</c:v>
                </c:pt>
                <c:pt idx="11">
                  <c:v>0</c:v>
                </c:pt>
              </c:numCache>
            </c:numRef>
          </c:val>
          <c:extLst>
            <c:ext xmlns:c16="http://schemas.microsoft.com/office/drawing/2014/chart" uri="{C3380CC4-5D6E-409C-BE32-E72D297353CC}">
              <c16:uniqueId val="{00000001-93A6-4588-B03F-EDE039ECA0AB}"/>
            </c:ext>
          </c:extLst>
        </c:ser>
        <c:ser>
          <c:idx val="2"/>
          <c:order val="2"/>
          <c:tx>
            <c:strRef>
              <c:f>Sheet1!$D$1</c:f>
              <c:strCache>
                <c:ptCount val="1"/>
                <c:pt idx="0">
                  <c:v>Apr'22</c:v>
                </c:pt>
              </c:strCache>
            </c:strRef>
          </c:tx>
          <c:spPr>
            <a:solidFill>
              <a:schemeClr val="accent3"/>
            </a:solidFill>
            <a:ln>
              <a:noFill/>
            </a:ln>
            <a:effectLst/>
          </c:spPr>
          <c:invertIfNegative val="0"/>
          <c:cat>
            <c:strRef>
              <c:f>Sheet1!$A$2:$A$13</c:f>
              <c:strCache>
                <c:ptCount val="12"/>
                <c:pt idx="0">
                  <c:v>India</c:v>
                </c:pt>
                <c:pt idx="1">
                  <c:v>US</c:v>
                </c:pt>
                <c:pt idx="2">
                  <c:v>South Korea</c:v>
                </c:pt>
                <c:pt idx="3">
                  <c:v>China </c:v>
                </c:pt>
                <c:pt idx="4">
                  <c:v>France </c:v>
                </c:pt>
                <c:pt idx="5">
                  <c:v>Japan</c:v>
                </c:pt>
                <c:pt idx="6">
                  <c:v>Germany</c:v>
                </c:pt>
                <c:pt idx="7">
                  <c:v>UK</c:v>
                </c:pt>
                <c:pt idx="8">
                  <c:v>Italy </c:v>
                </c:pt>
                <c:pt idx="9">
                  <c:v>Singapore</c:v>
                </c:pt>
                <c:pt idx="10">
                  <c:v>Vietnam</c:v>
                </c:pt>
                <c:pt idx="11">
                  <c:v>Canada</c:v>
                </c:pt>
              </c:strCache>
            </c:strRef>
          </c:cat>
          <c:val>
            <c:numRef>
              <c:f>Sheet1!$D$2:$D$13</c:f>
              <c:numCache>
                <c:formatCode>General</c:formatCode>
                <c:ptCount val="12"/>
                <c:pt idx="0">
                  <c:v>484</c:v>
                </c:pt>
                <c:pt idx="1">
                  <c:v>187</c:v>
                </c:pt>
                <c:pt idx="2">
                  <c:v>190</c:v>
                </c:pt>
                <c:pt idx="3">
                  <c:v>107</c:v>
                </c:pt>
                <c:pt idx="4">
                  <c:v>79</c:v>
                </c:pt>
                <c:pt idx="5">
                  <c:v>49</c:v>
                </c:pt>
                <c:pt idx="6">
                  <c:v>56</c:v>
                </c:pt>
                <c:pt idx="7">
                  <c:v>45</c:v>
                </c:pt>
                <c:pt idx="8">
                  <c:v>0</c:v>
                </c:pt>
                <c:pt idx="9">
                  <c:v>0</c:v>
                </c:pt>
                <c:pt idx="10">
                  <c:v>34</c:v>
                </c:pt>
                <c:pt idx="11">
                  <c:v>43</c:v>
                </c:pt>
              </c:numCache>
            </c:numRef>
          </c:val>
          <c:extLst>
            <c:ext xmlns:c16="http://schemas.microsoft.com/office/drawing/2014/chart" uri="{C3380CC4-5D6E-409C-BE32-E72D297353CC}">
              <c16:uniqueId val="{00000002-93A6-4588-B03F-EDE039ECA0AB}"/>
            </c:ext>
          </c:extLst>
        </c:ser>
        <c:dLbls>
          <c:showLegendKey val="0"/>
          <c:showVal val="0"/>
          <c:showCatName val="0"/>
          <c:showSerName val="0"/>
          <c:showPercent val="0"/>
          <c:showBubbleSize val="0"/>
        </c:dLbls>
        <c:gapWidth val="219"/>
        <c:overlap val="-27"/>
        <c:axId val="1867004080"/>
        <c:axId val="1867006160"/>
      </c:barChart>
      <c:catAx>
        <c:axId val="186700408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867006160"/>
        <c:crosses val="autoZero"/>
        <c:auto val="1"/>
        <c:lblAlgn val="ctr"/>
        <c:lblOffset val="100"/>
        <c:noMultiLvlLbl val="0"/>
      </c:catAx>
      <c:valAx>
        <c:axId val="1867006160"/>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86700408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IN" dirty="0">
                <a:latin typeface="Myriad Pro" panose="020B0503030403020204" charset="0"/>
              </a:rPr>
              <a:t>Top viewed pages</a:t>
            </a:r>
          </a:p>
        </c:rich>
      </c:tx>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0.31574235610573215"/>
          <c:y val="0.1052422640765899"/>
          <c:w val="0.64605611038367705"/>
          <c:h val="0.75887450891106545"/>
        </c:manualLayout>
      </c:layout>
      <c:barChart>
        <c:barDir val="bar"/>
        <c:grouping val="clustered"/>
        <c:varyColors val="0"/>
        <c:ser>
          <c:idx val="0"/>
          <c:order val="0"/>
          <c:tx>
            <c:strRef>
              <c:f>Sheet1!$B$1</c:f>
              <c:strCache>
                <c:ptCount val="1"/>
                <c:pt idx="0">
                  <c:v>Feb'22</c:v>
                </c:pt>
              </c:strCache>
            </c:strRef>
          </c:tx>
          <c:spPr>
            <a:solidFill>
              <a:schemeClr val="accent1"/>
            </a:solidFill>
            <a:ln>
              <a:noFill/>
            </a:ln>
            <a:effectLst/>
          </c:spPr>
          <c:invertIfNegative val="0"/>
          <c:dLbls>
            <c:dLbl>
              <c:idx val="2"/>
              <c:layout>
                <c:manualLayout>
                  <c:x val="1.0869565217391261E-2"/>
                  <c:y val="5.8372863329133095E-3"/>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43BB-4302-B809-1A0E4B7905A8}"/>
                </c:ext>
              </c:extLst>
            </c:dLbl>
            <c:dLbl>
              <c:idx val="3"/>
              <c:layout>
                <c:manualLayout>
                  <c:x val="6.0386473429951248E-3"/>
                  <c:y val="8.7559294993698571E-3"/>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43BB-4302-B809-1A0E4B7905A8}"/>
                </c:ext>
              </c:extLst>
            </c:dLbl>
            <c:dLbl>
              <c:idx val="4"/>
              <c:layout>
                <c:manualLayout>
                  <c:x val="9.6618357487921816E-3"/>
                  <c:y val="1.4593215832283273E-2"/>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43BB-4302-B809-1A0E4B7905A8}"/>
                </c:ext>
              </c:extLst>
            </c:dLbl>
            <c:dLbl>
              <c:idx val="5"/>
              <c:layout>
                <c:manualLayout>
                  <c:x val="1.3285024154589327E-2"/>
                  <c:y val="1.1674572665826565E-2"/>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43BB-4302-B809-1A0E4B7905A8}"/>
                </c:ext>
              </c:extLst>
            </c:dLbl>
            <c:dLbl>
              <c:idx val="6"/>
              <c:layout>
                <c:manualLayout>
                  <c:x val="3.6231884057971015E-3"/>
                  <c:y val="1.7511858998739874E-2"/>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43BB-4302-B809-1A0E4B7905A8}"/>
                </c:ext>
              </c:extLst>
            </c:dLbl>
            <c:dLbl>
              <c:idx val="7"/>
              <c:spPr>
                <a:noFill/>
                <a:ln>
                  <a:noFill/>
                </a:ln>
                <a:effectLst/>
              </c:spPr>
              <c:txPr>
                <a:bodyPr rot="0" spcFirstLastPara="1" vertOverflow="ellipsis" vert="horz" wrap="square" lIns="38100" tIns="19050" rIns="38100" bIns="19050" anchor="ctr" anchorCtr="1">
                  <a:no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extLst>
                <c:ext xmlns:c15="http://schemas.microsoft.com/office/drawing/2012/chart" uri="{CE6537A1-D6FC-4f65-9D91-7224C49458BB}">
                  <c15:layout>
                    <c:manualLayout>
                      <c:w val="3.4051979915554031E-2"/>
                      <c:h val="5.4315949327758344E-2"/>
                    </c:manualLayout>
                  </c15:layout>
                </c:ext>
                <c:ext xmlns:c16="http://schemas.microsoft.com/office/drawing/2014/chart" uri="{C3380CC4-5D6E-409C-BE32-E72D297353CC}">
                  <c16:uniqueId val="{00000005-43BB-4302-B809-1A0E4B7905A8}"/>
                </c:ext>
              </c:extLst>
            </c:dLbl>
            <c:dLbl>
              <c:idx val="9"/>
              <c:layout>
                <c:manualLayout>
                  <c:x val="1.8139887688973188E-2"/>
                  <c:y val="9.159696972702077E-3"/>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43BB-4302-B809-1A0E4B7905A8}"/>
                </c:ext>
              </c:extLst>
            </c:dLbl>
            <c:dLbl>
              <c:idx val="10"/>
              <c:layout>
                <c:manualLayout>
                  <c:x val="2.1341044339968549E-3"/>
                  <c:y val="1.602946970222871E-2"/>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43BB-4302-B809-1A0E4B7905A8}"/>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Sheet1!$A$2:$A$12</c:f>
              <c:strCache>
                <c:ptCount val="11"/>
                <c:pt idx="0">
                  <c:v>membership/current-members</c:v>
                </c:pt>
                <c:pt idx="1">
                  <c:v>/technical/published-specifications/release-5</c:v>
                </c:pt>
                <c:pt idx="2">
                  <c:v>/membership</c:v>
                </c:pt>
                <c:pt idx="3">
                  <c:v>/using-oneM2M/devices-examples</c:v>
                </c:pt>
                <c:pt idx="4">
                  <c:v>/harmonization-M2M</c:v>
                </c:pt>
                <c:pt idx="5">
                  <c:v>/using-oneM2M/developers</c:v>
                </c:pt>
                <c:pt idx="6">
                  <c:v>/technical</c:v>
                </c:pt>
                <c:pt idx="7">
                  <c:v>/technical/published-specifications</c:v>
                </c:pt>
                <c:pt idx="8">
                  <c:v>/using-oneM2M/developers/basics</c:v>
                </c:pt>
                <c:pt idx="9">
                  <c:v>/using-oneM2M/what-is-oneM2M</c:v>
                </c:pt>
                <c:pt idx="10">
                  <c:v>Homepage</c:v>
                </c:pt>
              </c:strCache>
            </c:strRef>
          </c:cat>
          <c:val>
            <c:numRef>
              <c:f>Sheet1!$B$2:$B$12</c:f>
              <c:numCache>
                <c:formatCode>General</c:formatCode>
                <c:ptCount val="11"/>
                <c:pt idx="0">
                  <c:v>143</c:v>
                </c:pt>
                <c:pt idx="1">
                  <c:v>0</c:v>
                </c:pt>
                <c:pt idx="2">
                  <c:v>143</c:v>
                </c:pt>
                <c:pt idx="3">
                  <c:v>132</c:v>
                </c:pt>
                <c:pt idx="4">
                  <c:v>190</c:v>
                </c:pt>
                <c:pt idx="5">
                  <c:v>245</c:v>
                </c:pt>
                <c:pt idx="6">
                  <c:v>379</c:v>
                </c:pt>
                <c:pt idx="7">
                  <c:v>359</c:v>
                </c:pt>
                <c:pt idx="8">
                  <c:v>370</c:v>
                </c:pt>
                <c:pt idx="9">
                  <c:v>480</c:v>
                </c:pt>
                <c:pt idx="10">
                  <c:v>1388</c:v>
                </c:pt>
              </c:numCache>
            </c:numRef>
          </c:val>
          <c:extLst>
            <c:ext xmlns:c16="http://schemas.microsoft.com/office/drawing/2014/chart" uri="{C3380CC4-5D6E-409C-BE32-E72D297353CC}">
              <c16:uniqueId val="{00000008-43BB-4302-B809-1A0E4B7905A8}"/>
            </c:ext>
          </c:extLst>
        </c:ser>
        <c:ser>
          <c:idx val="1"/>
          <c:order val="1"/>
          <c:tx>
            <c:strRef>
              <c:f>Sheet1!$C$1</c:f>
              <c:strCache>
                <c:ptCount val="1"/>
                <c:pt idx="0">
                  <c:v>Mar'22</c:v>
                </c:pt>
              </c:strCache>
            </c:strRef>
          </c:tx>
          <c:spPr>
            <a:solidFill>
              <a:schemeClr val="accent2"/>
            </a:solidFill>
            <a:ln>
              <a:noFill/>
            </a:ln>
            <a:effectLst/>
          </c:spPr>
          <c:invertIfNegative val="0"/>
          <c:dLbls>
            <c:dLbl>
              <c:idx val="2"/>
              <c:layout>
                <c:manualLayout>
                  <c:x val="0"/>
                  <c:y val="-9.7884344401000835E-3"/>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43BB-4302-B809-1A0E4B7905A8}"/>
                </c:ext>
              </c:extLst>
            </c:dLbl>
            <c:dLbl>
              <c:idx val="3"/>
              <c:layout>
                <c:manualLayout>
                  <c:x val="1.3086009113802172E-2"/>
                  <c:y val="-5.8373234211469031E-3"/>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A-43BB-4302-B809-1A0E4B7905A8}"/>
                </c:ext>
              </c:extLst>
            </c:dLbl>
            <c:dLbl>
              <c:idx val="4"/>
              <c:layout>
                <c:manualLayout>
                  <c:x val="9.6618357487921816E-3"/>
                  <c:y val="0"/>
                </c:manualLayout>
              </c:layout>
              <c:dLblPos val="outEnd"/>
              <c:showLegendKey val="0"/>
              <c:showVal val="1"/>
              <c:showCatName val="0"/>
              <c:showSerName val="0"/>
              <c:showPercent val="0"/>
              <c:showBubbleSize val="0"/>
              <c:extLst>
                <c:ext xmlns:c15="http://schemas.microsoft.com/office/drawing/2012/chart" uri="{CE6537A1-D6FC-4f65-9D91-7224C49458BB}">
                  <c15:layout>
                    <c:manualLayout>
                      <c:w val="2.9221062041157899E-2"/>
                      <c:h val="5.1397306161301684E-2"/>
                    </c:manualLayout>
                  </c15:layout>
                </c:ext>
                <c:ext xmlns:c16="http://schemas.microsoft.com/office/drawing/2014/chart" uri="{C3380CC4-5D6E-409C-BE32-E72D297353CC}">
                  <c16:uniqueId val="{0000000B-43BB-4302-B809-1A0E4B7905A8}"/>
                </c:ext>
              </c:extLst>
            </c:dLbl>
            <c:dLbl>
              <c:idx val="5"/>
              <c:layout>
                <c:manualLayout>
                  <c:x val="3.6231884057970625E-3"/>
                  <c:y val="-9.7884344401000002E-3"/>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C-43BB-4302-B809-1A0E4B7905A8}"/>
                </c:ext>
              </c:extLst>
            </c:dLbl>
            <c:dLbl>
              <c:idx val="6"/>
              <c:layout>
                <c:manualLayout>
                  <c:x val="1.6568464254758969E-2"/>
                  <c:y val="-1.3964571085469168E-2"/>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D-43BB-4302-B809-1A0E4B7905A8}"/>
                </c:ext>
              </c:extLst>
            </c:dLbl>
            <c:dLbl>
              <c:idx val="7"/>
              <c:layout>
                <c:manualLayout>
                  <c:x val="4.830917874396135E-3"/>
                  <c:y val="-8.7559294993699646E-3"/>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E-43BB-4302-B809-1A0E4B7905A8}"/>
                </c:ext>
              </c:extLst>
            </c:dLbl>
            <c:dLbl>
              <c:idx val="8"/>
              <c:layout>
                <c:manualLayout>
                  <c:x val="4.830917874396135E-3"/>
                  <c:y val="-1.1674572665826619E-2"/>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F-43BB-4302-B809-1A0E4B7905A8}"/>
                </c:ext>
              </c:extLst>
            </c:dLbl>
            <c:dLbl>
              <c:idx val="9"/>
              <c:layout>
                <c:manualLayout>
                  <c:x val="1.0869565217391304E-2"/>
                  <c:y val="-1.1674572665826619E-2"/>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0-43BB-4302-B809-1A0E4B7905A8}"/>
                </c:ext>
              </c:extLst>
            </c:dLbl>
            <c:dLbl>
              <c:idx val="10"/>
              <c:layout>
                <c:manualLayout>
                  <c:x val="-2.3570931413916443E-3"/>
                  <c:y val="3.5156467638592273E-2"/>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1-43BB-4302-B809-1A0E4B7905A8}"/>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Sheet1!$A$2:$A$12</c:f>
              <c:strCache>
                <c:ptCount val="11"/>
                <c:pt idx="0">
                  <c:v>membership/current-members</c:v>
                </c:pt>
                <c:pt idx="1">
                  <c:v>/technical/published-specifications/release-5</c:v>
                </c:pt>
                <c:pt idx="2">
                  <c:v>/membership</c:v>
                </c:pt>
                <c:pt idx="3">
                  <c:v>/using-oneM2M/devices-examples</c:v>
                </c:pt>
                <c:pt idx="4">
                  <c:v>/harmonization-M2M</c:v>
                </c:pt>
                <c:pt idx="5">
                  <c:v>/using-oneM2M/developers</c:v>
                </c:pt>
                <c:pt idx="6">
                  <c:v>/technical</c:v>
                </c:pt>
                <c:pt idx="7">
                  <c:v>/technical/published-specifications</c:v>
                </c:pt>
                <c:pt idx="8">
                  <c:v>/using-oneM2M/developers/basics</c:v>
                </c:pt>
                <c:pt idx="9">
                  <c:v>/using-oneM2M/what-is-oneM2M</c:v>
                </c:pt>
                <c:pt idx="10">
                  <c:v>Homepage</c:v>
                </c:pt>
              </c:strCache>
            </c:strRef>
          </c:cat>
          <c:val>
            <c:numRef>
              <c:f>Sheet1!$C$2:$C$12</c:f>
              <c:numCache>
                <c:formatCode>General</c:formatCode>
                <c:ptCount val="11"/>
                <c:pt idx="0">
                  <c:v>0</c:v>
                </c:pt>
                <c:pt idx="1">
                  <c:v>147</c:v>
                </c:pt>
                <c:pt idx="2">
                  <c:v>149</c:v>
                </c:pt>
                <c:pt idx="3">
                  <c:v>163</c:v>
                </c:pt>
                <c:pt idx="4">
                  <c:v>190</c:v>
                </c:pt>
                <c:pt idx="5">
                  <c:v>201</c:v>
                </c:pt>
                <c:pt idx="6">
                  <c:v>358</c:v>
                </c:pt>
                <c:pt idx="7">
                  <c:v>422</c:v>
                </c:pt>
                <c:pt idx="8">
                  <c:v>452</c:v>
                </c:pt>
                <c:pt idx="9">
                  <c:v>636</c:v>
                </c:pt>
                <c:pt idx="10">
                  <c:v>1531</c:v>
                </c:pt>
              </c:numCache>
            </c:numRef>
          </c:val>
          <c:extLst>
            <c:ext xmlns:c16="http://schemas.microsoft.com/office/drawing/2014/chart" uri="{C3380CC4-5D6E-409C-BE32-E72D297353CC}">
              <c16:uniqueId val="{00000012-43BB-4302-B809-1A0E4B7905A8}"/>
            </c:ext>
          </c:extLst>
        </c:ser>
        <c:ser>
          <c:idx val="2"/>
          <c:order val="2"/>
          <c:tx>
            <c:strRef>
              <c:f>Sheet1!$D$1</c:f>
              <c:strCache>
                <c:ptCount val="1"/>
                <c:pt idx="0">
                  <c:v>Apr'22</c:v>
                </c:pt>
              </c:strCache>
            </c:strRef>
          </c:tx>
          <c:spPr>
            <a:solidFill>
              <a:schemeClr val="accent3"/>
            </a:solidFill>
            <a:ln>
              <a:noFill/>
            </a:ln>
            <a:effectLst/>
          </c:spPr>
          <c:invertIfNegative val="0"/>
          <c:dLbls>
            <c:dLbl>
              <c:idx val="1"/>
              <c:layout>
                <c:manualLayout>
                  <c:x val="2.1341044339968549E-3"/>
                  <c:y val="-1.373954545905318E-2"/>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3-43BB-4302-B809-1A0E4B7905A8}"/>
                </c:ext>
              </c:extLst>
            </c:dLbl>
            <c:dLbl>
              <c:idx val="3"/>
              <c:layout>
                <c:manualLayout>
                  <c:x val="0"/>
                  <c:y val="-9.1596969727022037E-3"/>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4-43BB-4302-B809-1A0E4B7905A8}"/>
                </c:ext>
              </c:extLst>
            </c:dLbl>
            <c:dLbl>
              <c:idx val="4"/>
              <c:layout>
                <c:manualLayout>
                  <c:x val="2.2408096556966978E-2"/>
                  <c:y val="-6.869772729526674E-3"/>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5-43BB-4302-B809-1A0E4B7905A8}"/>
                </c:ext>
              </c:extLst>
            </c:dLbl>
            <c:dLbl>
              <c:idx val="6"/>
              <c:layout>
                <c:manualLayout>
                  <c:x val="-2.1341044339968549E-3"/>
                  <c:y val="-1.6029469702228752E-2"/>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6-43BB-4302-B809-1A0E4B7905A8}"/>
                </c:ext>
              </c:extLst>
            </c:dLbl>
            <c:dLbl>
              <c:idx val="7"/>
              <c:layout>
                <c:manualLayout>
                  <c:x val="1.1737574386982664E-2"/>
                  <c:y val="-6.8697727295265899E-3"/>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7-43BB-4302-B809-1A0E4B7905A8}"/>
                </c:ext>
              </c:extLst>
            </c:dLbl>
            <c:dLbl>
              <c:idx val="8"/>
              <c:layout>
                <c:manualLayout>
                  <c:x val="5.3352610849920594E-3"/>
                  <c:y val="-6.8697727295265899E-3"/>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8-43BB-4302-B809-1A0E4B7905A8}"/>
                </c:ext>
              </c:extLst>
            </c:dLbl>
            <c:dLbl>
              <c:idx val="9"/>
              <c:layout>
                <c:manualLayout>
                  <c:x val="6.4023133019905651E-3"/>
                  <c:y val="-6.8697727295265899E-3"/>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9-43BB-4302-B809-1A0E4B7905A8}"/>
                </c:ext>
              </c:extLst>
            </c:dLbl>
            <c:dLbl>
              <c:idx val="10"/>
              <c:layout>
                <c:manualLayout>
                  <c:x val="9.6034699529858481E-3"/>
                  <c:y val="-4.5798484863510602E-3"/>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A-43BB-4302-B809-1A0E4B7905A8}"/>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Sheet1!$A$2:$A$12</c:f>
              <c:strCache>
                <c:ptCount val="11"/>
                <c:pt idx="0">
                  <c:v>membership/current-members</c:v>
                </c:pt>
                <c:pt idx="1">
                  <c:v>/technical/published-specifications/release-5</c:v>
                </c:pt>
                <c:pt idx="2">
                  <c:v>/membership</c:v>
                </c:pt>
                <c:pt idx="3">
                  <c:v>/using-oneM2M/devices-examples</c:v>
                </c:pt>
                <c:pt idx="4">
                  <c:v>/harmonization-M2M</c:v>
                </c:pt>
                <c:pt idx="5">
                  <c:v>/using-oneM2M/developers</c:v>
                </c:pt>
                <c:pt idx="6">
                  <c:v>/technical</c:v>
                </c:pt>
                <c:pt idx="7">
                  <c:v>/technical/published-specifications</c:v>
                </c:pt>
                <c:pt idx="8">
                  <c:v>/using-oneM2M/developers/basics</c:v>
                </c:pt>
                <c:pt idx="9">
                  <c:v>/using-oneM2M/what-is-oneM2M</c:v>
                </c:pt>
                <c:pt idx="10">
                  <c:v>Homepage</c:v>
                </c:pt>
              </c:strCache>
            </c:strRef>
          </c:cat>
          <c:val>
            <c:numRef>
              <c:f>Sheet1!$D$2:$D$12</c:f>
              <c:numCache>
                <c:formatCode>General</c:formatCode>
                <c:ptCount val="11"/>
                <c:pt idx="0">
                  <c:v>0</c:v>
                </c:pt>
                <c:pt idx="1">
                  <c:v>109</c:v>
                </c:pt>
                <c:pt idx="2">
                  <c:v>0</c:v>
                </c:pt>
                <c:pt idx="3">
                  <c:v>140</c:v>
                </c:pt>
                <c:pt idx="4">
                  <c:v>137</c:v>
                </c:pt>
                <c:pt idx="5">
                  <c:v>0</c:v>
                </c:pt>
                <c:pt idx="6">
                  <c:v>346</c:v>
                </c:pt>
                <c:pt idx="7">
                  <c:v>154</c:v>
                </c:pt>
                <c:pt idx="8">
                  <c:v>344</c:v>
                </c:pt>
                <c:pt idx="9">
                  <c:v>556</c:v>
                </c:pt>
                <c:pt idx="10">
                  <c:v>1583</c:v>
                </c:pt>
              </c:numCache>
            </c:numRef>
          </c:val>
          <c:extLst>
            <c:ext xmlns:c16="http://schemas.microsoft.com/office/drawing/2014/chart" uri="{C3380CC4-5D6E-409C-BE32-E72D297353CC}">
              <c16:uniqueId val="{0000001B-43BB-4302-B809-1A0E4B7905A8}"/>
            </c:ext>
          </c:extLst>
        </c:ser>
        <c:dLbls>
          <c:dLblPos val="outEnd"/>
          <c:showLegendKey val="0"/>
          <c:showVal val="1"/>
          <c:showCatName val="0"/>
          <c:showSerName val="0"/>
          <c:showPercent val="0"/>
          <c:showBubbleSize val="0"/>
        </c:dLbls>
        <c:gapWidth val="182"/>
        <c:axId val="25303711"/>
        <c:axId val="25305791"/>
      </c:barChart>
      <c:catAx>
        <c:axId val="25303711"/>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25305791"/>
        <c:crosses val="autoZero"/>
        <c:auto val="1"/>
        <c:lblAlgn val="ctr"/>
        <c:lblOffset val="100"/>
        <c:noMultiLvlLbl val="0"/>
      </c:catAx>
      <c:valAx>
        <c:axId val="25305791"/>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25303711"/>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US" dirty="0">
                <a:latin typeface="Myriad Pro" panose="020B0503030403020204" charset="0"/>
              </a:rPr>
              <a:t>No. of downloads</a:t>
            </a:r>
          </a:p>
        </c:rich>
      </c:tx>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8.5675261456852669E-2"/>
          <c:y val="0.22786155849684497"/>
          <c:w val="0.88262887363968134"/>
          <c:h val="0.64760181665182803"/>
        </c:manualLayout>
      </c:layout>
      <c:barChart>
        <c:barDir val="col"/>
        <c:grouping val="clustered"/>
        <c:varyColors val="0"/>
        <c:ser>
          <c:idx val="0"/>
          <c:order val="0"/>
          <c:tx>
            <c:strRef>
              <c:f>Sheet1!$B$1</c:f>
              <c:strCache>
                <c:ptCount val="1"/>
                <c:pt idx="0">
                  <c:v>No. of dwnlds</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Jan'22</c:v>
                </c:pt>
                <c:pt idx="1">
                  <c:v>Feb'22</c:v>
                </c:pt>
                <c:pt idx="2">
                  <c:v>Mar'22</c:v>
                </c:pt>
                <c:pt idx="3">
                  <c:v>Apr'22</c:v>
                </c:pt>
              </c:strCache>
            </c:strRef>
          </c:cat>
          <c:val>
            <c:numRef>
              <c:f>Sheet1!$B$2:$B$5</c:f>
              <c:numCache>
                <c:formatCode>General</c:formatCode>
                <c:ptCount val="4"/>
                <c:pt idx="0">
                  <c:v>28</c:v>
                </c:pt>
                <c:pt idx="1">
                  <c:v>15</c:v>
                </c:pt>
                <c:pt idx="2">
                  <c:v>38</c:v>
                </c:pt>
                <c:pt idx="3">
                  <c:v>13</c:v>
                </c:pt>
              </c:numCache>
            </c:numRef>
          </c:val>
          <c:extLst>
            <c:ext xmlns:c16="http://schemas.microsoft.com/office/drawing/2014/chart" uri="{C3380CC4-5D6E-409C-BE32-E72D297353CC}">
              <c16:uniqueId val="{00000000-8DEA-4F14-94A1-BE5FF72E6AE0}"/>
            </c:ext>
          </c:extLst>
        </c:ser>
        <c:dLbls>
          <c:dLblPos val="outEnd"/>
          <c:showLegendKey val="0"/>
          <c:showVal val="1"/>
          <c:showCatName val="0"/>
          <c:showSerName val="0"/>
          <c:showPercent val="0"/>
          <c:showBubbleSize val="0"/>
        </c:dLbls>
        <c:gapWidth val="219"/>
        <c:overlap val="-27"/>
        <c:axId val="1866299584"/>
        <c:axId val="1866310400"/>
      </c:barChart>
      <c:catAx>
        <c:axId val="186629958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866310400"/>
        <c:crosses val="autoZero"/>
        <c:auto val="1"/>
        <c:lblAlgn val="ctr"/>
        <c:lblOffset val="100"/>
        <c:noMultiLvlLbl val="0"/>
      </c:catAx>
      <c:valAx>
        <c:axId val="1866310400"/>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866299584"/>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GB" sz="1862" b="0" i="0" u="none" strike="noStrike" baseline="0" dirty="0">
                <a:effectLst/>
                <a:latin typeface="Myriad Pro" panose="020B0503030403020204" charset="0"/>
              </a:rPr>
              <a:t>Metrics for the views on executive viewpoints</a:t>
            </a:r>
            <a:endParaRPr lang="en-US" dirty="0">
              <a:latin typeface="Myriad Pro" panose="020B0503030403020204" charset="0"/>
            </a:endParaRPr>
          </a:p>
        </c:rich>
      </c:tx>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6.1592430062453525E-2"/>
          <c:y val="0.17202324833858046"/>
          <c:w val="0.93265106684546573"/>
          <c:h val="0.71583350892114239"/>
        </c:manualLayout>
      </c:layout>
      <c:barChart>
        <c:barDir val="col"/>
        <c:grouping val="clustered"/>
        <c:varyColors val="0"/>
        <c:ser>
          <c:idx val="0"/>
          <c:order val="0"/>
          <c:tx>
            <c:strRef>
              <c:f>Sheet1!$B$1</c:f>
              <c:strCache>
                <c:ptCount val="1"/>
                <c:pt idx="0">
                  <c:v>Time</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Sheet1!$A$2:$A$12</c:f>
              <c:numCache>
                <c:formatCode>mmm\-yy</c:formatCode>
                <c:ptCount val="11"/>
                <c:pt idx="0">
                  <c:v>44348</c:v>
                </c:pt>
                <c:pt idx="1">
                  <c:v>44378</c:v>
                </c:pt>
                <c:pt idx="2">
                  <c:v>44409</c:v>
                </c:pt>
                <c:pt idx="3">
                  <c:v>44440</c:v>
                </c:pt>
                <c:pt idx="4">
                  <c:v>44470</c:v>
                </c:pt>
                <c:pt idx="5">
                  <c:v>44501</c:v>
                </c:pt>
                <c:pt idx="6">
                  <c:v>44531</c:v>
                </c:pt>
                <c:pt idx="7">
                  <c:v>44562</c:v>
                </c:pt>
                <c:pt idx="8">
                  <c:v>44593</c:v>
                </c:pt>
                <c:pt idx="9">
                  <c:v>44621</c:v>
                </c:pt>
                <c:pt idx="10">
                  <c:v>44652</c:v>
                </c:pt>
              </c:numCache>
            </c:numRef>
          </c:cat>
          <c:val>
            <c:numRef>
              <c:f>Sheet1!$B$2:$B$12</c:f>
              <c:numCache>
                <c:formatCode>General</c:formatCode>
                <c:ptCount val="11"/>
                <c:pt idx="0">
                  <c:v>74</c:v>
                </c:pt>
                <c:pt idx="1">
                  <c:v>27</c:v>
                </c:pt>
                <c:pt idx="2">
                  <c:v>25</c:v>
                </c:pt>
                <c:pt idx="3">
                  <c:v>42</c:v>
                </c:pt>
                <c:pt idx="4">
                  <c:v>45</c:v>
                </c:pt>
                <c:pt idx="5">
                  <c:v>106</c:v>
                </c:pt>
                <c:pt idx="6">
                  <c:v>14</c:v>
                </c:pt>
                <c:pt idx="7">
                  <c:v>17</c:v>
                </c:pt>
                <c:pt idx="8">
                  <c:v>28</c:v>
                </c:pt>
                <c:pt idx="9">
                  <c:v>27</c:v>
                </c:pt>
                <c:pt idx="10">
                  <c:v>179</c:v>
                </c:pt>
              </c:numCache>
            </c:numRef>
          </c:val>
          <c:extLst>
            <c:ext xmlns:c16="http://schemas.microsoft.com/office/drawing/2014/chart" uri="{C3380CC4-5D6E-409C-BE32-E72D297353CC}">
              <c16:uniqueId val="{00000000-6683-4F35-B497-CE9FB12D1AD4}"/>
            </c:ext>
          </c:extLst>
        </c:ser>
        <c:dLbls>
          <c:dLblPos val="outEnd"/>
          <c:showLegendKey val="0"/>
          <c:showVal val="1"/>
          <c:showCatName val="0"/>
          <c:showSerName val="0"/>
          <c:showPercent val="0"/>
          <c:showBubbleSize val="0"/>
        </c:dLbls>
        <c:gapWidth val="219"/>
        <c:overlap val="-27"/>
        <c:axId val="178339263"/>
        <c:axId val="178339679"/>
      </c:barChart>
      <c:dateAx>
        <c:axId val="178339263"/>
        <c:scaling>
          <c:orientation val="minMax"/>
        </c:scaling>
        <c:delete val="0"/>
        <c:axPos val="b"/>
        <c:numFmt formatCode="mmm\-yy"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78339679"/>
        <c:crosses val="autoZero"/>
        <c:auto val="1"/>
        <c:lblOffset val="100"/>
        <c:baseTimeUnit val="months"/>
      </c:dateAx>
      <c:valAx>
        <c:axId val="178339679"/>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78339263"/>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DF551F4-7F07-400E-A03E-ADA4CCC86208}" type="datetimeFigureOut">
              <a:rPr lang="en-US" smtClean="0"/>
              <a:t>5/26/2022</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4F79383-E4C0-4FC2-A15A-FDB41178610A}" type="slidenum">
              <a:rPr lang="en-US" smtClean="0"/>
              <a:t>‹#›</a:t>
            </a:fld>
            <a:endParaRPr lang="en-US" dirty="0"/>
          </a:p>
        </p:txBody>
      </p:sp>
    </p:spTree>
    <p:extLst>
      <p:ext uri="{BB962C8B-B14F-4D97-AF65-F5344CB8AC3E}">
        <p14:creationId xmlns:p14="http://schemas.microsoft.com/office/powerpoint/2010/main" val="138520584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3" Type="http://schemas.openxmlformats.org/officeDocument/2006/relationships/hyperlink" Target="https://iotconferences.org/" TargetMode="External"/><Relationship Id="rId2" Type="http://schemas.openxmlformats.org/officeDocument/2006/relationships/slide" Target="../slides/slide14.xml"/><Relationship Id="rId1" Type="http://schemas.openxmlformats.org/officeDocument/2006/relationships/notesMaster" Target="../notesMasters/notesMaster1.xml"/><Relationship Id="rId4" Type="http://schemas.openxmlformats.org/officeDocument/2006/relationships/hyperlink" Target="https://www.embeddedtechconvention.com/" TargetMode="Externa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5"/>
          </p:nvPr>
        </p:nvSpPr>
        <p:spPr/>
        <p:txBody>
          <a:bodyPr/>
          <a:lstStyle/>
          <a:p>
            <a:fld id="{24F79383-E4C0-4FC2-A15A-FDB41178610A}" type="slidenum">
              <a:rPr lang="en-US" smtClean="0"/>
              <a:t>2</a:t>
            </a:fld>
            <a:endParaRPr lang="en-US" dirty="0"/>
          </a:p>
        </p:txBody>
      </p:sp>
    </p:spTree>
    <p:extLst>
      <p:ext uri="{BB962C8B-B14F-4D97-AF65-F5344CB8AC3E}">
        <p14:creationId xmlns:p14="http://schemas.microsoft.com/office/powerpoint/2010/main" val="138833866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5"/>
          </p:nvPr>
        </p:nvSpPr>
        <p:spPr/>
        <p:txBody>
          <a:bodyPr/>
          <a:lstStyle/>
          <a:p>
            <a:fld id="{24F79383-E4C0-4FC2-A15A-FDB41178610A}" type="slidenum">
              <a:rPr lang="en-US" smtClean="0"/>
              <a:t>24</a:t>
            </a:fld>
            <a:endParaRPr lang="en-US" dirty="0"/>
          </a:p>
        </p:txBody>
      </p:sp>
    </p:spTree>
    <p:extLst>
      <p:ext uri="{BB962C8B-B14F-4D97-AF65-F5344CB8AC3E}">
        <p14:creationId xmlns:p14="http://schemas.microsoft.com/office/powerpoint/2010/main" val="102044189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5"/>
          </p:nvPr>
        </p:nvSpPr>
        <p:spPr/>
        <p:txBody>
          <a:bodyPr/>
          <a:lstStyle/>
          <a:p>
            <a:fld id="{24F79383-E4C0-4FC2-A15A-FDB41178610A}" type="slidenum">
              <a:rPr lang="en-US" smtClean="0"/>
              <a:t>25</a:t>
            </a:fld>
            <a:endParaRPr lang="en-US" dirty="0"/>
          </a:p>
        </p:txBody>
      </p:sp>
    </p:spTree>
    <p:extLst>
      <p:ext uri="{BB962C8B-B14F-4D97-AF65-F5344CB8AC3E}">
        <p14:creationId xmlns:p14="http://schemas.microsoft.com/office/powerpoint/2010/main" val="379954445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5"/>
          </p:nvPr>
        </p:nvSpPr>
        <p:spPr/>
        <p:txBody>
          <a:bodyPr/>
          <a:lstStyle/>
          <a:p>
            <a:fld id="{24F79383-E4C0-4FC2-A15A-FDB41178610A}" type="slidenum">
              <a:rPr lang="en-US" smtClean="0"/>
              <a:t>26</a:t>
            </a:fld>
            <a:endParaRPr lang="en-US" dirty="0"/>
          </a:p>
        </p:txBody>
      </p:sp>
    </p:spTree>
    <p:extLst>
      <p:ext uri="{BB962C8B-B14F-4D97-AF65-F5344CB8AC3E}">
        <p14:creationId xmlns:p14="http://schemas.microsoft.com/office/powerpoint/2010/main" val="365944726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sz="1050" dirty="0"/>
          </a:p>
          <a:p>
            <a:r>
              <a:rPr lang="en-IN" dirty="0"/>
              <a:t>- Interviews in pipeline - </a:t>
            </a:r>
            <a:r>
              <a:rPr lang="en-IN" sz="1800" i="0" dirty="0">
                <a:solidFill>
                  <a:srgbClr val="000000"/>
                </a:solidFill>
                <a:effectLst/>
                <a:latin typeface="Arial" panose="020B0604020202020204" pitchFamily="34" charset="0"/>
              </a:rPr>
              <a:t>Interview with TCS (</a:t>
            </a:r>
            <a:r>
              <a:rPr lang="en-IN" sz="1800" i="0" dirty="0" err="1">
                <a:solidFill>
                  <a:srgbClr val="000000"/>
                </a:solidFill>
                <a:effectLst/>
                <a:latin typeface="Arial" panose="020B0604020202020204" pitchFamily="34" charset="0"/>
              </a:rPr>
              <a:t>DigiFleet</a:t>
            </a:r>
            <a:r>
              <a:rPr lang="en-IN" sz="1800" i="0" dirty="0">
                <a:solidFill>
                  <a:srgbClr val="000000"/>
                </a:solidFill>
                <a:effectLst/>
                <a:latin typeface="Arial" panose="020B0604020202020204" pitchFamily="34" charset="0"/>
              </a:rPr>
              <a:t>), </a:t>
            </a:r>
            <a:r>
              <a:rPr lang="en-US" sz="1800" i="0" dirty="0">
                <a:solidFill>
                  <a:srgbClr val="000000"/>
                </a:solidFill>
                <a:effectLst/>
                <a:latin typeface="Arial" panose="020B0604020202020204" pitchFamily="34" charset="0"/>
              </a:rPr>
              <a:t>SMARTM2M study on IoT data for AI and </a:t>
            </a:r>
            <a:r>
              <a:rPr lang="it-IT" sz="1800" i="0" dirty="0">
                <a:solidFill>
                  <a:srgbClr val="000000"/>
                </a:solidFill>
                <a:effectLst/>
                <a:latin typeface="Arial" panose="020B0604020202020204" pitchFamily="34" charset="0"/>
              </a:rPr>
              <a:t>Mauro Dragoni STF602 interview</a:t>
            </a:r>
            <a:endParaRPr lang="en-IN" dirty="0"/>
          </a:p>
        </p:txBody>
      </p:sp>
      <p:sp>
        <p:nvSpPr>
          <p:cNvPr id="4" name="Slide Number Placeholder 3"/>
          <p:cNvSpPr>
            <a:spLocks noGrp="1"/>
          </p:cNvSpPr>
          <p:nvPr>
            <p:ph type="sldNum" sz="quarter" idx="5"/>
          </p:nvPr>
        </p:nvSpPr>
        <p:spPr/>
        <p:txBody>
          <a:bodyPr/>
          <a:lstStyle/>
          <a:p>
            <a:fld id="{24F79383-E4C0-4FC2-A15A-FDB41178610A}" type="slidenum">
              <a:rPr lang="en-US" smtClean="0"/>
              <a:t>27</a:t>
            </a:fld>
            <a:endParaRPr lang="en-US" dirty="0"/>
          </a:p>
        </p:txBody>
      </p:sp>
    </p:spTree>
    <p:extLst>
      <p:ext uri="{BB962C8B-B14F-4D97-AF65-F5344CB8AC3E}">
        <p14:creationId xmlns:p14="http://schemas.microsoft.com/office/powerpoint/2010/main" val="54165954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sz="1050" dirty="0"/>
          </a:p>
        </p:txBody>
      </p:sp>
      <p:sp>
        <p:nvSpPr>
          <p:cNvPr id="4" name="Slide Number Placeholder 3"/>
          <p:cNvSpPr>
            <a:spLocks noGrp="1"/>
          </p:cNvSpPr>
          <p:nvPr>
            <p:ph type="sldNum" sz="quarter" idx="5"/>
          </p:nvPr>
        </p:nvSpPr>
        <p:spPr/>
        <p:txBody>
          <a:bodyPr/>
          <a:lstStyle/>
          <a:p>
            <a:fld id="{24F79383-E4C0-4FC2-A15A-FDB41178610A}" type="slidenum">
              <a:rPr lang="en-US" smtClean="0"/>
              <a:t>28</a:t>
            </a:fld>
            <a:endParaRPr lang="en-US" dirty="0"/>
          </a:p>
        </p:txBody>
      </p:sp>
    </p:spTree>
    <p:extLst>
      <p:ext uri="{BB962C8B-B14F-4D97-AF65-F5344CB8AC3E}">
        <p14:creationId xmlns:p14="http://schemas.microsoft.com/office/powerpoint/2010/main" val="235414022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5"/>
          </p:nvPr>
        </p:nvSpPr>
        <p:spPr/>
        <p:txBody>
          <a:bodyPr/>
          <a:lstStyle/>
          <a:p>
            <a:fld id="{24F79383-E4C0-4FC2-A15A-FDB41178610A}" type="slidenum">
              <a:rPr lang="en-US" smtClean="0"/>
              <a:t>29</a:t>
            </a:fld>
            <a:endParaRPr lang="en-US" dirty="0"/>
          </a:p>
        </p:txBody>
      </p:sp>
    </p:spTree>
    <p:extLst>
      <p:ext uri="{BB962C8B-B14F-4D97-AF65-F5344CB8AC3E}">
        <p14:creationId xmlns:p14="http://schemas.microsoft.com/office/powerpoint/2010/main" val="306123439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5"/>
          </p:nvPr>
        </p:nvSpPr>
        <p:spPr/>
        <p:txBody>
          <a:bodyPr/>
          <a:lstStyle/>
          <a:p>
            <a:fld id="{24F79383-E4C0-4FC2-A15A-FDB41178610A}" type="slidenum">
              <a:rPr lang="en-US" smtClean="0"/>
              <a:t>4</a:t>
            </a:fld>
            <a:endParaRPr lang="en-US" dirty="0"/>
          </a:p>
        </p:txBody>
      </p:sp>
    </p:spTree>
    <p:extLst>
      <p:ext uri="{BB962C8B-B14F-4D97-AF65-F5344CB8AC3E}">
        <p14:creationId xmlns:p14="http://schemas.microsoft.com/office/powerpoint/2010/main" val="186003772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5"/>
          </p:nvPr>
        </p:nvSpPr>
        <p:spPr/>
        <p:txBody>
          <a:bodyPr/>
          <a:lstStyle/>
          <a:p>
            <a:fld id="{24F79383-E4C0-4FC2-A15A-FDB41178610A}" type="slidenum">
              <a:rPr lang="en-US" smtClean="0"/>
              <a:t>5</a:t>
            </a:fld>
            <a:endParaRPr lang="en-US" dirty="0"/>
          </a:p>
        </p:txBody>
      </p:sp>
    </p:spTree>
    <p:extLst>
      <p:ext uri="{BB962C8B-B14F-4D97-AF65-F5344CB8AC3E}">
        <p14:creationId xmlns:p14="http://schemas.microsoft.com/office/powerpoint/2010/main" val="277704466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5"/>
          </p:nvPr>
        </p:nvSpPr>
        <p:spPr/>
        <p:txBody>
          <a:bodyPr/>
          <a:lstStyle/>
          <a:p>
            <a:fld id="{24F79383-E4C0-4FC2-A15A-FDB41178610A}" type="slidenum">
              <a:rPr lang="en-US" smtClean="0"/>
              <a:t>6</a:t>
            </a:fld>
            <a:endParaRPr lang="en-US" dirty="0"/>
          </a:p>
        </p:txBody>
      </p:sp>
    </p:spTree>
    <p:extLst>
      <p:ext uri="{BB962C8B-B14F-4D97-AF65-F5344CB8AC3E}">
        <p14:creationId xmlns:p14="http://schemas.microsoft.com/office/powerpoint/2010/main" val="133017604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5"/>
          </p:nvPr>
        </p:nvSpPr>
        <p:spPr/>
        <p:txBody>
          <a:bodyPr/>
          <a:lstStyle/>
          <a:p>
            <a:fld id="{24F79383-E4C0-4FC2-A15A-FDB41178610A}" type="slidenum">
              <a:rPr lang="en-US" smtClean="0"/>
              <a:t>7</a:t>
            </a:fld>
            <a:endParaRPr lang="en-US" dirty="0"/>
          </a:p>
        </p:txBody>
      </p:sp>
    </p:spTree>
    <p:extLst>
      <p:ext uri="{BB962C8B-B14F-4D97-AF65-F5344CB8AC3E}">
        <p14:creationId xmlns:p14="http://schemas.microsoft.com/office/powerpoint/2010/main" val="152657708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5"/>
          </p:nvPr>
        </p:nvSpPr>
        <p:spPr/>
        <p:txBody>
          <a:bodyPr/>
          <a:lstStyle/>
          <a:p>
            <a:fld id="{24F79383-E4C0-4FC2-A15A-FDB41178610A}" type="slidenum">
              <a:rPr lang="en-US" smtClean="0"/>
              <a:t>12</a:t>
            </a:fld>
            <a:endParaRPr lang="en-US" dirty="0"/>
          </a:p>
        </p:txBody>
      </p:sp>
    </p:spTree>
    <p:extLst>
      <p:ext uri="{BB962C8B-B14F-4D97-AF65-F5344CB8AC3E}">
        <p14:creationId xmlns:p14="http://schemas.microsoft.com/office/powerpoint/2010/main" val="32693310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800" i="0" u="sng" dirty="0">
                <a:solidFill>
                  <a:srgbClr val="1155CC"/>
                </a:solidFill>
                <a:effectLst/>
                <a:latin typeface="Arial" panose="020B0604020202020204" pitchFamily="34" charset="0"/>
                <a:hlinkClick r:id="rId3"/>
              </a:rPr>
              <a:t>2 speaking opp. In pipeline - </a:t>
            </a:r>
          </a:p>
          <a:p>
            <a:pPr marL="285750" indent="-285750">
              <a:buFontTx/>
              <a:buChar char="-"/>
            </a:pPr>
            <a:r>
              <a:rPr lang="en-US" sz="1800" i="0" u="sng" dirty="0">
                <a:solidFill>
                  <a:srgbClr val="1155CC"/>
                </a:solidFill>
                <a:effectLst/>
                <a:latin typeface="Arial" panose="020B0604020202020204" pitchFamily="34" charset="0"/>
                <a:hlinkClick r:id="rId3"/>
              </a:rPr>
              <a:t>Rana (BT) speaking at IoT World Forum 2022</a:t>
            </a:r>
            <a:endParaRPr lang="en-US" sz="1800" i="0" u="sng" dirty="0">
              <a:solidFill>
                <a:srgbClr val="1155CC"/>
              </a:solidFill>
              <a:effectLst/>
              <a:latin typeface="Arial" panose="020B0604020202020204" pitchFamily="34" charset="0"/>
            </a:endParaRPr>
          </a:p>
          <a:p>
            <a:pPr marL="171450" indent="-171450">
              <a:buFontTx/>
              <a:buChar char="-"/>
            </a:pPr>
            <a:r>
              <a:rPr lang="en-US" sz="1800" i="0" u="sng" dirty="0">
                <a:solidFill>
                  <a:srgbClr val="1155CC"/>
                </a:solidFill>
                <a:effectLst/>
                <a:latin typeface="Arial" panose="020B0604020202020204" pitchFamily="34" charset="0"/>
                <a:hlinkClick r:id="rId4"/>
              </a:rPr>
              <a:t>PR Proactive- 8-9 Jun: Embedded Technology Convention, Las Vegas (Speaker volunteer from oneM2M </a:t>
            </a:r>
            <a:r>
              <a:rPr lang="en-US" sz="1800" i="0" u="sng" dirty="0" err="1">
                <a:solidFill>
                  <a:srgbClr val="1155CC"/>
                </a:solidFill>
                <a:effectLst/>
                <a:latin typeface="Arial" panose="020B0604020202020204" pitchFamily="34" charset="0"/>
                <a:hlinkClick r:id="rId4"/>
              </a:rPr>
              <a:t>recvd</a:t>
            </a:r>
            <a:r>
              <a:rPr lang="en-US" sz="1800" i="0" u="sng" dirty="0">
                <a:solidFill>
                  <a:srgbClr val="1155CC"/>
                </a:solidFill>
                <a:effectLst/>
                <a:latin typeface="Arial" panose="020B0604020202020204" pitchFamily="34" charset="0"/>
                <a:hlinkClick r:id="rId4"/>
              </a:rPr>
              <a:t>, awaiting revert from </a:t>
            </a:r>
            <a:r>
              <a:rPr lang="en-US" sz="1800" i="0" u="sng" dirty="0" err="1">
                <a:solidFill>
                  <a:srgbClr val="1155CC"/>
                </a:solidFill>
                <a:effectLst/>
                <a:latin typeface="Arial" panose="020B0604020202020204" pitchFamily="34" charset="0"/>
                <a:hlinkClick r:id="rId4"/>
              </a:rPr>
              <a:t>organisers</a:t>
            </a:r>
            <a:r>
              <a:rPr lang="en-US" sz="1800" i="0" u="sng" dirty="0">
                <a:solidFill>
                  <a:srgbClr val="1155CC"/>
                </a:solidFill>
                <a:effectLst/>
                <a:latin typeface="Arial" panose="020B0604020202020204" pitchFamily="34" charset="0"/>
                <a:hlinkClick r:id="rId4"/>
              </a:rPr>
              <a:t>)</a:t>
            </a:r>
            <a:endParaRPr lang="en-US" sz="1800" i="0" u="sng" dirty="0">
              <a:solidFill>
                <a:srgbClr val="1155CC"/>
              </a:solidFill>
              <a:effectLst/>
              <a:latin typeface="Arial" panose="020B0604020202020204" pitchFamily="34" charset="0"/>
            </a:endParaRPr>
          </a:p>
          <a:p>
            <a:pPr marL="171450" indent="-171450">
              <a:buFontTx/>
              <a:buChar char="-"/>
            </a:pPr>
            <a:endParaRPr lang="en-US" sz="1800" i="0" u="sng" dirty="0">
              <a:solidFill>
                <a:srgbClr val="1155CC"/>
              </a:solidFill>
              <a:effectLst/>
              <a:latin typeface="Arial" panose="020B0604020202020204" pitchFamily="34" charset="0"/>
            </a:endParaRPr>
          </a:p>
          <a:p>
            <a:pPr marL="171450" indent="-171450">
              <a:buFontTx/>
              <a:buChar char="-"/>
            </a:pPr>
            <a:endParaRPr lang="en-IN" sz="1050" dirty="0"/>
          </a:p>
        </p:txBody>
      </p:sp>
      <p:sp>
        <p:nvSpPr>
          <p:cNvPr id="4" name="Slide Number Placeholder 3"/>
          <p:cNvSpPr>
            <a:spLocks noGrp="1"/>
          </p:cNvSpPr>
          <p:nvPr>
            <p:ph type="sldNum" sz="quarter" idx="5"/>
          </p:nvPr>
        </p:nvSpPr>
        <p:spPr/>
        <p:txBody>
          <a:bodyPr/>
          <a:lstStyle/>
          <a:p>
            <a:fld id="{24F79383-E4C0-4FC2-A15A-FDB41178610A}" type="slidenum">
              <a:rPr lang="en-US" smtClean="0"/>
              <a:t>14</a:t>
            </a:fld>
            <a:endParaRPr lang="en-US" dirty="0"/>
          </a:p>
        </p:txBody>
      </p:sp>
    </p:spTree>
    <p:extLst>
      <p:ext uri="{BB962C8B-B14F-4D97-AF65-F5344CB8AC3E}">
        <p14:creationId xmlns:p14="http://schemas.microsoft.com/office/powerpoint/2010/main" val="18757850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5"/>
          </p:nvPr>
        </p:nvSpPr>
        <p:spPr/>
        <p:txBody>
          <a:bodyPr/>
          <a:lstStyle/>
          <a:p>
            <a:fld id="{24F79383-E4C0-4FC2-A15A-FDB41178610A}" type="slidenum">
              <a:rPr lang="en-US" smtClean="0"/>
              <a:t>20</a:t>
            </a:fld>
            <a:endParaRPr lang="en-US" dirty="0"/>
          </a:p>
        </p:txBody>
      </p:sp>
    </p:spTree>
    <p:extLst>
      <p:ext uri="{BB962C8B-B14F-4D97-AF65-F5344CB8AC3E}">
        <p14:creationId xmlns:p14="http://schemas.microsoft.com/office/powerpoint/2010/main" val="283483638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5"/>
          </p:nvPr>
        </p:nvSpPr>
        <p:spPr/>
        <p:txBody>
          <a:bodyPr/>
          <a:lstStyle/>
          <a:p>
            <a:fld id="{24F79383-E4C0-4FC2-A15A-FDB41178610A}" type="slidenum">
              <a:rPr lang="en-US" smtClean="0"/>
              <a:t>23</a:t>
            </a:fld>
            <a:endParaRPr lang="en-US" dirty="0"/>
          </a:p>
        </p:txBody>
      </p:sp>
    </p:spTree>
    <p:extLst>
      <p:ext uri="{BB962C8B-B14F-4D97-AF65-F5344CB8AC3E}">
        <p14:creationId xmlns:p14="http://schemas.microsoft.com/office/powerpoint/2010/main" val="4190755531"/>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Rectangle 8"/>
          <p:cNvSpPr/>
          <p:nvPr userDrawn="1"/>
        </p:nvSpPr>
        <p:spPr>
          <a:xfrm>
            <a:off x="0" y="0"/>
            <a:ext cx="12192000" cy="21744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p:cNvSpPr/>
          <p:nvPr userDrawn="1"/>
        </p:nvSpPr>
        <p:spPr>
          <a:xfrm>
            <a:off x="0" y="4285397"/>
            <a:ext cx="12192000" cy="2572603"/>
          </a:xfrm>
          <a:prstGeom prst="rect">
            <a:avLst/>
          </a:prstGeom>
          <a:solidFill>
            <a:srgbClr val="A7A9A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ctrTitle"/>
          </p:nvPr>
        </p:nvSpPr>
        <p:spPr>
          <a:xfrm>
            <a:off x="401444" y="1122363"/>
            <a:ext cx="11296184" cy="2387600"/>
          </a:xfrm>
        </p:spPr>
        <p:txBody>
          <a:bodyPr anchor="b"/>
          <a:lstStyle>
            <a:lvl1pPr algn="ctr">
              <a:defRPr sz="6000"/>
            </a:lvl1pPr>
          </a:lstStyle>
          <a:p>
            <a:r>
              <a:rPr lang="en-US"/>
              <a:t>Click to edit Master title style</a:t>
            </a:r>
          </a:p>
        </p:txBody>
      </p:sp>
      <p:sp>
        <p:nvSpPr>
          <p:cNvPr id="6" name="Slide Number Placeholder 5"/>
          <p:cNvSpPr>
            <a:spLocks noGrp="1"/>
          </p:cNvSpPr>
          <p:nvPr>
            <p:ph type="sldNum" sz="quarter" idx="12"/>
          </p:nvPr>
        </p:nvSpPr>
        <p:spPr/>
        <p:txBody>
          <a:bodyPr/>
          <a:lstStyle/>
          <a:p>
            <a:fld id="{163F5A94-8458-4F17-AD3C-1A083E20221D}" type="slidenum">
              <a:rPr lang="en-US" smtClean="0"/>
              <a:t>‹#›</a:t>
            </a:fld>
            <a:endParaRPr lang="en-US" dirty="0"/>
          </a:p>
        </p:txBody>
      </p:sp>
      <p:pic>
        <p:nvPicPr>
          <p:cNvPr id="8" name="Picture 7"/>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4525860" y="194184"/>
            <a:ext cx="2722432" cy="1856358"/>
          </a:xfrm>
          <a:prstGeom prst="rect">
            <a:avLst/>
          </a:prstGeom>
        </p:spPr>
      </p:pic>
      <p:sp>
        <p:nvSpPr>
          <p:cNvPr id="3" name="Subtitle 2"/>
          <p:cNvSpPr>
            <a:spLocks noGrp="1"/>
          </p:cNvSpPr>
          <p:nvPr>
            <p:ph type="subTitle" idx="1"/>
          </p:nvPr>
        </p:nvSpPr>
        <p:spPr>
          <a:xfrm>
            <a:off x="1524000" y="5019675"/>
            <a:ext cx="9144000" cy="1655762"/>
          </a:xfrm>
        </p:spPr>
        <p:txBody>
          <a:bodyPr/>
          <a:lstStyle>
            <a:lvl1pPr marL="0" indent="0" algn="ctr">
              <a:buNone/>
              <a:defRPr sz="2400">
                <a:solidFill>
                  <a:schemeClr val="bg1"/>
                </a:solidFill>
                <a:latin typeface="Myriad Pro" panose="020B0503030403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pic>
        <p:nvPicPr>
          <p:cNvPr id="4" name="Picture 3">
            <a:extLst>
              <a:ext uri="{FF2B5EF4-FFF2-40B4-BE49-F238E27FC236}">
                <a16:creationId xmlns:a16="http://schemas.microsoft.com/office/drawing/2014/main" id="{669E4586-2DBB-4F6A-8761-93F509B94B66}"/>
              </a:ext>
            </a:extLst>
          </p:cNvPr>
          <p:cNvPicPr>
            <a:picLocks noChangeAspect="1"/>
          </p:cNvPicPr>
          <p:nvPr userDrawn="1"/>
        </p:nvPicPr>
        <p:blipFill>
          <a:blip r:embed="rId3"/>
          <a:stretch>
            <a:fillRect/>
          </a:stretch>
        </p:blipFill>
        <p:spPr>
          <a:xfrm>
            <a:off x="4773101" y="233777"/>
            <a:ext cx="2475191" cy="1816765"/>
          </a:xfrm>
          <a:prstGeom prst="rect">
            <a:avLst/>
          </a:prstGeom>
        </p:spPr>
      </p:pic>
    </p:spTree>
    <p:extLst>
      <p:ext uri="{BB962C8B-B14F-4D97-AF65-F5344CB8AC3E}">
        <p14:creationId xmlns:p14="http://schemas.microsoft.com/office/powerpoint/2010/main" val="21487826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3_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35093120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1_Title Slide">
    <p:spTree>
      <p:nvGrpSpPr>
        <p:cNvPr id="1" name=""/>
        <p:cNvGrpSpPr/>
        <p:nvPr/>
      </p:nvGrpSpPr>
      <p:grpSpPr>
        <a:xfrm>
          <a:off x="0" y="0"/>
          <a:ext cx="0" cy="0"/>
          <a:chOff x="0" y="0"/>
          <a:chExt cx="0" cy="0"/>
        </a:xfrm>
      </p:grpSpPr>
      <p:sp>
        <p:nvSpPr>
          <p:cNvPr id="9" name="Rectangle 8"/>
          <p:cNvSpPr/>
          <p:nvPr userDrawn="1"/>
        </p:nvSpPr>
        <p:spPr>
          <a:xfrm>
            <a:off x="0" y="0"/>
            <a:ext cx="12192000" cy="21744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p:cNvSpPr/>
          <p:nvPr userDrawn="1"/>
        </p:nvSpPr>
        <p:spPr>
          <a:xfrm>
            <a:off x="0" y="5341434"/>
            <a:ext cx="12192000" cy="1516566"/>
          </a:xfrm>
          <a:prstGeom prst="rect">
            <a:avLst/>
          </a:prstGeom>
          <a:solidFill>
            <a:srgbClr val="A7A9A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ctrTitle"/>
          </p:nvPr>
        </p:nvSpPr>
        <p:spPr>
          <a:xfrm>
            <a:off x="401444" y="1122363"/>
            <a:ext cx="11296184" cy="2387600"/>
          </a:xfrm>
        </p:spPr>
        <p:txBody>
          <a:bodyPr anchor="b"/>
          <a:lstStyle>
            <a:lvl1pPr algn="ctr">
              <a:defRPr sz="6000"/>
            </a:lvl1pPr>
          </a:lstStyle>
          <a:p>
            <a:r>
              <a:rPr lang="en-US"/>
              <a:t>Click to edit Master title style</a:t>
            </a:r>
          </a:p>
        </p:txBody>
      </p:sp>
      <p:sp>
        <p:nvSpPr>
          <p:cNvPr id="6" name="Slide Number Placeholder 5"/>
          <p:cNvSpPr>
            <a:spLocks noGrp="1"/>
          </p:cNvSpPr>
          <p:nvPr>
            <p:ph type="sldNum" sz="quarter" idx="12"/>
          </p:nvPr>
        </p:nvSpPr>
        <p:spPr/>
        <p:txBody>
          <a:bodyPr/>
          <a:lstStyle/>
          <a:p>
            <a:fld id="{163F5A94-8458-4F17-AD3C-1A083E20221D}" type="slidenum">
              <a:rPr lang="en-US" smtClean="0"/>
              <a:t>‹#›</a:t>
            </a:fld>
            <a:endParaRPr lang="en-US" dirty="0"/>
          </a:p>
        </p:txBody>
      </p:sp>
      <p:sp>
        <p:nvSpPr>
          <p:cNvPr id="3" name="Subtitle 2"/>
          <p:cNvSpPr>
            <a:spLocks noGrp="1"/>
          </p:cNvSpPr>
          <p:nvPr>
            <p:ph type="subTitle" idx="1"/>
          </p:nvPr>
        </p:nvSpPr>
        <p:spPr>
          <a:xfrm>
            <a:off x="1524000" y="5847556"/>
            <a:ext cx="9144000" cy="1655762"/>
          </a:xfrm>
        </p:spPr>
        <p:txBody>
          <a:bodyPr/>
          <a:lstStyle>
            <a:lvl1pPr marL="0" indent="0" algn="ctr">
              <a:buNone/>
              <a:defRPr sz="2400">
                <a:solidFill>
                  <a:schemeClr val="bg1"/>
                </a:solidFill>
                <a:latin typeface="Myriad Pro" panose="020B0503030403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pic>
        <p:nvPicPr>
          <p:cNvPr id="4" name="Picture 3">
            <a:extLst>
              <a:ext uri="{FF2B5EF4-FFF2-40B4-BE49-F238E27FC236}">
                <a16:creationId xmlns:a16="http://schemas.microsoft.com/office/drawing/2014/main" id="{DB7948F3-CF53-4D48-A11E-3282FDFFE239}"/>
              </a:ext>
            </a:extLst>
          </p:cNvPr>
          <p:cNvPicPr>
            <a:picLocks noChangeAspect="1"/>
          </p:cNvPicPr>
          <p:nvPr userDrawn="1"/>
        </p:nvPicPr>
        <p:blipFill>
          <a:blip r:embed="rId2"/>
          <a:stretch>
            <a:fillRect/>
          </a:stretch>
        </p:blipFill>
        <p:spPr>
          <a:xfrm>
            <a:off x="4859790" y="215009"/>
            <a:ext cx="2472419" cy="1814708"/>
          </a:xfrm>
          <a:prstGeom prst="rect">
            <a:avLst/>
          </a:prstGeom>
        </p:spPr>
      </p:pic>
    </p:spTree>
    <p:extLst>
      <p:ext uri="{BB962C8B-B14F-4D97-AF65-F5344CB8AC3E}">
        <p14:creationId xmlns:p14="http://schemas.microsoft.com/office/powerpoint/2010/main" val="40945547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2_Title Slide">
    <p:spTree>
      <p:nvGrpSpPr>
        <p:cNvPr id="1" name=""/>
        <p:cNvGrpSpPr/>
        <p:nvPr/>
      </p:nvGrpSpPr>
      <p:grpSpPr>
        <a:xfrm>
          <a:off x="0" y="0"/>
          <a:ext cx="0" cy="0"/>
          <a:chOff x="0" y="0"/>
          <a:chExt cx="0" cy="0"/>
        </a:xfrm>
      </p:grpSpPr>
      <p:sp>
        <p:nvSpPr>
          <p:cNvPr id="9" name="Rectangle 8"/>
          <p:cNvSpPr/>
          <p:nvPr userDrawn="1"/>
        </p:nvSpPr>
        <p:spPr>
          <a:xfrm>
            <a:off x="0" y="0"/>
            <a:ext cx="12192000" cy="21744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ctrTitle"/>
          </p:nvPr>
        </p:nvSpPr>
        <p:spPr>
          <a:xfrm>
            <a:off x="659780" y="1233866"/>
            <a:ext cx="11296184" cy="2387600"/>
          </a:xfrm>
        </p:spPr>
        <p:txBody>
          <a:bodyPr anchor="b">
            <a:normAutofit/>
          </a:bodyPr>
          <a:lstStyle>
            <a:lvl1pPr algn="l">
              <a:defRPr sz="4800">
                <a:solidFill>
                  <a:schemeClr val="tx1"/>
                </a:solidFill>
              </a:defRPr>
            </a:lvl1pPr>
          </a:lstStyle>
          <a:p>
            <a:r>
              <a:rPr lang="en-US" dirty="0"/>
              <a:t>Click to edit Master title style</a:t>
            </a:r>
          </a:p>
        </p:txBody>
      </p:sp>
      <p:sp>
        <p:nvSpPr>
          <p:cNvPr id="6" name="Slide Number Placeholder 5"/>
          <p:cNvSpPr>
            <a:spLocks noGrp="1"/>
          </p:cNvSpPr>
          <p:nvPr>
            <p:ph type="sldNum" sz="quarter" idx="12"/>
          </p:nvPr>
        </p:nvSpPr>
        <p:spPr/>
        <p:txBody>
          <a:bodyPr/>
          <a:lstStyle/>
          <a:p>
            <a:fld id="{163F5A94-8458-4F17-AD3C-1A083E20221D}" type="slidenum">
              <a:rPr lang="en-US" smtClean="0"/>
              <a:t>‹#›</a:t>
            </a:fld>
            <a:endParaRPr lang="en-US" dirty="0"/>
          </a:p>
        </p:txBody>
      </p:sp>
      <p:pic>
        <p:nvPicPr>
          <p:cNvPr id="8" name="Picture 7"/>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401444" y="305687"/>
            <a:ext cx="2722432" cy="1856358"/>
          </a:xfrm>
          <a:prstGeom prst="rect">
            <a:avLst/>
          </a:prstGeom>
        </p:spPr>
      </p:pic>
      <p:sp>
        <p:nvSpPr>
          <p:cNvPr id="3" name="Subtitle 2"/>
          <p:cNvSpPr>
            <a:spLocks noGrp="1"/>
          </p:cNvSpPr>
          <p:nvPr>
            <p:ph type="subTitle" idx="1"/>
          </p:nvPr>
        </p:nvSpPr>
        <p:spPr>
          <a:xfrm>
            <a:off x="659780" y="3837899"/>
            <a:ext cx="9144000" cy="1655762"/>
          </a:xfrm>
        </p:spPr>
        <p:txBody>
          <a:bodyPr/>
          <a:lstStyle>
            <a:lvl1pPr marL="0" indent="0" algn="l">
              <a:buNone/>
              <a:defRPr sz="2400">
                <a:solidFill>
                  <a:schemeClr val="tx1">
                    <a:lumMod val="50000"/>
                    <a:lumOff val="50000"/>
                  </a:schemeClr>
                </a:solidFill>
                <a:latin typeface="Myriad Pro" panose="020B0503030403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pic>
        <p:nvPicPr>
          <p:cNvPr id="4" name="Picture 3">
            <a:extLst>
              <a:ext uri="{FF2B5EF4-FFF2-40B4-BE49-F238E27FC236}">
                <a16:creationId xmlns:a16="http://schemas.microsoft.com/office/drawing/2014/main" id="{B325E693-F9D9-4F55-8CA6-8DAB53C5DF09}"/>
              </a:ext>
            </a:extLst>
          </p:cNvPr>
          <p:cNvPicPr>
            <a:picLocks noChangeAspect="1"/>
          </p:cNvPicPr>
          <p:nvPr userDrawn="1"/>
        </p:nvPicPr>
        <p:blipFill>
          <a:blip r:embed="rId3"/>
          <a:stretch>
            <a:fillRect/>
          </a:stretch>
        </p:blipFill>
        <p:spPr>
          <a:xfrm>
            <a:off x="659780" y="293244"/>
            <a:ext cx="2296511" cy="1685595"/>
          </a:xfrm>
          <a:prstGeom prst="rect">
            <a:avLst/>
          </a:prstGeom>
        </p:spPr>
      </p:pic>
    </p:spTree>
    <p:extLst>
      <p:ext uri="{BB962C8B-B14F-4D97-AF65-F5344CB8AC3E}">
        <p14:creationId xmlns:p14="http://schemas.microsoft.com/office/powerpoint/2010/main" val="2079400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lvl1pPr>
              <a:defRPr>
                <a:latin typeface="Myriad Pro" panose="020B0503030403020204" pitchFamily="34" charset="0"/>
              </a:defRPr>
            </a:lvl1pPr>
            <a:lvl2pPr>
              <a:defRPr>
                <a:latin typeface="Myriad Pro" panose="020B0503030403020204" pitchFamily="34" charset="0"/>
              </a:defRPr>
            </a:lvl2pPr>
            <a:lvl3pPr>
              <a:defRPr>
                <a:latin typeface="Myriad Pro" panose="020B0503030403020204" pitchFamily="34" charset="0"/>
              </a:defRPr>
            </a:lvl3pPr>
            <a:lvl4pPr>
              <a:defRPr>
                <a:latin typeface="Myriad Pro" panose="020B0503030403020204" pitchFamily="34" charset="0"/>
              </a:defRPr>
            </a:lvl4pPr>
            <a:lvl5pPr>
              <a:defRPr>
                <a:latin typeface="Myriad Pro" panose="020B0503030403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a:xfrm>
            <a:off x="838200" y="6356350"/>
            <a:ext cx="2743200" cy="365125"/>
          </a:xfrm>
          <a:prstGeom prst="rect">
            <a:avLst/>
          </a:prstGeom>
        </p:spPr>
        <p:txBody>
          <a:bodyPr/>
          <a:lstStyle/>
          <a:p>
            <a:endParaRPr lang="en-US" dirty="0"/>
          </a:p>
        </p:txBody>
      </p:sp>
      <p:sp>
        <p:nvSpPr>
          <p:cNvPr id="5" name="Footer Placeholder 4"/>
          <p:cNvSpPr>
            <a:spLocks noGrp="1"/>
          </p:cNvSpPr>
          <p:nvPr>
            <p:ph type="ftr" sz="quarter" idx="11"/>
          </p:nvPr>
        </p:nvSpPr>
        <p:spPr>
          <a:xfrm>
            <a:off x="4038600" y="6356350"/>
            <a:ext cx="4114800" cy="365125"/>
          </a:xfrm>
          <a:prstGeom prst="rect">
            <a:avLst/>
          </a:prstGeom>
        </p:spPr>
        <p:txBody>
          <a:bodyPr/>
          <a:lstStyle/>
          <a:p>
            <a:endParaRPr lang="en-US" dirty="0"/>
          </a:p>
        </p:txBody>
      </p:sp>
      <p:sp>
        <p:nvSpPr>
          <p:cNvPr id="6" name="Slide Number Placeholder 5"/>
          <p:cNvSpPr>
            <a:spLocks noGrp="1"/>
          </p:cNvSpPr>
          <p:nvPr>
            <p:ph type="sldNum" sz="quarter" idx="12"/>
          </p:nvPr>
        </p:nvSpPr>
        <p:spPr/>
        <p:txBody>
          <a:bodyPr/>
          <a:lstStyle/>
          <a:p>
            <a:fld id="{163F5A94-8458-4F17-AD3C-1A083E20221D}" type="slidenum">
              <a:rPr lang="en-US" smtClean="0"/>
              <a:t>‹#›</a:t>
            </a:fld>
            <a:endParaRPr lang="en-US" dirty="0"/>
          </a:p>
        </p:txBody>
      </p:sp>
    </p:spTree>
    <p:extLst>
      <p:ext uri="{BB962C8B-B14F-4D97-AF65-F5344CB8AC3E}">
        <p14:creationId xmlns:p14="http://schemas.microsoft.com/office/powerpoint/2010/main" val="21027612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838200" y="6356350"/>
            <a:ext cx="2743200" cy="365125"/>
          </a:xfrm>
          <a:prstGeom prst="rect">
            <a:avLst/>
          </a:prstGeom>
        </p:spPr>
        <p:txBody>
          <a:bodyPr/>
          <a:lstStyle/>
          <a:p>
            <a:endParaRPr lang="en-US" dirty="0"/>
          </a:p>
        </p:txBody>
      </p:sp>
      <p:sp>
        <p:nvSpPr>
          <p:cNvPr id="5" name="Footer Placeholder 4"/>
          <p:cNvSpPr>
            <a:spLocks noGrp="1"/>
          </p:cNvSpPr>
          <p:nvPr>
            <p:ph type="ftr" sz="quarter" idx="11"/>
          </p:nvPr>
        </p:nvSpPr>
        <p:spPr>
          <a:xfrm>
            <a:off x="4038600" y="6356350"/>
            <a:ext cx="4114800" cy="365125"/>
          </a:xfrm>
          <a:prstGeom prst="rect">
            <a:avLst/>
          </a:prstGeom>
        </p:spPr>
        <p:txBody>
          <a:bodyPr/>
          <a:lstStyle/>
          <a:p>
            <a:endParaRPr lang="en-US" dirty="0"/>
          </a:p>
        </p:txBody>
      </p:sp>
      <p:sp>
        <p:nvSpPr>
          <p:cNvPr id="6" name="Slide Number Placeholder 5"/>
          <p:cNvSpPr>
            <a:spLocks noGrp="1"/>
          </p:cNvSpPr>
          <p:nvPr>
            <p:ph type="sldNum" sz="quarter" idx="12"/>
          </p:nvPr>
        </p:nvSpPr>
        <p:spPr/>
        <p:txBody>
          <a:bodyPr/>
          <a:lstStyle/>
          <a:p>
            <a:fld id="{163F5A94-8458-4F17-AD3C-1A083E20221D}" type="slidenum">
              <a:rPr lang="en-US" smtClean="0"/>
              <a:t>‹#›</a:t>
            </a:fld>
            <a:endParaRPr lang="en-US" dirty="0"/>
          </a:p>
        </p:txBody>
      </p:sp>
    </p:spTree>
    <p:extLst>
      <p:ext uri="{BB962C8B-B14F-4D97-AF65-F5344CB8AC3E}">
        <p14:creationId xmlns:p14="http://schemas.microsoft.com/office/powerpoint/2010/main" val="16014519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838200" y="6356350"/>
            <a:ext cx="2743200" cy="365125"/>
          </a:xfrm>
          <a:prstGeom prst="rect">
            <a:avLst/>
          </a:prstGeom>
        </p:spPr>
        <p:txBody>
          <a:bodyPr/>
          <a:lstStyle/>
          <a:p>
            <a:endParaRPr lang="en-US" dirty="0"/>
          </a:p>
        </p:txBody>
      </p:sp>
      <p:sp>
        <p:nvSpPr>
          <p:cNvPr id="6" name="Footer Placeholder 5"/>
          <p:cNvSpPr>
            <a:spLocks noGrp="1"/>
          </p:cNvSpPr>
          <p:nvPr>
            <p:ph type="ftr" sz="quarter" idx="11"/>
          </p:nvPr>
        </p:nvSpPr>
        <p:spPr>
          <a:xfrm>
            <a:off x="4038600" y="6356350"/>
            <a:ext cx="4114800" cy="365125"/>
          </a:xfrm>
          <a:prstGeom prst="rect">
            <a:avLst/>
          </a:prstGeom>
        </p:spPr>
        <p:txBody>
          <a:bodyPr/>
          <a:lstStyle/>
          <a:p>
            <a:endParaRPr lang="en-US" dirty="0"/>
          </a:p>
        </p:txBody>
      </p:sp>
      <p:sp>
        <p:nvSpPr>
          <p:cNvPr id="7" name="Slide Number Placeholder 6"/>
          <p:cNvSpPr>
            <a:spLocks noGrp="1"/>
          </p:cNvSpPr>
          <p:nvPr>
            <p:ph type="sldNum" sz="quarter" idx="12"/>
          </p:nvPr>
        </p:nvSpPr>
        <p:spPr/>
        <p:txBody>
          <a:bodyPr/>
          <a:lstStyle/>
          <a:p>
            <a:fld id="{163F5A94-8458-4F17-AD3C-1A083E20221D}" type="slidenum">
              <a:rPr lang="en-US" smtClean="0"/>
              <a:t>‹#›</a:t>
            </a:fld>
            <a:endParaRPr lang="en-US" dirty="0"/>
          </a:p>
        </p:txBody>
      </p:sp>
    </p:spTree>
    <p:extLst>
      <p:ext uri="{BB962C8B-B14F-4D97-AF65-F5344CB8AC3E}">
        <p14:creationId xmlns:p14="http://schemas.microsoft.com/office/powerpoint/2010/main" val="38938672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a:off x="838200" y="6356350"/>
            <a:ext cx="2743200" cy="365125"/>
          </a:xfrm>
          <a:prstGeom prst="rect">
            <a:avLst/>
          </a:prstGeom>
        </p:spPr>
        <p:txBody>
          <a:bodyPr/>
          <a:lstStyle/>
          <a:p>
            <a:endParaRPr lang="en-US" dirty="0"/>
          </a:p>
        </p:txBody>
      </p:sp>
      <p:sp>
        <p:nvSpPr>
          <p:cNvPr id="8" name="Footer Placeholder 7"/>
          <p:cNvSpPr>
            <a:spLocks noGrp="1"/>
          </p:cNvSpPr>
          <p:nvPr>
            <p:ph type="ftr" sz="quarter" idx="11"/>
          </p:nvPr>
        </p:nvSpPr>
        <p:spPr>
          <a:xfrm>
            <a:off x="4038600" y="6356350"/>
            <a:ext cx="4114800" cy="365125"/>
          </a:xfrm>
          <a:prstGeom prst="rect">
            <a:avLst/>
          </a:prstGeom>
        </p:spPr>
        <p:txBody>
          <a:bodyPr/>
          <a:lstStyle/>
          <a:p>
            <a:endParaRPr lang="en-US" dirty="0"/>
          </a:p>
        </p:txBody>
      </p:sp>
      <p:sp>
        <p:nvSpPr>
          <p:cNvPr id="9" name="Slide Number Placeholder 8"/>
          <p:cNvSpPr>
            <a:spLocks noGrp="1"/>
          </p:cNvSpPr>
          <p:nvPr>
            <p:ph type="sldNum" sz="quarter" idx="12"/>
          </p:nvPr>
        </p:nvSpPr>
        <p:spPr/>
        <p:txBody>
          <a:bodyPr/>
          <a:lstStyle/>
          <a:p>
            <a:fld id="{163F5A94-8458-4F17-AD3C-1A083E20221D}" type="slidenum">
              <a:rPr lang="en-US" smtClean="0"/>
              <a:t>‹#›</a:t>
            </a:fld>
            <a:endParaRPr lang="en-US" dirty="0"/>
          </a:p>
        </p:txBody>
      </p:sp>
    </p:spTree>
    <p:extLst>
      <p:ext uri="{BB962C8B-B14F-4D97-AF65-F5344CB8AC3E}">
        <p14:creationId xmlns:p14="http://schemas.microsoft.com/office/powerpoint/2010/main" val="29612194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a:xfrm>
            <a:off x="838200" y="6356350"/>
            <a:ext cx="2743200" cy="365125"/>
          </a:xfrm>
          <a:prstGeom prst="rect">
            <a:avLst/>
          </a:prstGeom>
        </p:spPr>
        <p:txBody>
          <a:bodyPr/>
          <a:lstStyle/>
          <a:p>
            <a:endParaRPr lang="en-US" dirty="0"/>
          </a:p>
        </p:txBody>
      </p:sp>
      <p:sp>
        <p:nvSpPr>
          <p:cNvPr id="4" name="Footer Placeholder 3"/>
          <p:cNvSpPr>
            <a:spLocks noGrp="1"/>
          </p:cNvSpPr>
          <p:nvPr>
            <p:ph type="ftr" sz="quarter" idx="11"/>
          </p:nvPr>
        </p:nvSpPr>
        <p:spPr>
          <a:xfrm>
            <a:off x="4038600" y="6356350"/>
            <a:ext cx="4114800" cy="365125"/>
          </a:xfrm>
          <a:prstGeom prst="rect">
            <a:avLst/>
          </a:prstGeom>
        </p:spPr>
        <p:txBody>
          <a:bodyPr/>
          <a:lstStyle/>
          <a:p>
            <a:endParaRPr lang="en-US" dirty="0"/>
          </a:p>
        </p:txBody>
      </p:sp>
      <p:sp>
        <p:nvSpPr>
          <p:cNvPr id="5" name="Slide Number Placeholder 4"/>
          <p:cNvSpPr>
            <a:spLocks noGrp="1"/>
          </p:cNvSpPr>
          <p:nvPr>
            <p:ph type="sldNum" sz="quarter" idx="12"/>
          </p:nvPr>
        </p:nvSpPr>
        <p:spPr/>
        <p:txBody>
          <a:bodyPr/>
          <a:lstStyle/>
          <a:p>
            <a:fld id="{163F5A94-8458-4F17-AD3C-1A083E20221D}" type="slidenum">
              <a:rPr lang="en-US" smtClean="0"/>
              <a:t>‹#›</a:t>
            </a:fld>
            <a:endParaRPr lang="en-US" dirty="0"/>
          </a:p>
        </p:txBody>
      </p:sp>
    </p:spTree>
    <p:extLst>
      <p:ext uri="{BB962C8B-B14F-4D97-AF65-F5344CB8AC3E}">
        <p14:creationId xmlns:p14="http://schemas.microsoft.com/office/powerpoint/2010/main" val="30015945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163F5A94-8458-4F17-AD3C-1A083E20221D}" type="slidenum">
              <a:rPr lang="en-US" smtClean="0"/>
              <a:t>‹#›</a:t>
            </a:fld>
            <a:endParaRPr lang="en-US" dirty="0"/>
          </a:p>
        </p:txBody>
      </p:sp>
    </p:spTree>
    <p:extLst>
      <p:ext uri="{BB962C8B-B14F-4D97-AF65-F5344CB8AC3E}">
        <p14:creationId xmlns:p14="http://schemas.microsoft.com/office/powerpoint/2010/main" val="40715966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34696" y="0"/>
            <a:ext cx="7850299" cy="1173570"/>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334696" y="1493919"/>
            <a:ext cx="105156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p:cNvSpPr>
            <a:spLocks noGrp="1"/>
          </p:cNvSpPr>
          <p:nvPr>
            <p:ph type="sldNum" sz="quarter" idx="4"/>
          </p:nvPr>
        </p:nvSpPr>
        <p:spPr>
          <a:xfrm>
            <a:off x="11697628" y="6492875"/>
            <a:ext cx="494371"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63F5A94-8458-4F17-AD3C-1A083E20221D}" type="slidenum">
              <a:rPr lang="en-US" smtClean="0"/>
              <a:t>‹#›</a:t>
            </a:fld>
            <a:endParaRPr lang="en-US" dirty="0"/>
          </a:p>
        </p:txBody>
      </p:sp>
      <p:sp>
        <p:nvSpPr>
          <p:cNvPr id="7" name="Rectangle 6"/>
          <p:cNvSpPr/>
          <p:nvPr userDrawn="1"/>
        </p:nvSpPr>
        <p:spPr>
          <a:xfrm>
            <a:off x="0" y="1155282"/>
            <a:ext cx="12192000" cy="18288"/>
          </a:xfrm>
          <a:prstGeom prst="rect">
            <a:avLst/>
          </a:prstGeom>
          <a:solidFill>
            <a:srgbClr val="A7A9A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8" name="Picture 7"/>
          <p:cNvPicPr>
            <a:picLocks noChangeAspect="1"/>
          </p:cNvPicPr>
          <p:nvPr userDrawn="1"/>
        </p:nvPicPr>
        <p:blipFill>
          <a:blip r:embed="rId12" cstate="screen">
            <a:extLst>
              <a:ext uri="{28A0092B-C50C-407E-A947-70E740481C1C}">
                <a14:useLocalDpi xmlns:a14="http://schemas.microsoft.com/office/drawing/2010/main"/>
              </a:ext>
            </a:extLst>
          </a:blip>
          <a:stretch>
            <a:fillRect/>
          </a:stretch>
        </p:blipFill>
        <p:spPr>
          <a:xfrm>
            <a:off x="10748241" y="105845"/>
            <a:ext cx="1325890" cy="904091"/>
          </a:xfrm>
          <a:prstGeom prst="rect">
            <a:avLst/>
          </a:prstGeom>
        </p:spPr>
      </p:pic>
      <p:sp>
        <p:nvSpPr>
          <p:cNvPr id="9" name="Rectangle 8"/>
          <p:cNvSpPr/>
          <p:nvPr userDrawn="1"/>
        </p:nvSpPr>
        <p:spPr>
          <a:xfrm>
            <a:off x="0" y="6497638"/>
            <a:ext cx="12192000" cy="18288"/>
          </a:xfrm>
          <a:prstGeom prst="rect">
            <a:avLst/>
          </a:prstGeom>
          <a:solidFill>
            <a:srgbClr val="A7A9A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TextBox 9"/>
          <p:cNvSpPr txBox="1"/>
          <p:nvPr userDrawn="1"/>
        </p:nvSpPr>
        <p:spPr>
          <a:xfrm>
            <a:off x="5592496" y="6592129"/>
            <a:ext cx="1007007" cy="369332"/>
          </a:xfrm>
          <a:prstGeom prst="rect">
            <a:avLst/>
          </a:prstGeom>
          <a:noFill/>
        </p:spPr>
        <p:txBody>
          <a:bodyPr wrap="none" rtlCol="0">
            <a:spAutoFit/>
          </a:bodyPr>
          <a:lstStyle/>
          <a:p>
            <a:r>
              <a:rPr lang="en-US" sz="900" dirty="0">
                <a:solidFill>
                  <a:schemeClr val="bg1">
                    <a:lumMod val="75000"/>
                  </a:schemeClr>
                </a:solidFill>
                <a:latin typeface="Myriad Pro Light" panose="020B0603030403020204" pitchFamily="34" charset="0"/>
              </a:rPr>
              <a:t>© 2017 oneM2M</a:t>
            </a:r>
          </a:p>
          <a:p>
            <a:endParaRPr lang="en-US" sz="900" dirty="0">
              <a:solidFill>
                <a:schemeClr val="bg1">
                  <a:lumMod val="50000"/>
                </a:schemeClr>
              </a:solidFill>
              <a:latin typeface="Myriad Pro Light" panose="020B0603030403020204" pitchFamily="34" charset="0"/>
            </a:endParaRPr>
          </a:p>
        </p:txBody>
      </p:sp>
      <p:pic>
        <p:nvPicPr>
          <p:cNvPr id="4" name="Picture 3">
            <a:extLst>
              <a:ext uri="{FF2B5EF4-FFF2-40B4-BE49-F238E27FC236}">
                <a16:creationId xmlns:a16="http://schemas.microsoft.com/office/drawing/2014/main" id="{E791D535-84AE-4290-9F60-28C8C000F539}"/>
              </a:ext>
            </a:extLst>
          </p:cNvPr>
          <p:cNvPicPr>
            <a:picLocks noChangeAspect="1"/>
          </p:cNvPicPr>
          <p:nvPr userDrawn="1"/>
        </p:nvPicPr>
        <p:blipFill>
          <a:blip r:embed="rId13"/>
          <a:stretch>
            <a:fillRect/>
          </a:stretch>
        </p:blipFill>
        <p:spPr>
          <a:xfrm>
            <a:off x="10748241" y="91052"/>
            <a:ext cx="1325890" cy="973178"/>
          </a:xfrm>
          <a:prstGeom prst="rect">
            <a:avLst/>
          </a:prstGeom>
        </p:spPr>
      </p:pic>
    </p:spTree>
    <p:extLst>
      <p:ext uri="{BB962C8B-B14F-4D97-AF65-F5344CB8AC3E}">
        <p14:creationId xmlns:p14="http://schemas.microsoft.com/office/powerpoint/2010/main" val="431894514"/>
      </p:ext>
    </p:extLst>
  </p:cSld>
  <p:clrMap bg1="lt1" tx1="dk1" bg2="lt2" tx2="dk2" accent1="accent1" accent2="accent2" accent3="accent3" accent4="accent4" accent5="accent5" accent6="accent6" hlink="hlink" folHlink="folHlink"/>
  <p:sldLayoutIdLst>
    <p:sldLayoutId id="2147483649" r:id="rId1"/>
    <p:sldLayoutId id="2147483660" r:id="rId2"/>
    <p:sldLayoutId id="2147483661" r:id="rId3"/>
    <p:sldLayoutId id="2147483650" r:id="rId4"/>
    <p:sldLayoutId id="2147483651" r:id="rId5"/>
    <p:sldLayoutId id="2147483652" r:id="rId6"/>
    <p:sldLayoutId id="2147483653" r:id="rId7"/>
    <p:sldLayoutId id="2147483654" r:id="rId8"/>
    <p:sldLayoutId id="2147483655" r:id="rId9"/>
    <p:sldLayoutId id="2147483662" r:id="rId10"/>
  </p:sldLayoutIdLst>
  <p:hf hdr="0" ftr="0" dt="0"/>
  <p:txStyles>
    <p:titleStyle>
      <a:lvl1pPr algn="l" defTabSz="914400" rtl="0" eaLnBrk="1" latinLnBrk="0" hangingPunct="1">
        <a:lnSpc>
          <a:spcPct val="90000"/>
        </a:lnSpc>
        <a:spcBef>
          <a:spcPct val="0"/>
        </a:spcBef>
        <a:buNone/>
        <a:defRPr sz="4400" b="1" kern="1200">
          <a:solidFill>
            <a:srgbClr val="C63133"/>
          </a:solidFill>
          <a:latin typeface="Myriad Pro" panose="020B0503030403020204" pitchFamily="34" charset="0"/>
          <a:ea typeface="+mj-ea"/>
          <a:cs typeface="+mj-cs"/>
        </a:defRPr>
      </a:lvl1pPr>
    </p:titleStyle>
    <p:bodyStyle>
      <a:lvl1pPr marL="228600" indent="-228600" algn="l" defTabSz="914400" rtl="0" eaLnBrk="1" latinLnBrk="0" hangingPunct="1">
        <a:lnSpc>
          <a:spcPct val="90000"/>
        </a:lnSpc>
        <a:spcBef>
          <a:spcPts val="1000"/>
        </a:spcBef>
        <a:buClr>
          <a:srgbClr val="C00000"/>
        </a:buClr>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Clr>
          <a:srgbClr val="C00000"/>
        </a:buClr>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Clr>
          <a:srgbClr val="C00000"/>
        </a:buClr>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Clr>
          <a:srgbClr val="C00000"/>
        </a:buClr>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Clr>
          <a:srgbClr val="C00000"/>
        </a:buClr>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member.onem2m.org/Application/documentApp/documentinfo/?documentId=34855&amp;fromList=Y" TargetMode="Externa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docs.google.com/spreadsheets/d/1RikZmqw7vbcXsvmrHTCGTgK2TDCld51rI7za7ZtpYAk/edit#gid=1270870760" TargetMode="External"/><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3" Type="http://schemas.openxmlformats.org/officeDocument/2006/relationships/hyperlink" Target="https://english.newstracklive.com/news/iiit-hyderabad-hosts-an-iot-and-onem2m-workshop-sc75-nu318-ta318-1228945-1.html" TargetMode="External"/><Relationship Id="rId2" Type="http://schemas.openxmlformats.org/officeDocument/2006/relationships/hyperlink" Target="https://iotbusinessnews.com/2022/04/06/71164-iot-and-sustainability/" TargetMode="External"/><Relationship Id="rId1" Type="http://schemas.openxmlformats.org/officeDocument/2006/relationships/slideLayout" Target="../slideLayouts/slideLayout4.xml"/><Relationship Id="rId6" Type="http://schemas.openxmlformats.org/officeDocument/2006/relationships/hyperlink" Target="https://www.telecompaper.com/news/c-dot-vodafone-idea-strike-iotm2m-partnership-deal-in-india--1424837" TargetMode="External"/><Relationship Id="rId5" Type="http://schemas.openxmlformats.org/officeDocument/2006/relationships/hyperlink" Target="https://www.thehansindia.com/hans/young-hans/iiit-h-organises-workshop-on-iot-onem2m-743104" TargetMode="External"/><Relationship Id="rId4" Type="http://schemas.openxmlformats.org/officeDocument/2006/relationships/hyperlink" Target="https://www.indianweb2.com/2022/05/iiit-hyderabad-organised-workshop-on.html" TargetMode="External"/></Relationships>
</file>

<file path=ppt/slides/_rels/slide14.xml.rels><?xml version="1.0" encoding="UTF-8" standalone="yes"?>
<Relationships xmlns="http://schemas.openxmlformats.org/package/2006/relationships"><Relationship Id="rId8" Type="http://schemas.openxmlformats.org/officeDocument/2006/relationships/hyperlink" Target="https://member.onem2m.org/Application/documentapp/downloadLatestRevision/default.aspx?docID=28153" TargetMode="External"/><Relationship Id="rId3" Type="http://schemas.openxmlformats.org/officeDocument/2006/relationships/hyperlink" Target="https://www.onem2m.org/iot-events/event/779-eu-republic-of-korea-cooperation-workshop-on-iot-and-smart-cities" TargetMode="External"/><Relationship Id="rId7" Type="http://schemas.openxmlformats.org/officeDocument/2006/relationships/hyperlink" Target="https://www.embeddedtechconventionasia.com/" TargetMode="External"/><Relationship Id="rId2" Type="http://schemas.openxmlformats.org/officeDocument/2006/relationships/notesSlide" Target="../notesSlides/notesSlide7.xml"/><Relationship Id="rId1" Type="http://schemas.openxmlformats.org/officeDocument/2006/relationships/slideLayout" Target="../slideLayouts/slideLayout4.xml"/><Relationship Id="rId6" Type="http://schemas.openxmlformats.org/officeDocument/2006/relationships/hyperlink" Target="https://docs.google.com/spreadsheets/d/1RikZmqw7vbcXsvmrHTCGTgK2TDCld51rI7za7ZtpYAk/edit#gid=1270870760" TargetMode="External"/><Relationship Id="rId5" Type="http://schemas.openxmlformats.org/officeDocument/2006/relationships/hyperlink" Target="https://onem2m.org/iot-events/event/780-etsi-iot-week-2022" TargetMode="External"/><Relationship Id="rId4" Type="http://schemas.openxmlformats.org/officeDocument/2006/relationships/hyperlink" Target="https://onem2m.org/iot-events/event/778-ccsp-and-cosmic" TargetMode="External"/></Relationships>
</file>

<file path=ppt/slides/_rels/slide15.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3" Type="http://schemas.openxmlformats.org/officeDocument/2006/relationships/hyperlink" Target="https://wiki.onem2m.org/index.php?title=Semantic_tutorials" TargetMode="External"/><Relationship Id="rId2" Type="http://schemas.openxmlformats.org/officeDocument/2006/relationships/image" Target="../media/image4.png"/><Relationship Id="rId1" Type="http://schemas.openxmlformats.org/officeDocument/2006/relationships/slideLayout" Target="../slideLayouts/slideLayout4.xml"/><Relationship Id="rId5" Type="http://schemas.openxmlformats.org/officeDocument/2006/relationships/hyperlink" Target="https://mooc.indiaeu-ictstandards.in/courses/onem2m/" TargetMode="External"/><Relationship Id="rId4" Type="http://schemas.openxmlformats.org/officeDocument/2006/relationships/hyperlink" Target="https://wiki.onem2m.org/index.php?title=OneM2M_hackster" TargetMode="External"/></Relationships>
</file>

<file path=ppt/slides/_rels/slide1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chart" Target="../charts/chart4.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3" Type="http://schemas.openxmlformats.org/officeDocument/2006/relationships/hyperlink" Target="link:%20https://www.youtube.com/watch?v=5-gXAyYakJE&amp;ab_channel=oneM2M" TargetMode="External"/><Relationship Id="rId2" Type="http://schemas.openxmlformats.org/officeDocument/2006/relationships/notesSlide" Target="../notesSlides/notesSlide10.xml"/><Relationship Id="rId1" Type="http://schemas.openxmlformats.org/officeDocument/2006/relationships/slideLayout" Target="../slideLayouts/slideLayout4.xml"/><Relationship Id="rId5" Type="http://schemas.openxmlformats.org/officeDocument/2006/relationships/hyperlink" Target="https://docs.google.com/spreadsheets/d/1RikZmqw7vbcXsvmrHTCGTgK2TDCld51rI7za7ZtpYAk/edit#gid=1270870760" TargetMode="External"/><Relationship Id="rId4" Type="http://schemas.openxmlformats.org/officeDocument/2006/relationships/hyperlink" Target="https://www.youtube.com/watch?v=5-gXAyYakJE&amp;ab_channel=oneM2M" TargetMode="External"/></Relationships>
</file>

<file path=ppt/slides/_rels/slide25.xml.rels><?xml version="1.0" encoding="UTF-8" standalone="yes"?>
<Relationships xmlns="http://schemas.openxmlformats.org/package/2006/relationships"><Relationship Id="rId8" Type="http://schemas.openxmlformats.org/officeDocument/2006/relationships/hyperlink" Target="https://www.innovatingcanada.ca/technology/internet-of-things/iot-standardisation-for-long-term-innovation/" TargetMode="External"/><Relationship Id="rId3" Type="http://schemas.openxmlformats.org/officeDocument/2006/relationships/hyperlink" Target="https://onem2m.org/iot-news/777-a-scalable-standards-based-approach-for-iot-data-sharing-and-ecosystem-monetization" TargetMode="External"/><Relationship Id="rId7" Type="http://schemas.openxmlformats.org/officeDocument/2006/relationships/hyperlink" Target="https://aimagazine.com/technology/onem2m-power-iiot-and-artificial-intelligence" TargetMode="External"/><Relationship Id="rId12" Type="http://schemas.openxmlformats.org/officeDocument/2006/relationships/hyperlink" Target="https://docs.google.com/spreadsheets/d/1RikZmqw7vbcXsvmrHTCGTgK2TDCld51rI7za7ZtpYAk/edit#gid=1270870760" TargetMode="External"/><Relationship Id="rId2" Type="http://schemas.openxmlformats.org/officeDocument/2006/relationships/notesSlide" Target="../notesSlides/notesSlide11.xml"/><Relationship Id="rId1" Type="http://schemas.openxmlformats.org/officeDocument/2006/relationships/slideLayout" Target="../slideLayouts/slideLayout4.xml"/><Relationship Id="rId6" Type="http://schemas.openxmlformats.org/officeDocument/2006/relationships/hyperlink" Target="7%20Mar%20-%20Briefing%20dscussion%20with%20ABI%20on%20Smart%20Cities%20(Roland,%20Bob,%20Dale,%20Ken)" TargetMode="External"/><Relationship Id="rId11" Type="http://schemas.openxmlformats.org/officeDocument/2006/relationships/hyperlink" Target="https://www.etsi.org/e-brochure/Magazine/April-2022/mobile/index.html#p=21" TargetMode="External"/><Relationship Id="rId5" Type="http://schemas.openxmlformats.org/officeDocument/2006/relationships/hyperlink" Target="https://interoperability.news/2022/05/interoperability-of-things/" TargetMode="External"/><Relationship Id="rId10" Type="http://schemas.openxmlformats.org/officeDocument/2006/relationships/hyperlink" Target="https://tele.net.in/sustainable-smart-cities-using-a-national-standards-based-horizontal-framework/" TargetMode="External"/><Relationship Id="rId4" Type="http://schemas.openxmlformats.org/officeDocument/2006/relationships/hyperlink" Target="https://iotbusinessnews.com/2022/04/06/71164-iot-and-sustainability/" TargetMode="External"/><Relationship Id="rId9" Type="http://schemas.openxmlformats.org/officeDocument/2006/relationships/hyperlink" Target="https://drive.google.com/file/d/1Bn6u5pMr9_-WB-D3Y1vwiR4-ddyLSfy2/view" TargetMode="External"/></Relationships>
</file>

<file path=ppt/slides/_rels/slide26.xml.rels><?xml version="1.0" encoding="UTF-8" standalone="yes"?>
<Relationships xmlns="http://schemas.openxmlformats.org/package/2006/relationships"><Relationship Id="rId3" Type="http://schemas.openxmlformats.org/officeDocument/2006/relationships/hyperlink" Target="https://www.innovatingcanada.ca/technology/internet-of-things/iot-standardisation-for-long-term-innovation/" TargetMode="External"/><Relationship Id="rId2" Type="http://schemas.openxmlformats.org/officeDocument/2006/relationships/notesSlide" Target="../notesSlides/notesSlide12.xml"/><Relationship Id="rId1" Type="http://schemas.openxmlformats.org/officeDocument/2006/relationships/slideLayout" Target="../slideLayouts/slideLayout4.xml"/><Relationship Id="rId4" Type="http://schemas.openxmlformats.org/officeDocument/2006/relationships/hyperlink" Target="https://www.etsi.org/e-brochure/Magazine/April-2022/mobile/index.html#p=21" TargetMode="External"/></Relationships>
</file>

<file path=ppt/slides/_rels/slide27.xml.rels><?xml version="1.0" encoding="UTF-8" standalone="yes"?>
<Relationships xmlns="http://schemas.openxmlformats.org/package/2006/relationships"><Relationship Id="rId8" Type="http://schemas.openxmlformats.org/officeDocument/2006/relationships/hyperlink" Target="https://www.onem2m.org/membership/executive-viewpoints/785-m-wetterwald-interview" TargetMode="External"/><Relationship Id="rId3" Type="http://schemas.openxmlformats.org/officeDocument/2006/relationships/hyperlink" Target="https://www.abiresearch.com/market-research/product/7780231-the-development-of-smart-city-standards-an/" TargetMode="External"/><Relationship Id="rId7" Type="http://schemas.openxmlformats.org/officeDocument/2006/relationships/hyperlink" Target="https://onem2m.org/membership/executive-viewpoints/763-elizaveta-yachmeneva-and-thomas-carey-wilson-april-2022" TargetMode="External"/><Relationship Id="rId2" Type="http://schemas.openxmlformats.org/officeDocument/2006/relationships/notesSlide" Target="../notesSlides/notesSlide13.xml"/><Relationship Id="rId1" Type="http://schemas.openxmlformats.org/officeDocument/2006/relationships/slideLayout" Target="../slideLayouts/slideLayout4.xml"/><Relationship Id="rId6" Type="http://schemas.openxmlformats.org/officeDocument/2006/relationships/hyperlink" Target="https://www.onem2m.org/membership/executive-viewpoints/758-onel-lopez-march-2022" TargetMode="External"/><Relationship Id="rId5" Type="http://schemas.openxmlformats.org/officeDocument/2006/relationships/hyperlink" Target="https://www.onem2m.org/membership/executive-viewpoints/756-we-are-keeping-release-5-open-so-that-new-members-can-propose-their-ideas-use-cases-and-requirements" TargetMode="External"/><Relationship Id="rId10" Type="http://schemas.openxmlformats.org/officeDocument/2006/relationships/hyperlink" Target="mailto:oneM2M_PressMedia@list.onem2m.org" TargetMode="External"/><Relationship Id="rId4" Type="http://schemas.openxmlformats.org/officeDocument/2006/relationships/hyperlink" Target="https://www.onem2m.org/membership/executive-viewpoints/752-tp52-activities-and-accomplishments" TargetMode="External"/><Relationship Id="rId9" Type="http://schemas.openxmlformats.org/officeDocument/2006/relationships/hyperlink" Target="https://docs.google.com/spreadsheets/d/1RikZmqw7vbcXsvmrHTCGTgK2TDCld51rI7za7ZtpYAk/edit#gid=1270870760" TargetMode="External"/></Relationships>
</file>

<file path=ppt/slides/_rels/slide28.xml.rels><?xml version="1.0" encoding="UTF-8" standalone="yes"?>
<Relationships xmlns="http://schemas.openxmlformats.org/package/2006/relationships"><Relationship Id="rId8" Type="http://schemas.openxmlformats.org/officeDocument/2006/relationships/hyperlink" Target="https://docs.google.com/spreadsheets/d/1RikZmqw7vbcXsvmrHTCGTgK2TDCld51rI7za7ZtpYAk/edit#gid=1270870760" TargetMode="External"/><Relationship Id="rId3" Type="http://schemas.openxmlformats.org/officeDocument/2006/relationships/hyperlink" Target="https://www.indico-ictstandards.eu/upcoming-events/brazil/eu-brazil-cooperation-workshop-on-iot-policy-regulations-and-standards" TargetMode="External"/><Relationship Id="rId7" Type="http://schemas.openxmlformats.org/officeDocument/2006/relationships/hyperlink" Target="https://tsdsi.in/event/webinar-series-on-iot-m2m-applications-for-verticals-webinar-on-transportation/" TargetMode="External"/><Relationship Id="rId2" Type="http://schemas.openxmlformats.org/officeDocument/2006/relationships/notesSlide" Target="../notesSlides/notesSlide14.xml"/><Relationship Id="rId1" Type="http://schemas.openxmlformats.org/officeDocument/2006/relationships/slideLayout" Target="../slideLayouts/slideLayout4.xml"/><Relationship Id="rId6" Type="http://schemas.openxmlformats.org/officeDocument/2006/relationships/hyperlink" Target="https://onem2m.org/iot-events/event/778-ccsp-and-cosmic" TargetMode="External"/><Relationship Id="rId5" Type="http://schemas.openxmlformats.org/officeDocument/2006/relationships/hyperlink" Target="https://sites.google.com/view/intranse." TargetMode="External"/><Relationship Id="rId4" Type="http://schemas.openxmlformats.org/officeDocument/2006/relationships/hyperlink" Target="https://www.ntiprit.gov.in/uploads/home-page-content/Final_Brochure_IoT_M2M.pdf" TargetMode="External"/></Relationships>
</file>

<file path=ppt/slides/_rels/slide29.xml.rels><?xml version="1.0" encoding="UTF-8" standalone="yes"?>
<Relationships xmlns="http://schemas.openxmlformats.org/package/2006/relationships"><Relationship Id="rId3" Type="http://schemas.openxmlformats.org/officeDocument/2006/relationships/hyperlink" Target="https://www.futurecom.com.br/en/home.html" TargetMode="External"/><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hyperlink" Target="https://member.onem2m.org/Application/documentApp/documentinfo/?documentId=34731&amp;fromList=Y" TargetMode="External"/><Relationship Id="rId2" Type="http://schemas.openxmlformats.org/officeDocument/2006/relationships/notesSlide" Target="../notesSlides/notesSlide2.xml"/><Relationship Id="rId1" Type="http://schemas.openxmlformats.org/officeDocument/2006/relationships/slideLayout" Target="../slideLayouts/slideLayout4.xml"/><Relationship Id="rId4" Type="http://schemas.openxmlformats.org/officeDocument/2006/relationships/hyperlink" Target="https://member.onem2m.org/Application/documentApp/documentinfo/?documentId=34725&amp;fromList=Y"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77AE66-A952-421C-B0D0-F3D4B45DC6D8}"/>
              </a:ext>
            </a:extLst>
          </p:cNvPr>
          <p:cNvSpPr>
            <a:spLocks noGrp="1"/>
          </p:cNvSpPr>
          <p:nvPr>
            <p:ph type="ctrTitle"/>
          </p:nvPr>
        </p:nvSpPr>
        <p:spPr/>
        <p:txBody>
          <a:bodyPr/>
          <a:lstStyle/>
          <a:p>
            <a:r>
              <a:rPr lang="en-GB" dirty="0"/>
              <a:t>Marcom Report</a:t>
            </a:r>
          </a:p>
        </p:txBody>
      </p:sp>
      <p:sp>
        <p:nvSpPr>
          <p:cNvPr id="3" name="Slide Number Placeholder 2">
            <a:extLst>
              <a:ext uri="{FF2B5EF4-FFF2-40B4-BE49-F238E27FC236}">
                <a16:creationId xmlns:a16="http://schemas.microsoft.com/office/drawing/2014/main" id="{03763977-84BD-4E99-AD18-9DDEF7B29CCC}"/>
              </a:ext>
            </a:extLst>
          </p:cNvPr>
          <p:cNvSpPr>
            <a:spLocks noGrp="1"/>
          </p:cNvSpPr>
          <p:nvPr>
            <p:ph type="sldNum" sz="quarter" idx="12"/>
          </p:nvPr>
        </p:nvSpPr>
        <p:spPr/>
        <p:txBody>
          <a:bodyPr/>
          <a:lstStyle/>
          <a:p>
            <a:fld id="{163F5A94-8458-4F17-AD3C-1A083E20221D}" type="slidenum">
              <a:rPr lang="en-US" smtClean="0"/>
              <a:t>1</a:t>
            </a:fld>
            <a:endParaRPr lang="en-US" dirty="0"/>
          </a:p>
        </p:txBody>
      </p:sp>
      <p:sp>
        <p:nvSpPr>
          <p:cNvPr id="4" name="Subtitle 3">
            <a:extLst>
              <a:ext uri="{FF2B5EF4-FFF2-40B4-BE49-F238E27FC236}">
                <a16:creationId xmlns:a16="http://schemas.microsoft.com/office/drawing/2014/main" id="{E1235D6C-698B-42A0-9227-F725EBA75B7E}"/>
              </a:ext>
            </a:extLst>
          </p:cNvPr>
          <p:cNvSpPr>
            <a:spLocks noGrp="1"/>
          </p:cNvSpPr>
          <p:nvPr>
            <p:ph type="subTitle" idx="1"/>
          </p:nvPr>
        </p:nvSpPr>
        <p:spPr/>
        <p:txBody>
          <a:bodyPr>
            <a:normAutofit/>
          </a:bodyPr>
          <a:lstStyle/>
          <a:p>
            <a:r>
              <a:rPr lang="en-GB" dirty="0"/>
              <a:t>Bindoo Srivastava</a:t>
            </a:r>
          </a:p>
          <a:p>
            <a:r>
              <a:rPr lang="en-GB" dirty="0"/>
              <a:t>TSDSI</a:t>
            </a:r>
          </a:p>
          <a:p>
            <a:r>
              <a:rPr lang="en-GB" dirty="0"/>
              <a:t>26 May 2022</a:t>
            </a:r>
          </a:p>
        </p:txBody>
      </p:sp>
    </p:spTree>
    <p:extLst>
      <p:ext uri="{BB962C8B-B14F-4D97-AF65-F5344CB8AC3E}">
        <p14:creationId xmlns:p14="http://schemas.microsoft.com/office/powerpoint/2010/main" val="409372554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BEE93C-30EB-4CF8-BBFB-FE9EBC3E3DEC}"/>
              </a:ext>
            </a:extLst>
          </p:cNvPr>
          <p:cNvSpPr>
            <a:spLocks noGrp="1"/>
          </p:cNvSpPr>
          <p:nvPr>
            <p:ph type="title"/>
          </p:nvPr>
        </p:nvSpPr>
        <p:spPr>
          <a:xfrm>
            <a:off x="334696" y="0"/>
            <a:ext cx="8617575" cy="1173570"/>
          </a:xfrm>
        </p:spPr>
        <p:txBody>
          <a:bodyPr>
            <a:noAutofit/>
          </a:bodyPr>
          <a:lstStyle/>
          <a:p>
            <a:r>
              <a:rPr lang="en-IN" dirty="0"/>
              <a:t>Detailed Plan</a:t>
            </a:r>
          </a:p>
        </p:txBody>
      </p:sp>
      <p:sp>
        <p:nvSpPr>
          <p:cNvPr id="4" name="Slide Number Placeholder 3">
            <a:extLst>
              <a:ext uri="{FF2B5EF4-FFF2-40B4-BE49-F238E27FC236}">
                <a16:creationId xmlns:a16="http://schemas.microsoft.com/office/drawing/2014/main" id="{A097AD61-B99F-4516-ACF8-E17F3D768474}"/>
              </a:ext>
            </a:extLst>
          </p:cNvPr>
          <p:cNvSpPr>
            <a:spLocks noGrp="1"/>
          </p:cNvSpPr>
          <p:nvPr>
            <p:ph type="sldNum" sz="quarter" idx="12"/>
          </p:nvPr>
        </p:nvSpPr>
        <p:spPr/>
        <p:txBody>
          <a:bodyPr/>
          <a:lstStyle/>
          <a:p>
            <a:fld id="{163F5A94-8458-4F17-AD3C-1A083E20221D}" type="slidenum">
              <a:rPr lang="en-US" smtClean="0"/>
              <a:t>10</a:t>
            </a:fld>
            <a:endParaRPr lang="en-US" dirty="0"/>
          </a:p>
        </p:txBody>
      </p:sp>
      <p:sp>
        <p:nvSpPr>
          <p:cNvPr id="8" name="TextBox 7">
            <a:extLst>
              <a:ext uri="{FF2B5EF4-FFF2-40B4-BE49-F238E27FC236}">
                <a16:creationId xmlns:a16="http://schemas.microsoft.com/office/drawing/2014/main" id="{FD16380C-57CD-7146-359A-958464419B43}"/>
              </a:ext>
            </a:extLst>
          </p:cNvPr>
          <p:cNvSpPr txBox="1"/>
          <p:nvPr/>
        </p:nvSpPr>
        <p:spPr>
          <a:xfrm>
            <a:off x="501989" y="1802094"/>
            <a:ext cx="10517303" cy="369332"/>
          </a:xfrm>
          <a:prstGeom prst="rect">
            <a:avLst/>
          </a:prstGeom>
          <a:solidFill>
            <a:schemeClr val="tx1">
              <a:lumMod val="60000"/>
              <a:lumOff val="40000"/>
            </a:schemeClr>
          </a:solidFill>
        </p:spPr>
        <p:txBody>
          <a:bodyPr wrap="square" rtlCol="0">
            <a:spAutoFit/>
          </a:bodyPr>
          <a:lstStyle/>
          <a:p>
            <a:r>
              <a:rPr lang="en-US" b="1" dirty="0">
                <a:solidFill>
                  <a:schemeClr val="bg1"/>
                </a:solidFill>
                <a:latin typeface="Myriad Pro" panose="020B0503030403020204" charset="0"/>
              </a:rPr>
              <a:t>Refer document </a:t>
            </a:r>
            <a:r>
              <a:rPr lang="en-US" b="1" dirty="0">
                <a:solidFill>
                  <a:schemeClr val="bg1"/>
                </a:solidFill>
                <a:latin typeface="Myriad Pro" panose="020B0503030403020204" charset="0"/>
                <a:hlinkClick r:id="rId2">
                  <a:extLst>
                    <a:ext uri="{A12FA001-AC4F-418D-AE19-62706E023703}">
                      <ahyp:hlinkClr xmlns:ahyp="http://schemas.microsoft.com/office/drawing/2018/hyperlinkcolor" val="tx"/>
                    </a:ext>
                  </a:extLst>
                </a:hlinkClick>
              </a:rPr>
              <a:t>MARCOM-2022-0014-oneM2M_10_yrs_anniversary_plan</a:t>
            </a:r>
            <a:endParaRPr lang="en-US" b="1" dirty="0">
              <a:solidFill>
                <a:schemeClr val="bg1"/>
              </a:solidFill>
              <a:latin typeface="Myriad Pro" panose="020B0503030403020204" charset="0"/>
            </a:endParaRPr>
          </a:p>
        </p:txBody>
      </p:sp>
    </p:spTree>
    <p:extLst>
      <p:ext uri="{BB962C8B-B14F-4D97-AF65-F5344CB8AC3E}">
        <p14:creationId xmlns:p14="http://schemas.microsoft.com/office/powerpoint/2010/main" val="11435891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a:xfrm>
            <a:off x="825688" y="3185195"/>
            <a:ext cx="10540621" cy="962653"/>
          </a:xfrm>
        </p:spPr>
        <p:txBody>
          <a:bodyPr>
            <a:normAutofit fontScale="90000"/>
          </a:bodyPr>
          <a:lstStyle/>
          <a:p>
            <a:r>
              <a:rPr lang="en-IN" sz="5400" dirty="0"/>
              <a:t>Website &amp; Social Media Engagements</a:t>
            </a:r>
            <a:endParaRPr lang="en-US" sz="5400" dirty="0"/>
          </a:p>
        </p:txBody>
      </p:sp>
      <p:sp>
        <p:nvSpPr>
          <p:cNvPr id="4" name="Slide Number Placeholder 3"/>
          <p:cNvSpPr>
            <a:spLocks noGrp="1"/>
          </p:cNvSpPr>
          <p:nvPr>
            <p:ph type="sldNum" sz="quarter" idx="4294967295"/>
          </p:nvPr>
        </p:nvSpPr>
        <p:spPr>
          <a:xfrm>
            <a:off x="11753850" y="6492875"/>
            <a:ext cx="438150" cy="365125"/>
          </a:xfrm>
        </p:spPr>
        <p:txBody>
          <a:bodyPr/>
          <a:lstStyle/>
          <a:p>
            <a:fld id="{CF81B550-7CF2-4283-9092-C0AEF1549117}" type="slidenum">
              <a:rPr lang="en-US" smtClean="0"/>
              <a:t>11</a:t>
            </a:fld>
            <a:endParaRPr lang="en-US"/>
          </a:p>
        </p:txBody>
      </p:sp>
    </p:spTree>
    <p:extLst>
      <p:ext uri="{BB962C8B-B14F-4D97-AF65-F5344CB8AC3E}">
        <p14:creationId xmlns:p14="http://schemas.microsoft.com/office/powerpoint/2010/main" val="4830143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A1800A-72B0-471B-A678-EBB803A3CAEA}"/>
              </a:ext>
            </a:extLst>
          </p:cNvPr>
          <p:cNvSpPr>
            <a:spLocks noGrp="1"/>
          </p:cNvSpPr>
          <p:nvPr>
            <p:ph type="title"/>
          </p:nvPr>
        </p:nvSpPr>
        <p:spPr>
          <a:xfrm>
            <a:off x="334696" y="0"/>
            <a:ext cx="7850299" cy="1173570"/>
          </a:xfrm>
        </p:spPr>
        <p:txBody>
          <a:bodyPr>
            <a:normAutofit/>
          </a:bodyPr>
          <a:lstStyle/>
          <a:p>
            <a:r>
              <a:rPr lang="en-IN" dirty="0"/>
              <a:t>Highlights (since Marcom 105)</a:t>
            </a:r>
            <a:endParaRPr lang="en-IN" dirty="0">
              <a:highlight>
                <a:srgbClr val="00FF00"/>
              </a:highlight>
            </a:endParaRPr>
          </a:p>
        </p:txBody>
      </p:sp>
      <p:sp>
        <p:nvSpPr>
          <p:cNvPr id="3" name="Content Placeholder 2">
            <a:extLst>
              <a:ext uri="{FF2B5EF4-FFF2-40B4-BE49-F238E27FC236}">
                <a16:creationId xmlns:a16="http://schemas.microsoft.com/office/drawing/2014/main" id="{EFA9794D-B320-4545-BFB5-AFB9B0611259}"/>
              </a:ext>
            </a:extLst>
          </p:cNvPr>
          <p:cNvSpPr>
            <a:spLocks noGrp="1"/>
          </p:cNvSpPr>
          <p:nvPr>
            <p:ph idx="1"/>
          </p:nvPr>
        </p:nvSpPr>
        <p:spPr>
          <a:xfrm>
            <a:off x="334696" y="1292441"/>
            <a:ext cx="10515600" cy="4998956"/>
          </a:xfrm>
        </p:spPr>
        <p:txBody>
          <a:bodyPr>
            <a:normAutofit fontScale="55000" lnSpcReduction="20000"/>
          </a:bodyPr>
          <a:lstStyle/>
          <a:p>
            <a:pPr marL="0" indent="0">
              <a:buNone/>
            </a:pPr>
            <a:r>
              <a:rPr lang="en-IN" sz="4200" b="1" dirty="0">
                <a:latin typeface="Myriad Pro" panose="020B0503030403020204" charset="0"/>
                <a:ea typeface="MS PGothic" panose="020B0600070205080204" pitchFamily="34" charset="-128"/>
              </a:rPr>
              <a:t>Thought Leadership:</a:t>
            </a:r>
            <a:r>
              <a:rPr lang="en-IN" sz="4200" dirty="0">
                <a:latin typeface="Myriad Pro" panose="020B0503030403020204" charset="0"/>
                <a:ea typeface="MS PGothic" panose="020B0600070205080204" pitchFamily="34" charset="-128"/>
              </a:rPr>
              <a:t> Articles 1 Published (Total 10 YTD CY’22), 5 in Pipeline</a:t>
            </a:r>
          </a:p>
          <a:p>
            <a:pPr marL="0" indent="0">
              <a:buNone/>
            </a:pPr>
            <a:r>
              <a:rPr lang="en-IN" sz="4200" b="1" dirty="0">
                <a:latin typeface="Myriad Pro" panose="020B0503030403020204" charset="0"/>
                <a:ea typeface="MS PGothic" panose="020B0600070205080204" pitchFamily="34" charset="-128"/>
              </a:rPr>
              <a:t>Engagement: </a:t>
            </a:r>
            <a:endParaRPr lang="en-IN" sz="4200" dirty="0">
              <a:latin typeface="Myriad Pro" panose="020B0503030403020204" charset="0"/>
              <a:ea typeface="MS PGothic" panose="020B0600070205080204" pitchFamily="34" charset="-128"/>
            </a:endParaRPr>
          </a:p>
          <a:p>
            <a:pPr marL="0" indent="0">
              <a:buNone/>
            </a:pPr>
            <a:r>
              <a:rPr lang="en-IN" sz="4200" dirty="0">
                <a:latin typeface="Myriad Pro" panose="020B0503030403020204" charset="0"/>
                <a:ea typeface="MS PGothic" panose="020B0600070205080204" pitchFamily="34" charset="-128"/>
              </a:rPr>
              <a:t>1 new Executive Insight published (Total 05 YTD CY’22), 5 in Pipeline</a:t>
            </a:r>
          </a:p>
          <a:p>
            <a:pPr marL="0" indent="0">
              <a:buNone/>
            </a:pPr>
            <a:endParaRPr lang="en-IN" sz="4200" b="1" dirty="0">
              <a:latin typeface="Myriad Pro" panose="020B0503030403020204" charset="0"/>
              <a:ea typeface="MS PGothic" panose="020B0600070205080204" pitchFamily="34" charset="-128"/>
            </a:endParaRPr>
          </a:p>
          <a:p>
            <a:pPr marL="0" indent="0">
              <a:buNone/>
            </a:pPr>
            <a:r>
              <a:rPr lang="en-IN" sz="4200" b="1" dirty="0">
                <a:latin typeface="Myriad Pro" panose="020B0503030403020204" charset="0"/>
                <a:ea typeface="MS PGothic" panose="020B0600070205080204" pitchFamily="34" charset="-128"/>
              </a:rPr>
              <a:t>Visibility: </a:t>
            </a:r>
          </a:p>
          <a:p>
            <a:pPr marL="0" indent="0">
              <a:buNone/>
            </a:pPr>
            <a:r>
              <a:rPr lang="en-IN" sz="4200" dirty="0">
                <a:latin typeface="Myriad Pro" panose="020B0503030403020204" charset="0"/>
                <a:ea typeface="MS PGothic" panose="020B0600070205080204" pitchFamily="34" charset="-128"/>
              </a:rPr>
              <a:t>Events  Total organised ( </a:t>
            </a:r>
            <a:r>
              <a:rPr lang="en-IN" sz="4200" b="1" dirty="0">
                <a:latin typeface="Myriad Pro" panose="020B0503030403020204" charset="0"/>
                <a:ea typeface="MS PGothic" panose="020B0600070205080204" pitchFamily="34" charset="-128"/>
              </a:rPr>
              <a:t>NIL @oneM2M, 05@Partner, 07@ Regional level</a:t>
            </a:r>
            <a:r>
              <a:rPr lang="en-IN" sz="4200" dirty="0">
                <a:latin typeface="Myriad Pro" panose="020B0503030403020204" charset="0"/>
                <a:ea typeface="MS PGothic" panose="020B0600070205080204" pitchFamily="34" charset="-128"/>
              </a:rPr>
              <a:t>)</a:t>
            </a:r>
          </a:p>
          <a:p>
            <a:pPr marL="0" indent="0">
              <a:buNone/>
            </a:pPr>
            <a:r>
              <a:rPr lang="en-IN" sz="4200" dirty="0">
                <a:latin typeface="Myriad Pro" panose="020B0503030403020204" charset="0"/>
                <a:ea typeface="MS PGothic" panose="020B0600070205080204" pitchFamily="34" charset="-128"/>
              </a:rPr>
              <a:t>Speaking Opportunities – 08 availed </a:t>
            </a:r>
          </a:p>
          <a:p>
            <a:pPr marL="0" indent="0">
              <a:buNone/>
            </a:pPr>
            <a:r>
              <a:rPr lang="en-IN" sz="4200" b="1" dirty="0">
                <a:latin typeface="Myriad Pro" panose="020B0503030403020204" charset="0"/>
                <a:ea typeface="MS PGothic" panose="020B0600070205080204" pitchFamily="34" charset="-128"/>
              </a:rPr>
              <a:t>Social Media:</a:t>
            </a:r>
          </a:p>
          <a:p>
            <a:pPr marL="0" indent="0">
              <a:buNone/>
            </a:pPr>
            <a:r>
              <a:rPr lang="en-IN" sz="4200" dirty="0">
                <a:latin typeface="Myriad Pro" panose="020B0503030403020204" charset="0"/>
                <a:ea typeface="MS PGothic" panose="020B0600070205080204" pitchFamily="34" charset="-128"/>
              </a:rPr>
              <a:t>1407 Twitter followers (+4 in April), 37 posts </a:t>
            </a:r>
          </a:p>
          <a:p>
            <a:pPr marL="0" indent="0">
              <a:buNone/>
            </a:pPr>
            <a:r>
              <a:rPr lang="en-IN" sz="4200" dirty="0">
                <a:latin typeface="Myriad Pro" panose="020B0503030403020204" charset="0"/>
                <a:ea typeface="MS PGothic" panose="020B0600070205080204" pitchFamily="34" charset="-128"/>
              </a:rPr>
              <a:t>1221 LinkedIn followers (-3 in April), 7 posts</a:t>
            </a:r>
          </a:p>
          <a:p>
            <a:pPr marL="0" indent="0">
              <a:buNone/>
            </a:pPr>
            <a:r>
              <a:rPr lang="en-IN" sz="4200" b="1" dirty="0">
                <a:latin typeface="Myriad Pro" panose="020B0503030403020204" charset="0"/>
                <a:ea typeface="MS PGothic" panose="020B0600070205080204" pitchFamily="34" charset="-128"/>
              </a:rPr>
              <a:t>Communiques &amp; PRs: </a:t>
            </a:r>
          </a:p>
          <a:p>
            <a:pPr marL="0" indent="0">
              <a:buNone/>
            </a:pPr>
            <a:r>
              <a:rPr lang="en-IN" sz="4200" dirty="0">
                <a:latin typeface="Myriad Pro" panose="020B0503030403020204" charset="0"/>
                <a:ea typeface="MS PGothic" panose="020B0600070205080204" pitchFamily="34" charset="-128"/>
              </a:rPr>
              <a:t>oneM2M in the News – 1197 followers</a:t>
            </a:r>
          </a:p>
          <a:p>
            <a:pPr marL="0" indent="0">
              <a:buNone/>
            </a:pPr>
            <a:r>
              <a:rPr lang="en-IN" sz="4200" dirty="0">
                <a:latin typeface="Myriad Pro" panose="020B0503030403020204" charset="0"/>
                <a:ea typeface="MS PGothic" panose="020B0600070205080204" pitchFamily="34" charset="-128"/>
              </a:rPr>
              <a:t>PRs issued – 2</a:t>
            </a:r>
            <a:endParaRPr lang="en-IN" sz="2000" dirty="0">
              <a:highlight>
                <a:srgbClr val="00FFFF"/>
              </a:highlight>
              <a:latin typeface="Myriad Pro" panose="020B0503030403020204" charset="0"/>
              <a:ea typeface="MS PGothic" panose="020B0600070205080204" pitchFamily="34" charset="-128"/>
            </a:endParaRPr>
          </a:p>
        </p:txBody>
      </p:sp>
      <p:sp>
        <p:nvSpPr>
          <p:cNvPr id="4" name="Slide Number Placeholder 3">
            <a:extLst>
              <a:ext uri="{FF2B5EF4-FFF2-40B4-BE49-F238E27FC236}">
                <a16:creationId xmlns:a16="http://schemas.microsoft.com/office/drawing/2014/main" id="{02720667-60EF-4FA6-9784-1084C1F6483C}"/>
              </a:ext>
            </a:extLst>
          </p:cNvPr>
          <p:cNvSpPr>
            <a:spLocks noGrp="1"/>
          </p:cNvSpPr>
          <p:nvPr>
            <p:ph type="sldNum" sz="quarter" idx="12"/>
          </p:nvPr>
        </p:nvSpPr>
        <p:spPr/>
        <p:txBody>
          <a:bodyPr/>
          <a:lstStyle/>
          <a:p>
            <a:fld id="{163F5A94-8458-4F17-AD3C-1A083E20221D}" type="slidenum">
              <a:rPr lang="en-US" smtClean="0"/>
              <a:t>12</a:t>
            </a:fld>
            <a:endParaRPr lang="en-US" dirty="0"/>
          </a:p>
        </p:txBody>
      </p:sp>
      <p:sp>
        <p:nvSpPr>
          <p:cNvPr id="5" name="Rectangle 4">
            <a:extLst>
              <a:ext uri="{FF2B5EF4-FFF2-40B4-BE49-F238E27FC236}">
                <a16:creationId xmlns:a16="http://schemas.microsoft.com/office/drawing/2014/main" id="{F5919832-5B76-1FD5-EECF-48A3DA0D4827}"/>
              </a:ext>
            </a:extLst>
          </p:cNvPr>
          <p:cNvSpPr/>
          <p:nvPr/>
        </p:nvSpPr>
        <p:spPr>
          <a:xfrm>
            <a:off x="8863489" y="5565559"/>
            <a:ext cx="2590800" cy="36512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dirty="0">
                <a:solidFill>
                  <a:schemeClr val="bg1"/>
                </a:solidFill>
                <a:hlinkClick r:id="rId3">
                  <a:extLst>
                    <a:ext uri="{A12FA001-AC4F-418D-AE19-62706E023703}">
                      <ahyp:hlinkClr xmlns:ahyp="http://schemas.microsoft.com/office/drawing/2018/hyperlinkcolor" val="tx"/>
                    </a:ext>
                  </a:extLst>
                </a:hlinkClick>
              </a:rPr>
              <a:t>Activities Tracker link</a:t>
            </a:r>
            <a:r>
              <a:rPr lang="en-IN" dirty="0">
                <a:solidFill>
                  <a:schemeClr val="bg1"/>
                </a:solidFill>
              </a:rPr>
              <a:t> </a:t>
            </a:r>
          </a:p>
        </p:txBody>
      </p:sp>
    </p:spTree>
    <p:extLst>
      <p:ext uri="{BB962C8B-B14F-4D97-AF65-F5344CB8AC3E}">
        <p14:creationId xmlns:p14="http://schemas.microsoft.com/office/powerpoint/2010/main" val="247014844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CB7850-059C-ABF7-4A08-8B004DC0A8FC}"/>
              </a:ext>
            </a:extLst>
          </p:cNvPr>
          <p:cNvSpPr>
            <a:spLocks noGrp="1"/>
          </p:cNvSpPr>
          <p:nvPr>
            <p:ph type="title"/>
          </p:nvPr>
        </p:nvSpPr>
        <p:spPr>
          <a:xfrm>
            <a:off x="537409" y="228600"/>
            <a:ext cx="10515599" cy="760570"/>
          </a:xfrm>
        </p:spPr>
        <p:txBody>
          <a:bodyPr vert="horz" lIns="91440" tIns="45720" rIns="91440" bIns="45720" rtlCol="0" anchor="b">
            <a:normAutofit/>
          </a:bodyPr>
          <a:lstStyle/>
          <a:p>
            <a:r>
              <a:rPr lang="en-US" dirty="0"/>
              <a:t>Press Coverage</a:t>
            </a:r>
            <a:endParaRPr lang="en-US" sz="6600" kern="1200" dirty="0">
              <a:solidFill>
                <a:schemeClr val="tx1"/>
              </a:solidFill>
              <a:highlight>
                <a:srgbClr val="FFFF00"/>
              </a:highlight>
              <a:latin typeface="+mj-lt"/>
              <a:ea typeface="+mj-ea"/>
              <a:cs typeface="+mj-cs"/>
            </a:endParaRPr>
          </a:p>
        </p:txBody>
      </p:sp>
      <p:sp>
        <p:nvSpPr>
          <p:cNvPr id="4" name="Slide Number Placeholder 3">
            <a:extLst>
              <a:ext uri="{FF2B5EF4-FFF2-40B4-BE49-F238E27FC236}">
                <a16:creationId xmlns:a16="http://schemas.microsoft.com/office/drawing/2014/main" id="{03F27291-7B21-FB10-11AC-46EE7490B396}"/>
              </a:ext>
            </a:extLst>
          </p:cNvPr>
          <p:cNvSpPr>
            <a:spLocks noGrp="1"/>
          </p:cNvSpPr>
          <p:nvPr>
            <p:ph type="sldNum" sz="quarter" idx="12"/>
          </p:nvPr>
        </p:nvSpPr>
        <p:spPr>
          <a:xfrm>
            <a:off x="8710861" y="6446837"/>
            <a:ext cx="2743200" cy="365125"/>
          </a:xfrm>
        </p:spPr>
        <p:txBody>
          <a:bodyPr vert="horz" lIns="91440" tIns="45720" rIns="91440" bIns="45720" rtlCol="0" anchor="ctr">
            <a:normAutofit/>
          </a:bodyPr>
          <a:lstStyle/>
          <a:p>
            <a:pPr>
              <a:spcAft>
                <a:spcPts val="600"/>
              </a:spcAft>
            </a:pPr>
            <a:fld id="{163F5A94-8458-4F17-AD3C-1A083E20221D}" type="slidenum">
              <a:rPr lang="en-US" smtClean="0"/>
              <a:pPr>
                <a:spcAft>
                  <a:spcPts val="600"/>
                </a:spcAft>
              </a:pPr>
              <a:t>13</a:t>
            </a:fld>
            <a:endParaRPr lang="en-US" dirty="0"/>
          </a:p>
        </p:txBody>
      </p:sp>
      <p:graphicFrame>
        <p:nvGraphicFramePr>
          <p:cNvPr id="5" name="Content Placeholder 4">
            <a:extLst>
              <a:ext uri="{FF2B5EF4-FFF2-40B4-BE49-F238E27FC236}">
                <a16:creationId xmlns:a16="http://schemas.microsoft.com/office/drawing/2014/main" id="{FD5F7228-A44F-81AD-E883-E7077DEA4F09}"/>
              </a:ext>
            </a:extLst>
          </p:cNvPr>
          <p:cNvGraphicFramePr>
            <a:graphicFrameLocks noGrp="1"/>
          </p:cNvGraphicFramePr>
          <p:nvPr>
            <p:ph idx="1"/>
            <p:extLst>
              <p:ext uri="{D42A27DB-BD31-4B8C-83A1-F6EECF244321}">
                <p14:modId xmlns:p14="http://schemas.microsoft.com/office/powerpoint/2010/main" val="3840555971"/>
              </p:ext>
            </p:extLst>
          </p:nvPr>
        </p:nvGraphicFramePr>
        <p:xfrm>
          <a:off x="709862" y="1749562"/>
          <a:ext cx="10772275" cy="3846395"/>
        </p:xfrm>
        <a:graphic>
          <a:graphicData uri="http://schemas.openxmlformats.org/drawingml/2006/table">
            <a:tbl>
              <a:tblPr firstRow="1" bandRow="1">
                <a:tableStyleId>{69012ECD-51FC-41F1-AA8D-1B2483CD663E}</a:tableStyleId>
              </a:tblPr>
              <a:tblGrid>
                <a:gridCol w="342301">
                  <a:extLst>
                    <a:ext uri="{9D8B030D-6E8A-4147-A177-3AD203B41FA5}">
                      <a16:colId xmlns:a16="http://schemas.microsoft.com/office/drawing/2014/main" val="326206136"/>
                    </a:ext>
                  </a:extLst>
                </a:gridCol>
                <a:gridCol w="9170321">
                  <a:extLst>
                    <a:ext uri="{9D8B030D-6E8A-4147-A177-3AD203B41FA5}">
                      <a16:colId xmlns:a16="http://schemas.microsoft.com/office/drawing/2014/main" val="4192231604"/>
                    </a:ext>
                  </a:extLst>
                </a:gridCol>
                <a:gridCol w="1259653">
                  <a:extLst>
                    <a:ext uri="{9D8B030D-6E8A-4147-A177-3AD203B41FA5}">
                      <a16:colId xmlns:a16="http://schemas.microsoft.com/office/drawing/2014/main" val="3554366824"/>
                    </a:ext>
                  </a:extLst>
                </a:gridCol>
              </a:tblGrid>
              <a:tr h="377726">
                <a:tc gridSpan="3">
                  <a:txBody>
                    <a:bodyPr/>
                    <a:lstStyle/>
                    <a:p>
                      <a:pPr algn="l" fontAlgn="b"/>
                      <a:r>
                        <a:rPr lang="en-IN" sz="2400" u="none" strike="noStrike" dirty="0">
                          <a:effectLst/>
                          <a:latin typeface="Myriad Pro" panose="020B0503030403020204" charset="0"/>
                        </a:rPr>
                        <a:t>Apr'22</a:t>
                      </a:r>
                      <a:endParaRPr lang="en-IN" sz="2000" u="none" strike="noStrike" dirty="0">
                        <a:effectLst/>
                        <a:latin typeface="Myriad Pro" panose="020B0503030403020204" charset="0"/>
                      </a:endParaRPr>
                    </a:p>
                  </a:txBody>
                  <a:tcPr marL="11391" marR="11391" marT="11391" marB="0" anchor="ctr">
                    <a:lnB w="12700" cap="flat" cmpd="sng" algn="ctr">
                      <a:solidFill>
                        <a:schemeClr val="tx1"/>
                      </a:solidFill>
                      <a:prstDash val="solid"/>
                      <a:round/>
                      <a:headEnd type="none" w="med" len="med"/>
                      <a:tailEnd type="none" w="med" len="med"/>
                    </a:lnB>
                  </a:tcPr>
                </a:tc>
                <a:tc hMerge="1">
                  <a:txBody>
                    <a:bodyPr/>
                    <a:lstStyle/>
                    <a:p>
                      <a:pPr algn="l" fontAlgn="b"/>
                      <a:r>
                        <a:rPr lang="en-IN" sz="2000" u="none" strike="noStrike" dirty="0">
                          <a:effectLst/>
                        </a:rPr>
                        <a:t>Apr'22</a:t>
                      </a:r>
                      <a:endParaRPr lang="en-IN" sz="2000" b="1" i="0" u="none" strike="noStrike" dirty="0">
                        <a:solidFill>
                          <a:srgbClr val="FFFFFF"/>
                        </a:solidFill>
                        <a:effectLst/>
                        <a:latin typeface="Calibri" panose="020F0502020204030204" pitchFamily="34" charset="0"/>
                      </a:endParaRPr>
                    </a:p>
                  </a:txBody>
                  <a:tcPr marL="11391" marR="11391" marT="11391" marB="0" anchor="b"/>
                </a:tc>
                <a:tc hMerge="1">
                  <a:txBody>
                    <a:bodyPr/>
                    <a:lstStyle/>
                    <a:p>
                      <a:pPr algn="l" fontAlgn="ctr"/>
                      <a:r>
                        <a:rPr lang="en-IN" sz="2000" u="sng" strike="noStrike" dirty="0">
                          <a:effectLst/>
                        </a:rPr>
                        <a:t> </a:t>
                      </a:r>
                      <a:endParaRPr lang="en-IN" sz="2000" b="1" i="0" u="sng" strike="noStrike" dirty="0">
                        <a:solidFill>
                          <a:srgbClr val="FFFFFF"/>
                        </a:solidFill>
                        <a:effectLst/>
                        <a:latin typeface="Calibri" panose="020F0502020204030204" pitchFamily="34" charset="0"/>
                      </a:endParaRPr>
                    </a:p>
                  </a:txBody>
                  <a:tcPr marL="11391" marR="11391" marT="11391" marB="0" anchor="ctr"/>
                </a:tc>
                <a:extLst>
                  <a:ext uri="{0D108BD9-81ED-4DB2-BD59-A6C34878D82A}">
                    <a16:rowId xmlns:a16="http://schemas.microsoft.com/office/drawing/2014/main" val="160220891"/>
                  </a:ext>
                </a:extLst>
              </a:tr>
              <a:tr h="377726">
                <a:tc>
                  <a:txBody>
                    <a:bodyPr/>
                    <a:lstStyle/>
                    <a:p>
                      <a:pPr algn="ctr" fontAlgn="b"/>
                      <a:r>
                        <a:rPr lang="en-IN" sz="2000" u="none" strike="noStrike" dirty="0">
                          <a:solidFill>
                            <a:schemeClr val="tx2"/>
                          </a:solidFill>
                          <a:effectLst/>
                          <a:latin typeface="Myriad Pro" panose="020B0503030403020204" charset="0"/>
                        </a:rPr>
                        <a:t>1</a:t>
                      </a:r>
                      <a:endParaRPr lang="en-IN" sz="2000" b="0" i="0" u="none" strike="noStrike" dirty="0">
                        <a:solidFill>
                          <a:schemeClr val="tx2"/>
                        </a:solidFill>
                        <a:effectLst/>
                        <a:latin typeface="Myriad Pro" panose="020B0503030403020204" charset="0"/>
                      </a:endParaRPr>
                    </a:p>
                  </a:txBody>
                  <a:tcPr marL="11391" marR="11391" marT="1139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IN" sz="1800" i="0" u="sng" kern="1200" dirty="0">
                          <a:solidFill>
                            <a:srgbClr val="1155CC"/>
                          </a:solidFill>
                          <a:effectLst/>
                          <a:latin typeface="Myriad Pro" panose="020B0503030403020204" charset="0"/>
                          <a:ea typeface="+mn-ea"/>
                          <a:cs typeface="+mn-cs"/>
                          <a:hlinkClick r:id="rId2">
                            <a:extLst>
                              <a:ext uri="{A12FA001-AC4F-418D-AE19-62706E023703}">
                                <ahyp:hlinkClr xmlns:ahyp="http://schemas.microsoft.com/office/drawing/2018/hyperlinkcolor" val="tx"/>
                              </a:ext>
                            </a:extLst>
                          </a:hlinkClick>
                        </a:rPr>
                        <a:t>https://iotbusinessnews.com/2022/04/06/71164-iot-and-sustainability/</a:t>
                      </a:r>
                      <a:endParaRPr lang="en-IN" sz="1800" i="0" u="sng" kern="1200" dirty="0">
                        <a:solidFill>
                          <a:srgbClr val="1155CC"/>
                        </a:solidFill>
                        <a:effectLst/>
                        <a:latin typeface="Myriad Pro" panose="020B0503030403020204" charset="0"/>
                        <a:ea typeface="+mn-ea"/>
                        <a:cs typeface="+mn-cs"/>
                      </a:endParaRPr>
                    </a:p>
                  </a:txBody>
                  <a:tcPr marL="11391" marR="11391" marT="1139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IN" sz="2000" u="none" strike="noStrike" dirty="0">
                          <a:solidFill>
                            <a:schemeClr val="tx2"/>
                          </a:solidFill>
                          <a:effectLst/>
                          <a:latin typeface="Myriad Pro" panose="020B0503030403020204" charset="0"/>
                        </a:rPr>
                        <a:t>6 Apr'22</a:t>
                      </a:r>
                      <a:endParaRPr lang="en-IN" sz="2000" b="0" i="0" u="none" strike="noStrike" dirty="0">
                        <a:solidFill>
                          <a:schemeClr val="tx2"/>
                        </a:solidFill>
                        <a:effectLst/>
                        <a:latin typeface="Myriad Pro" panose="020B0503030403020204" charset="0"/>
                      </a:endParaRPr>
                    </a:p>
                  </a:txBody>
                  <a:tcPr marL="11391" marR="11391" marT="1139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572375320"/>
                  </a:ext>
                </a:extLst>
              </a:tr>
              <a:tr h="308320">
                <a:tc gridSpan="3">
                  <a:txBody>
                    <a:bodyPr/>
                    <a:lstStyle/>
                    <a:p>
                      <a:pPr marL="0" algn="l" defTabSz="914400" rtl="0" eaLnBrk="1" fontAlgn="b" latinLnBrk="0" hangingPunct="1"/>
                      <a:r>
                        <a:rPr lang="en-IN" sz="2400" b="1" u="none" strike="noStrike" kern="1200" dirty="0">
                          <a:solidFill>
                            <a:schemeClr val="bg1"/>
                          </a:solidFill>
                          <a:effectLst/>
                          <a:latin typeface="Myriad Pro" panose="020B0503030403020204" charset="0"/>
                          <a:ea typeface="+mn-ea"/>
                          <a:cs typeface="+mn-cs"/>
                        </a:rPr>
                        <a:t>May'22</a:t>
                      </a:r>
                      <a:r>
                        <a:rPr lang="en-IN" sz="2400" u="none" strike="noStrike" dirty="0">
                          <a:solidFill>
                            <a:schemeClr val="bg1"/>
                          </a:solidFill>
                          <a:effectLst/>
                          <a:latin typeface="Myriad Pro" panose="020B0503030403020204" charset="0"/>
                        </a:rPr>
                        <a:t> </a:t>
                      </a:r>
                      <a:endParaRPr lang="en-IN" sz="2400" b="1" i="0" u="none" strike="noStrike" dirty="0">
                        <a:solidFill>
                          <a:schemeClr val="bg1"/>
                        </a:solidFill>
                        <a:effectLst/>
                        <a:latin typeface="Myriad Pro" panose="020B0503030403020204" charset="0"/>
                      </a:endParaRPr>
                    </a:p>
                  </a:txBody>
                  <a:tcPr marL="11391" marR="11391" marT="1139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hMerge="1">
                  <a:txBody>
                    <a:bodyPr/>
                    <a:lstStyle/>
                    <a:p>
                      <a:pPr marL="0" algn="l" defTabSz="914400" rtl="0" eaLnBrk="1" fontAlgn="b" latinLnBrk="0" hangingPunct="1"/>
                      <a:r>
                        <a:rPr lang="en-IN" sz="2000" b="1" u="none" strike="noStrike" kern="1200" dirty="0">
                          <a:solidFill>
                            <a:schemeClr val="bg1"/>
                          </a:solidFill>
                          <a:effectLst/>
                          <a:latin typeface="+mn-lt"/>
                          <a:ea typeface="+mn-ea"/>
                          <a:cs typeface="+mn-cs"/>
                        </a:rPr>
                        <a:t>May'22</a:t>
                      </a:r>
                    </a:p>
                  </a:txBody>
                  <a:tcPr marL="11391" marR="11391" marT="11391" marB="0" anchor="b"/>
                </a:tc>
                <a:tc hMerge="1">
                  <a:txBody>
                    <a:bodyPr/>
                    <a:lstStyle/>
                    <a:p>
                      <a:pPr algn="l" fontAlgn="b"/>
                      <a:r>
                        <a:rPr lang="en-IN" sz="2000" u="none" strike="noStrike" dirty="0">
                          <a:effectLst/>
                        </a:rPr>
                        <a:t> </a:t>
                      </a:r>
                      <a:endParaRPr lang="en-IN" sz="2000" b="1" i="0" u="none" strike="noStrike" dirty="0">
                        <a:solidFill>
                          <a:srgbClr val="FFFFFF"/>
                        </a:solidFill>
                        <a:effectLst/>
                        <a:latin typeface="Calibri" panose="020F0502020204030204" pitchFamily="34" charset="0"/>
                      </a:endParaRPr>
                    </a:p>
                  </a:txBody>
                  <a:tcPr marL="11391" marR="11391" marT="11391" marB="0" anchor="b"/>
                </a:tc>
                <a:extLst>
                  <a:ext uri="{0D108BD9-81ED-4DB2-BD59-A6C34878D82A}">
                    <a16:rowId xmlns:a16="http://schemas.microsoft.com/office/drawing/2014/main" val="2467232257"/>
                  </a:ext>
                </a:extLst>
              </a:tr>
              <a:tr h="678448">
                <a:tc>
                  <a:txBody>
                    <a:bodyPr/>
                    <a:lstStyle/>
                    <a:p>
                      <a:pPr algn="ctr" fontAlgn="b"/>
                      <a:r>
                        <a:rPr lang="en-IN" sz="2000" u="none" strike="noStrike" dirty="0">
                          <a:solidFill>
                            <a:schemeClr val="tx2"/>
                          </a:solidFill>
                          <a:effectLst/>
                          <a:latin typeface="Myriad Pro" panose="020B0503030403020204" charset="0"/>
                        </a:rPr>
                        <a:t>1</a:t>
                      </a:r>
                      <a:endParaRPr lang="en-IN" sz="2000" b="0" i="0" u="none" strike="noStrike" dirty="0">
                        <a:solidFill>
                          <a:schemeClr val="tx2"/>
                        </a:solidFill>
                        <a:effectLst/>
                        <a:latin typeface="Myriad Pro" panose="020B0503030403020204" charset="0"/>
                      </a:endParaRPr>
                    </a:p>
                  </a:txBody>
                  <a:tcPr marL="11391" marR="11391" marT="1139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IN" sz="1800" i="0" u="sng" kern="1200" dirty="0">
                          <a:solidFill>
                            <a:srgbClr val="1155CC"/>
                          </a:solidFill>
                          <a:effectLst/>
                          <a:latin typeface="Myriad Pro" panose="020B0503030403020204" charset="0"/>
                          <a:ea typeface="+mn-ea"/>
                          <a:cs typeface="+mn-cs"/>
                          <a:hlinkClick r:id="rId3">
                            <a:extLst>
                              <a:ext uri="{A12FA001-AC4F-418D-AE19-62706E023703}">
                                <ahyp:hlinkClr xmlns:ahyp="http://schemas.microsoft.com/office/drawing/2018/hyperlinkcolor" val="tx"/>
                              </a:ext>
                            </a:extLst>
                          </a:hlinkClick>
                        </a:rPr>
                        <a:t>https://english.newstracklive.com/news/iiit-hyderabad-hosts-an-iot-and-onem2m-workshop-sc75-nu318-ta318-1228945-1.html</a:t>
                      </a:r>
                      <a:endParaRPr lang="en-IN" sz="1800" i="0" u="sng" kern="1200" dirty="0">
                        <a:solidFill>
                          <a:srgbClr val="1155CC"/>
                        </a:solidFill>
                        <a:effectLst/>
                        <a:latin typeface="Myriad Pro" panose="020B0503030403020204" charset="0"/>
                        <a:ea typeface="+mn-ea"/>
                        <a:cs typeface="+mn-cs"/>
                      </a:endParaRPr>
                    </a:p>
                  </a:txBody>
                  <a:tcPr marL="11391" marR="11391" marT="1139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IN" sz="2000" u="none" strike="noStrike" dirty="0">
                          <a:solidFill>
                            <a:schemeClr val="tx2"/>
                          </a:solidFill>
                          <a:effectLst/>
                          <a:latin typeface="Myriad Pro" panose="020B0503030403020204" charset="0"/>
                        </a:rPr>
                        <a:t>16 May'22</a:t>
                      </a:r>
                      <a:endParaRPr lang="en-IN" sz="2000" b="0" i="0" u="none" strike="noStrike" dirty="0">
                        <a:solidFill>
                          <a:schemeClr val="tx2"/>
                        </a:solidFill>
                        <a:effectLst/>
                        <a:latin typeface="Myriad Pro" panose="020B0503030403020204" charset="0"/>
                      </a:endParaRPr>
                    </a:p>
                  </a:txBody>
                  <a:tcPr marL="11391" marR="11391" marT="1139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803045571"/>
                  </a:ext>
                </a:extLst>
              </a:tr>
              <a:tr h="678448">
                <a:tc>
                  <a:txBody>
                    <a:bodyPr/>
                    <a:lstStyle/>
                    <a:p>
                      <a:pPr algn="ctr" fontAlgn="b"/>
                      <a:r>
                        <a:rPr lang="en-IN" sz="2000" u="none" strike="noStrike" dirty="0">
                          <a:solidFill>
                            <a:schemeClr val="tx2"/>
                          </a:solidFill>
                          <a:effectLst/>
                          <a:latin typeface="Myriad Pro" panose="020B0503030403020204" charset="0"/>
                        </a:rPr>
                        <a:t>2</a:t>
                      </a:r>
                      <a:endParaRPr lang="en-IN" sz="2000" b="0" i="0" u="none" strike="noStrike" dirty="0">
                        <a:solidFill>
                          <a:schemeClr val="tx2"/>
                        </a:solidFill>
                        <a:effectLst/>
                        <a:latin typeface="Myriad Pro" panose="020B0503030403020204" charset="0"/>
                      </a:endParaRPr>
                    </a:p>
                  </a:txBody>
                  <a:tcPr marL="11391" marR="11391" marT="1139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IN" sz="1800" i="0" u="sng" kern="1200" dirty="0">
                          <a:solidFill>
                            <a:srgbClr val="1155CC"/>
                          </a:solidFill>
                          <a:effectLst/>
                          <a:latin typeface="Myriad Pro" panose="020B0503030403020204" charset="0"/>
                          <a:ea typeface="+mn-ea"/>
                          <a:cs typeface="+mn-cs"/>
                          <a:hlinkClick r:id="rId4">
                            <a:extLst>
                              <a:ext uri="{A12FA001-AC4F-418D-AE19-62706E023703}">
                                <ahyp:hlinkClr xmlns:ahyp="http://schemas.microsoft.com/office/drawing/2018/hyperlinkcolor" val="tx"/>
                              </a:ext>
                            </a:extLst>
                          </a:hlinkClick>
                        </a:rPr>
                        <a:t>https://www.indianweb2.com/2022/05/iiit-hyderabad-organised-workshop-on.html</a:t>
                      </a:r>
                      <a:endParaRPr lang="en-IN" sz="1800" i="0" u="sng" kern="1200" dirty="0">
                        <a:solidFill>
                          <a:srgbClr val="1155CC"/>
                        </a:solidFill>
                        <a:effectLst/>
                        <a:latin typeface="Myriad Pro" panose="020B0503030403020204" charset="0"/>
                        <a:ea typeface="+mn-ea"/>
                        <a:cs typeface="+mn-cs"/>
                      </a:endParaRPr>
                    </a:p>
                  </a:txBody>
                  <a:tcPr marL="11391" marR="11391" marT="1139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IN" sz="2000" u="none" strike="noStrike" dirty="0">
                          <a:solidFill>
                            <a:schemeClr val="tx2"/>
                          </a:solidFill>
                          <a:effectLst/>
                          <a:latin typeface="Myriad Pro" panose="020B0503030403020204" charset="0"/>
                        </a:rPr>
                        <a:t>16 May'22</a:t>
                      </a:r>
                      <a:endParaRPr lang="en-IN" sz="2000" b="0" i="0" u="none" strike="noStrike" dirty="0">
                        <a:solidFill>
                          <a:schemeClr val="tx2"/>
                        </a:solidFill>
                        <a:effectLst/>
                        <a:latin typeface="Myriad Pro" panose="020B0503030403020204" charset="0"/>
                      </a:endParaRPr>
                    </a:p>
                  </a:txBody>
                  <a:tcPr marL="11391" marR="11391" marT="1139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670005488"/>
                  </a:ext>
                </a:extLst>
              </a:tr>
              <a:tr h="678448">
                <a:tc>
                  <a:txBody>
                    <a:bodyPr/>
                    <a:lstStyle/>
                    <a:p>
                      <a:pPr algn="ctr" fontAlgn="b"/>
                      <a:r>
                        <a:rPr lang="en-IN" sz="2000" u="none" strike="noStrike" dirty="0">
                          <a:solidFill>
                            <a:schemeClr val="tx2"/>
                          </a:solidFill>
                          <a:effectLst/>
                          <a:latin typeface="Myriad Pro" panose="020B0503030403020204" charset="0"/>
                        </a:rPr>
                        <a:t>3</a:t>
                      </a:r>
                      <a:endParaRPr lang="en-IN" sz="2000" b="0" i="0" u="none" strike="noStrike" dirty="0">
                        <a:solidFill>
                          <a:schemeClr val="tx2"/>
                        </a:solidFill>
                        <a:effectLst/>
                        <a:latin typeface="Myriad Pro" panose="020B0503030403020204" charset="0"/>
                      </a:endParaRPr>
                    </a:p>
                  </a:txBody>
                  <a:tcPr marL="11391" marR="11391" marT="1139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IN" sz="1800" i="0" u="sng" kern="1200" dirty="0">
                          <a:solidFill>
                            <a:srgbClr val="1155CC"/>
                          </a:solidFill>
                          <a:effectLst/>
                          <a:latin typeface="Myriad Pro" panose="020B0503030403020204" charset="0"/>
                          <a:ea typeface="+mn-ea"/>
                          <a:cs typeface="+mn-cs"/>
                          <a:hlinkClick r:id="rId5">
                            <a:extLst>
                              <a:ext uri="{A12FA001-AC4F-418D-AE19-62706E023703}">
                                <ahyp:hlinkClr xmlns:ahyp="http://schemas.microsoft.com/office/drawing/2018/hyperlinkcolor" val="tx"/>
                              </a:ext>
                            </a:extLst>
                          </a:hlinkClick>
                        </a:rPr>
                        <a:t>https://www.thehansindia.com/hans/young-hans/iiit-h-organises-workshop-on-iot-onem2m-743104</a:t>
                      </a:r>
                      <a:endParaRPr lang="en-IN" sz="1800" i="0" u="sng" kern="1200" dirty="0">
                        <a:solidFill>
                          <a:srgbClr val="1155CC"/>
                        </a:solidFill>
                        <a:effectLst/>
                        <a:latin typeface="Myriad Pro" panose="020B0503030403020204" charset="0"/>
                        <a:ea typeface="+mn-ea"/>
                        <a:cs typeface="+mn-cs"/>
                      </a:endParaRPr>
                    </a:p>
                  </a:txBody>
                  <a:tcPr marL="11391" marR="11391" marT="1139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IN" sz="2000" u="none" strike="noStrike" dirty="0">
                          <a:solidFill>
                            <a:schemeClr val="tx2"/>
                          </a:solidFill>
                          <a:effectLst/>
                          <a:latin typeface="Myriad Pro" panose="020B0503030403020204" charset="0"/>
                        </a:rPr>
                        <a:t>17 May'22</a:t>
                      </a:r>
                      <a:endParaRPr lang="en-IN" sz="2000" b="0" i="0" u="none" strike="noStrike" dirty="0">
                        <a:solidFill>
                          <a:schemeClr val="tx2"/>
                        </a:solidFill>
                        <a:effectLst/>
                        <a:latin typeface="Myriad Pro" panose="020B0503030403020204" charset="0"/>
                      </a:endParaRPr>
                    </a:p>
                  </a:txBody>
                  <a:tcPr marL="11391" marR="11391" marT="1139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494971554"/>
                  </a:ext>
                </a:extLst>
              </a:tr>
              <a:tr h="678448">
                <a:tc>
                  <a:txBody>
                    <a:bodyPr/>
                    <a:lstStyle/>
                    <a:p>
                      <a:pPr algn="ctr" fontAlgn="b"/>
                      <a:r>
                        <a:rPr lang="en-IN" sz="2000" u="none" strike="noStrike" dirty="0">
                          <a:solidFill>
                            <a:schemeClr val="tx2"/>
                          </a:solidFill>
                          <a:effectLst/>
                          <a:latin typeface="Myriad Pro" panose="020B0503030403020204" charset="0"/>
                        </a:rPr>
                        <a:t>4</a:t>
                      </a:r>
                      <a:endParaRPr lang="en-IN" sz="2000" b="0" i="0" u="none" strike="noStrike" dirty="0">
                        <a:solidFill>
                          <a:schemeClr val="tx2"/>
                        </a:solidFill>
                        <a:effectLst/>
                        <a:latin typeface="Myriad Pro" panose="020B0503030403020204" charset="0"/>
                      </a:endParaRPr>
                    </a:p>
                  </a:txBody>
                  <a:tcPr marL="11391" marR="11391" marT="1139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IN" sz="1800" i="0" u="sng" kern="1200" dirty="0">
                          <a:solidFill>
                            <a:srgbClr val="1155CC"/>
                          </a:solidFill>
                          <a:effectLst/>
                          <a:latin typeface="Myriad Pro" panose="020B0503030403020204" charset="0"/>
                          <a:ea typeface="+mn-ea"/>
                          <a:cs typeface="+mn-cs"/>
                          <a:hlinkClick r:id="rId6">
                            <a:extLst>
                              <a:ext uri="{A12FA001-AC4F-418D-AE19-62706E023703}">
                                <ahyp:hlinkClr xmlns:ahyp="http://schemas.microsoft.com/office/drawing/2018/hyperlinkcolor" val="tx"/>
                              </a:ext>
                            </a:extLst>
                          </a:hlinkClick>
                        </a:rPr>
                        <a:t>https://www.telecompaper.com/news/c-dot-vodafone-idea-strike-iotm2m-partnership-deal-in-india--1424837</a:t>
                      </a:r>
                      <a:endParaRPr lang="en-IN" sz="1800" i="0" u="sng" kern="1200" dirty="0">
                        <a:solidFill>
                          <a:srgbClr val="1155CC"/>
                        </a:solidFill>
                        <a:effectLst/>
                        <a:latin typeface="Myriad Pro" panose="020B0503030403020204" charset="0"/>
                        <a:ea typeface="+mn-ea"/>
                        <a:cs typeface="+mn-cs"/>
                      </a:endParaRPr>
                    </a:p>
                  </a:txBody>
                  <a:tcPr marL="11391" marR="11391" marT="1139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IN" sz="2000" u="none" strike="noStrike" dirty="0">
                          <a:solidFill>
                            <a:schemeClr val="tx2"/>
                          </a:solidFill>
                          <a:effectLst/>
                          <a:latin typeface="Myriad Pro" panose="020B0503030403020204" charset="0"/>
                        </a:rPr>
                        <a:t>19 May'22</a:t>
                      </a:r>
                      <a:endParaRPr lang="en-IN" sz="2000" b="0" i="0" u="none" strike="noStrike" dirty="0">
                        <a:solidFill>
                          <a:schemeClr val="tx2"/>
                        </a:solidFill>
                        <a:effectLst/>
                        <a:latin typeface="Myriad Pro" panose="020B0503030403020204" charset="0"/>
                      </a:endParaRPr>
                    </a:p>
                  </a:txBody>
                  <a:tcPr marL="11391" marR="11391" marT="1139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916727158"/>
                  </a:ext>
                </a:extLst>
              </a:tr>
            </a:tbl>
          </a:graphicData>
        </a:graphic>
      </p:graphicFrame>
    </p:spTree>
    <p:extLst>
      <p:ext uri="{BB962C8B-B14F-4D97-AF65-F5344CB8AC3E}">
        <p14:creationId xmlns:p14="http://schemas.microsoft.com/office/powerpoint/2010/main" val="323588391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F6D487-583A-4514-9E44-AF625A279D75}"/>
              </a:ext>
            </a:extLst>
          </p:cNvPr>
          <p:cNvSpPr>
            <a:spLocks noGrp="1"/>
          </p:cNvSpPr>
          <p:nvPr>
            <p:ph type="title"/>
          </p:nvPr>
        </p:nvSpPr>
        <p:spPr>
          <a:xfrm>
            <a:off x="334696" y="-320"/>
            <a:ext cx="8986285" cy="1173570"/>
          </a:xfrm>
        </p:spPr>
        <p:txBody>
          <a:bodyPr>
            <a:noAutofit/>
          </a:bodyPr>
          <a:lstStyle/>
          <a:p>
            <a:r>
              <a:rPr lang="en-GB" dirty="0">
                <a:latin typeface="Myriad Pro" panose="020B0503030403020204" charset="0"/>
              </a:rPr>
              <a:t>VISIBILITY – Events &amp; Speaking Opportunities</a:t>
            </a:r>
            <a:endParaRPr lang="en-GB" dirty="0">
              <a:highlight>
                <a:srgbClr val="00FFFF"/>
              </a:highlight>
              <a:latin typeface="Myriad Pro" panose="020B0503030403020204" charset="0"/>
            </a:endParaRPr>
          </a:p>
        </p:txBody>
      </p:sp>
      <p:sp>
        <p:nvSpPr>
          <p:cNvPr id="4" name="Slide Number Placeholder 3">
            <a:extLst>
              <a:ext uri="{FF2B5EF4-FFF2-40B4-BE49-F238E27FC236}">
                <a16:creationId xmlns:a16="http://schemas.microsoft.com/office/drawing/2014/main" id="{18B7D49B-310F-4099-AADA-FF6EA9C19DDB}"/>
              </a:ext>
            </a:extLst>
          </p:cNvPr>
          <p:cNvSpPr>
            <a:spLocks noGrp="1"/>
          </p:cNvSpPr>
          <p:nvPr>
            <p:ph type="sldNum" sz="quarter" idx="12"/>
          </p:nvPr>
        </p:nvSpPr>
        <p:spPr/>
        <p:txBody>
          <a:bodyPr/>
          <a:lstStyle/>
          <a:p>
            <a:fld id="{163F5A94-8458-4F17-AD3C-1A083E20221D}" type="slidenum">
              <a:rPr lang="en-US" smtClean="0"/>
              <a:t>14</a:t>
            </a:fld>
            <a:endParaRPr lang="en-US" dirty="0"/>
          </a:p>
        </p:txBody>
      </p:sp>
      <p:graphicFrame>
        <p:nvGraphicFramePr>
          <p:cNvPr id="3" name="Table 6">
            <a:extLst>
              <a:ext uri="{FF2B5EF4-FFF2-40B4-BE49-F238E27FC236}">
                <a16:creationId xmlns:a16="http://schemas.microsoft.com/office/drawing/2014/main" id="{A554D980-3EFB-4892-B8D4-DFFC7EE660D7}"/>
              </a:ext>
            </a:extLst>
          </p:cNvPr>
          <p:cNvGraphicFramePr>
            <a:graphicFrameLocks noGrp="1"/>
          </p:cNvGraphicFramePr>
          <p:nvPr>
            <p:extLst>
              <p:ext uri="{D42A27DB-BD31-4B8C-83A1-F6EECF244321}">
                <p14:modId xmlns:p14="http://schemas.microsoft.com/office/powerpoint/2010/main" val="749409907"/>
              </p:ext>
            </p:extLst>
          </p:nvPr>
        </p:nvGraphicFramePr>
        <p:xfrm>
          <a:off x="334695" y="1202518"/>
          <a:ext cx="11105749" cy="2748280"/>
        </p:xfrm>
        <a:graphic>
          <a:graphicData uri="http://schemas.openxmlformats.org/drawingml/2006/table">
            <a:tbl>
              <a:tblPr firstRow="1" bandRow="1">
                <a:tableStyleId>{073A0DAA-6AF3-43AB-8588-CEC1D06C72B9}</a:tableStyleId>
              </a:tblPr>
              <a:tblGrid>
                <a:gridCol w="1732607">
                  <a:extLst>
                    <a:ext uri="{9D8B030D-6E8A-4147-A177-3AD203B41FA5}">
                      <a16:colId xmlns:a16="http://schemas.microsoft.com/office/drawing/2014/main" val="2204820466"/>
                    </a:ext>
                  </a:extLst>
                </a:gridCol>
                <a:gridCol w="1465790">
                  <a:extLst>
                    <a:ext uri="{9D8B030D-6E8A-4147-A177-3AD203B41FA5}">
                      <a16:colId xmlns:a16="http://schemas.microsoft.com/office/drawing/2014/main" val="2664730951"/>
                    </a:ext>
                  </a:extLst>
                </a:gridCol>
                <a:gridCol w="4278923">
                  <a:extLst>
                    <a:ext uri="{9D8B030D-6E8A-4147-A177-3AD203B41FA5}">
                      <a16:colId xmlns:a16="http://schemas.microsoft.com/office/drawing/2014/main" val="58006265"/>
                    </a:ext>
                  </a:extLst>
                </a:gridCol>
                <a:gridCol w="3628429">
                  <a:extLst>
                    <a:ext uri="{9D8B030D-6E8A-4147-A177-3AD203B41FA5}">
                      <a16:colId xmlns:a16="http://schemas.microsoft.com/office/drawing/2014/main" val="2733045229"/>
                    </a:ext>
                  </a:extLst>
                </a:gridCol>
              </a:tblGrid>
              <a:tr h="370840">
                <a:tc>
                  <a:txBody>
                    <a:bodyPr/>
                    <a:lstStyle/>
                    <a:p>
                      <a:r>
                        <a:rPr lang="en-US" dirty="0">
                          <a:latin typeface="Myriad Pro" panose="020B0503030403020204"/>
                        </a:rPr>
                        <a:t>VISIBILITY</a:t>
                      </a:r>
                      <a:endParaRPr lang="en-IN" dirty="0">
                        <a:latin typeface="Myriad Pro" panose="020B0503030403020204"/>
                      </a:endParaRPr>
                    </a:p>
                  </a:txBody>
                  <a:tcPr/>
                </a:tc>
                <a:tc>
                  <a:txBody>
                    <a:bodyPr/>
                    <a:lstStyle/>
                    <a:p>
                      <a:r>
                        <a:rPr lang="en-US" dirty="0">
                          <a:latin typeface="Myriad Pro" panose="020B0503030403020204"/>
                        </a:rPr>
                        <a:t>oneM2M </a:t>
                      </a:r>
                      <a:endParaRPr lang="en-IN" dirty="0">
                        <a:latin typeface="Myriad Pro" panose="020B0503030403020204"/>
                      </a:endParaRPr>
                    </a:p>
                  </a:txBody>
                  <a:tcPr/>
                </a:tc>
                <a:tc>
                  <a:txBody>
                    <a:bodyPr/>
                    <a:lstStyle/>
                    <a:p>
                      <a:r>
                        <a:rPr lang="en-US" dirty="0">
                          <a:latin typeface="Myriad Pro" panose="020B0503030403020204"/>
                        </a:rPr>
                        <a:t>Partner driven</a:t>
                      </a:r>
                      <a:endParaRPr lang="en-IN" dirty="0">
                        <a:latin typeface="Myriad Pro" panose="020B0503030403020204"/>
                      </a:endParaRPr>
                    </a:p>
                  </a:txBody>
                  <a:tcPr/>
                </a:tc>
                <a:tc>
                  <a:txBody>
                    <a:bodyPr/>
                    <a:lstStyle/>
                    <a:p>
                      <a:r>
                        <a:rPr lang="en-US" dirty="0">
                          <a:latin typeface="Myriad Pro" panose="020B0503030403020204"/>
                        </a:rPr>
                        <a:t>Regional</a:t>
                      </a:r>
                      <a:endParaRPr lang="en-IN" dirty="0">
                        <a:latin typeface="Myriad Pro" panose="020B0503030403020204"/>
                      </a:endParaRPr>
                    </a:p>
                  </a:txBody>
                  <a:tcPr/>
                </a:tc>
                <a:extLst>
                  <a:ext uri="{0D108BD9-81ED-4DB2-BD59-A6C34878D82A}">
                    <a16:rowId xmlns:a16="http://schemas.microsoft.com/office/drawing/2014/main" val="1382385001"/>
                  </a:ext>
                </a:extLst>
              </a:tr>
              <a:tr h="370840">
                <a:tc>
                  <a:txBody>
                    <a:bodyPr/>
                    <a:lstStyle/>
                    <a:p>
                      <a:r>
                        <a:rPr lang="en-US" sz="1600" b="1" dirty="0">
                          <a:latin typeface="Myriad Pro" panose="020B0503030403020204"/>
                        </a:rPr>
                        <a:t>Events </a:t>
                      </a:r>
                      <a:endParaRPr lang="en-IN" sz="1600" b="1" dirty="0">
                        <a:latin typeface="Myriad Pro" panose="020B0503030403020204"/>
                      </a:endParaRPr>
                    </a:p>
                  </a:txBody>
                  <a:tcPr/>
                </a:tc>
                <a:tc>
                  <a:txBody>
                    <a:bodyPr/>
                    <a:lstStyle/>
                    <a:p>
                      <a:r>
                        <a:rPr lang="en-US" dirty="0">
                          <a:latin typeface="Myriad Pro" panose="020B0503030403020204"/>
                        </a:rPr>
                        <a:t>-</a:t>
                      </a:r>
                      <a:endParaRPr lang="en-IN" dirty="0">
                        <a:latin typeface="Myriad Pro" panose="020B0503030403020204"/>
                      </a:endParaRPr>
                    </a:p>
                  </a:txBody>
                  <a:tcPr/>
                </a:tc>
                <a:tc>
                  <a:txBody>
                    <a:bodyPr/>
                    <a:lstStyle/>
                    <a:p>
                      <a:r>
                        <a:rPr lang="en-US" sz="1800" i="0" u="sng" kern="1200" dirty="0">
                          <a:solidFill>
                            <a:schemeClr val="dk1"/>
                          </a:solidFill>
                          <a:effectLst/>
                          <a:latin typeface="Myriad Pro" panose="020B0503030403020204"/>
                          <a:ea typeface="+mn-ea"/>
                          <a:cs typeface="+mn-cs"/>
                          <a:hlinkClick r:id="rId3"/>
                        </a:rPr>
                        <a:t>28</a:t>
                      </a:r>
                      <a:r>
                        <a:rPr lang="en-US" sz="1800" i="0" u="sng" kern="1200" baseline="30000" dirty="0">
                          <a:solidFill>
                            <a:schemeClr val="dk1"/>
                          </a:solidFill>
                          <a:effectLst/>
                          <a:latin typeface="Myriad Pro" panose="020B0503030403020204"/>
                          <a:ea typeface="+mn-ea"/>
                          <a:cs typeface="+mn-cs"/>
                          <a:hlinkClick r:id="rId3"/>
                        </a:rPr>
                        <a:t>th</a:t>
                      </a:r>
                      <a:r>
                        <a:rPr lang="en-US" sz="1800" i="0" u="sng" kern="1200" dirty="0">
                          <a:solidFill>
                            <a:schemeClr val="dk1"/>
                          </a:solidFill>
                          <a:effectLst/>
                          <a:latin typeface="Myriad Pro" panose="020B0503030403020204"/>
                          <a:ea typeface="+mn-ea"/>
                          <a:cs typeface="+mn-cs"/>
                          <a:hlinkClick r:id="rId3"/>
                        </a:rPr>
                        <a:t> April 2022: EU - Republic of Korea cooperation workshop on IoT and Smart Cities</a:t>
                      </a:r>
                      <a:endParaRPr lang="en-US" sz="1800" i="0" u="sng" kern="1200" dirty="0">
                        <a:solidFill>
                          <a:schemeClr val="dk1"/>
                        </a:solidFill>
                        <a:effectLst/>
                        <a:latin typeface="Myriad Pro" panose="020B0503030403020204"/>
                        <a:ea typeface="+mn-ea"/>
                        <a:cs typeface="+mn-cs"/>
                      </a:endParaRPr>
                    </a:p>
                    <a:p>
                      <a:endParaRPr lang="en-US" sz="1800" i="0" u="sng" kern="1200" dirty="0">
                        <a:solidFill>
                          <a:schemeClr val="dk1"/>
                        </a:solidFill>
                        <a:effectLst/>
                        <a:latin typeface="Myriad Pro" panose="020B0503030403020204"/>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i="0" kern="1200" dirty="0">
                          <a:solidFill>
                            <a:schemeClr val="dk1"/>
                          </a:solidFill>
                          <a:effectLst/>
                          <a:latin typeface="Myriad Pro" panose="020B0503030403020204"/>
                          <a:ea typeface="+mn-ea"/>
                          <a:cs typeface="+mn-cs"/>
                        </a:rPr>
                        <a:t>4 May: DoT-TSDSI Webinar #2 on M2M applied to Utilities</a:t>
                      </a:r>
                      <a:br>
                        <a:rPr lang="en-IN" sz="1800" i="0" kern="1200" dirty="0">
                          <a:solidFill>
                            <a:schemeClr val="dk1"/>
                          </a:solidFill>
                          <a:effectLst/>
                          <a:latin typeface="Myriad Pro" panose="020B0503030403020204"/>
                          <a:ea typeface="+mn-ea"/>
                          <a:cs typeface="+mn-cs"/>
                          <a:hlinkClick r:id="rId4">
                            <a:extLst>
                              <a:ext uri="{A12FA001-AC4F-418D-AE19-62706E023703}">
                                <ahyp:hlinkClr xmlns:ahyp="http://schemas.microsoft.com/office/drawing/2018/hyperlinkcolor" val="tx"/>
                              </a:ext>
                            </a:extLst>
                          </a:hlinkClick>
                        </a:rPr>
                      </a:br>
                      <a:endParaRPr lang="en-US" sz="1800" i="0" kern="1200" dirty="0">
                        <a:solidFill>
                          <a:schemeClr val="dk1"/>
                        </a:solidFill>
                        <a:effectLst/>
                        <a:latin typeface="Myriad Pro" panose="020B0503030403020204"/>
                        <a:ea typeface="+mn-ea"/>
                        <a:cs typeface="+mn-cs"/>
                      </a:endParaRPr>
                    </a:p>
                  </a:txBody>
                  <a:tcPr/>
                </a:tc>
                <a:extLst>
                  <a:ext uri="{0D108BD9-81ED-4DB2-BD59-A6C34878D82A}">
                    <a16:rowId xmlns:a16="http://schemas.microsoft.com/office/drawing/2014/main" val="634574289"/>
                  </a:ext>
                </a:extLst>
              </a:tr>
              <a:tr h="0">
                <a:tc>
                  <a:txBody>
                    <a:bodyPr/>
                    <a:lstStyle/>
                    <a:p>
                      <a:r>
                        <a:rPr lang="en-US" sz="1600" b="1" dirty="0">
                          <a:latin typeface="Myriad Pro" panose="020B0503030403020204"/>
                        </a:rPr>
                        <a:t>Speaking Opportunities</a:t>
                      </a:r>
                      <a:endParaRPr lang="en-IN" sz="1600" b="1" dirty="0">
                        <a:latin typeface="Myriad Pro" panose="020B0503030403020204"/>
                      </a:endParaRPr>
                    </a:p>
                  </a:txBody>
                  <a:tcPr/>
                </a:tc>
                <a:tc>
                  <a:txBody>
                    <a:bodyPr/>
                    <a:lstStyle/>
                    <a:p>
                      <a:r>
                        <a:rPr lang="en-IN" sz="1800" i="0" kern="1200" dirty="0">
                          <a:solidFill>
                            <a:schemeClr val="dk1"/>
                          </a:solidFill>
                          <a:effectLst/>
                          <a:latin typeface="Myriad Pro" panose="020B0503030403020204"/>
                          <a:ea typeface="+mn-ea"/>
                          <a:cs typeface="+mn-cs"/>
                        </a:rPr>
                        <a:t>2 in pipeline</a:t>
                      </a:r>
                    </a:p>
                  </a:txBody>
                  <a:tcPr/>
                </a:tc>
                <a:tc>
                  <a:txBody>
                    <a:bodyPr/>
                    <a:lstStyle/>
                    <a:p>
                      <a:r>
                        <a:rPr lang="en-US" sz="1800" i="1" kern="1200" dirty="0">
                          <a:solidFill>
                            <a:schemeClr val="dk1"/>
                          </a:solidFill>
                          <a:effectLst/>
                          <a:latin typeface="Myriad Pro" panose="020B0503030403020204"/>
                          <a:ea typeface="+mn-ea"/>
                          <a:cs typeface="+mn-cs"/>
                        </a:rPr>
                        <a:t>- 20~22 Oct TTA - IoT Week Korea</a:t>
                      </a:r>
                      <a:br>
                        <a:rPr lang="en-US" sz="1800" i="1" kern="1200" dirty="0">
                          <a:solidFill>
                            <a:schemeClr val="dk1"/>
                          </a:solidFill>
                          <a:effectLst/>
                          <a:latin typeface="Myriad Pro" panose="020B0503030403020204"/>
                          <a:ea typeface="+mn-ea"/>
                          <a:cs typeface="+mn-cs"/>
                        </a:rPr>
                      </a:br>
                      <a:r>
                        <a:rPr lang="en-US" sz="1800" i="1" kern="1200" dirty="0">
                          <a:solidFill>
                            <a:schemeClr val="dk1"/>
                          </a:solidFill>
                          <a:effectLst/>
                          <a:latin typeface="Myriad Pro" panose="020B0503030403020204"/>
                          <a:ea typeface="+mn-ea"/>
                          <a:cs typeface="+mn-cs"/>
                        </a:rPr>
                        <a:t>- 20 Oct TTA seminar for oneM2M 10 years anniversary</a:t>
                      </a:r>
                    </a:p>
                    <a:p>
                      <a:r>
                        <a:rPr lang="en-IN" sz="1800" i="0" u="sng" kern="1200" dirty="0">
                          <a:solidFill>
                            <a:schemeClr val="dk1"/>
                          </a:solidFill>
                          <a:effectLst/>
                          <a:latin typeface="Myriad Pro" panose="020B0503030403020204"/>
                          <a:ea typeface="+mn-ea"/>
                          <a:cs typeface="+mn-cs"/>
                          <a:hlinkClick r:id="rId5"/>
                        </a:rPr>
                        <a:t>- ETSI IoT Week 2022</a:t>
                      </a:r>
                      <a:endParaRPr lang="en-IN" sz="1600" dirty="0">
                        <a:latin typeface="Myriad Pro" panose="020B0503030403020204"/>
                      </a:endParaRPr>
                    </a:p>
                  </a:txBody>
                  <a:tcPr/>
                </a:tc>
                <a:tc>
                  <a:txBody>
                    <a:bodyPr/>
                    <a:lstStyle/>
                    <a:p>
                      <a:r>
                        <a:rPr lang="en-US" sz="1800" i="0" kern="1200" dirty="0">
                          <a:solidFill>
                            <a:schemeClr val="dk1"/>
                          </a:solidFill>
                          <a:effectLst/>
                          <a:latin typeface="Myriad Pro" panose="020B0503030403020204"/>
                          <a:ea typeface="+mn-ea"/>
                          <a:cs typeface="+mn-cs"/>
                        </a:rPr>
                        <a:t>1 in pipeline (</a:t>
                      </a:r>
                      <a:r>
                        <a:rPr lang="en-US" sz="1800" b="1" i="0" kern="1200" dirty="0">
                          <a:solidFill>
                            <a:schemeClr val="dk1"/>
                          </a:solidFill>
                          <a:effectLst/>
                          <a:latin typeface="Myriad Pro" panose="020B0503030403020204"/>
                          <a:ea typeface="+mn-ea"/>
                          <a:cs typeface="+mn-cs"/>
                        </a:rPr>
                        <a:t>12-15 Oct:</a:t>
                      </a:r>
                      <a:r>
                        <a:rPr lang="en-US" sz="1800" i="0" kern="1200" dirty="0">
                          <a:solidFill>
                            <a:schemeClr val="dk1"/>
                          </a:solidFill>
                          <a:effectLst/>
                          <a:latin typeface="Myriad Pro" panose="020B0503030403020204"/>
                          <a:ea typeface="+mn-ea"/>
                          <a:cs typeface="+mn-cs"/>
                        </a:rPr>
                        <a:t> The 2nd International Conference on AI-ML-Systems (AIMLSystems'22), Bangalore, India</a:t>
                      </a:r>
                      <a:r>
                        <a:rPr lang="en-US" sz="1200" dirty="0">
                          <a:latin typeface="Myriad Pro" panose="020B0503030403020204"/>
                        </a:rPr>
                        <a:t>)</a:t>
                      </a:r>
                      <a:endParaRPr lang="en-IN" sz="1200" dirty="0">
                        <a:latin typeface="Myriad Pro" panose="020B0503030403020204"/>
                      </a:endParaRPr>
                    </a:p>
                  </a:txBody>
                  <a:tcPr/>
                </a:tc>
                <a:extLst>
                  <a:ext uri="{0D108BD9-81ED-4DB2-BD59-A6C34878D82A}">
                    <a16:rowId xmlns:a16="http://schemas.microsoft.com/office/drawing/2014/main" val="249746126"/>
                  </a:ext>
                </a:extLst>
              </a:tr>
            </a:tbl>
          </a:graphicData>
        </a:graphic>
      </p:graphicFrame>
      <p:sp>
        <p:nvSpPr>
          <p:cNvPr id="7" name="Rectangle 6">
            <a:extLst>
              <a:ext uri="{FF2B5EF4-FFF2-40B4-BE49-F238E27FC236}">
                <a16:creationId xmlns:a16="http://schemas.microsoft.com/office/drawing/2014/main" id="{DB0B3F7A-F6C4-4344-8CC9-AD4BD1874638}"/>
              </a:ext>
            </a:extLst>
          </p:cNvPr>
          <p:cNvSpPr/>
          <p:nvPr/>
        </p:nvSpPr>
        <p:spPr>
          <a:xfrm>
            <a:off x="9496018" y="6069555"/>
            <a:ext cx="2590800" cy="36512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dirty="0">
                <a:solidFill>
                  <a:schemeClr val="bg1"/>
                </a:solidFill>
                <a:hlinkClick r:id="rId6">
                  <a:extLst>
                    <a:ext uri="{A12FA001-AC4F-418D-AE19-62706E023703}">
                      <ahyp:hlinkClr xmlns:ahyp="http://schemas.microsoft.com/office/drawing/2018/hyperlinkcolor" val="tx"/>
                    </a:ext>
                  </a:extLst>
                </a:hlinkClick>
              </a:rPr>
              <a:t>Activities Tracker link</a:t>
            </a:r>
            <a:r>
              <a:rPr lang="en-IN" dirty="0">
                <a:solidFill>
                  <a:schemeClr val="bg1"/>
                </a:solidFill>
              </a:rPr>
              <a:t> </a:t>
            </a:r>
          </a:p>
        </p:txBody>
      </p:sp>
      <p:sp>
        <p:nvSpPr>
          <p:cNvPr id="10" name="TextBox 9">
            <a:extLst>
              <a:ext uri="{FF2B5EF4-FFF2-40B4-BE49-F238E27FC236}">
                <a16:creationId xmlns:a16="http://schemas.microsoft.com/office/drawing/2014/main" id="{32A1842F-BA34-42BD-AF9C-BAA0B99DD237}"/>
              </a:ext>
            </a:extLst>
          </p:cNvPr>
          <p:cNvSpPr txBox="1"/>
          <p:nvPr/>
        </p:nvSpPr>
        <p:spPr>
          <a:xfrm>
            <a:off x="334694" y="3975766"/>
            <a:ext cx="11105749" cy="2294859"/>
          </a:xfrm>
          <a:prstGeom prst="rect">
            <a:avLst/>
          </a:prstGeom>
          <a:noFill/>
        </p:spPr>
        <p:txBody>
          <a:bodyPr wrap="square" rtlCol="0">
            <a:spAutoFit/>
          </a:bodyPr>
          <a:lstStyle/>
          <a:p>
            <a:pPr>
              <a:lnSpc>
                <a:spcPct val="107000"/>
              </a:lnSpc>
              <a:spcAft>
                <a:spcPts val="800"/>
              </a:spcAft>
            </a:pPr>
            <a:r>
              <a:rPr lang="en-US" u="sng" dirty="0">
                <a:solidFill>
                  <a:srgbClr val="1155CC"/>
                </a:solidFill>
                <a:latin typeface="Myriad Pro" panose="020B0503030403020204"/>
                <a:hlinkClick r:id="rId7">
                  <a:extLst>
                    <a:ext uri="{A12FA001-AC4F-418D-AE19-62706E023703}">
                      <ahyp:hlinkClr xmlns:ahyp="http://schemas.microsoft.com/office/drawing/2018/hyperlinkcolor" val="tx"/>
                    </a:ext>
                  </a:extLst>
                </a:hlinkClick>
              </a:rPr>
              <a:t>Bob Flynn to speak in the Embedded Technol</a:t>
            </a:r>
            <a:r>
              <a:rPr lang="en-US" u="sng" dirty="0">
                <a:solidFill>
                  <a:srgbClr val="1155CC"/>
                </a:solidFill>
                <a:latin typeface="Myriad Pro" panose="020B0503030403020204"/>
              </a:rPr>
              <a:t>ogy Convention, Las Vegas , 8-9 June</a:t>
            </a:r>
            <a:endParaRPr lang="en-US" u="sng" dirty="0">
              <a:solidFill>
                <a:srgbClr val="1155CC"/>
              </a:solidFill>
              <a:latin typeface="Myriad Pro" panose="020B0503030403020204"/>
              <a:hlinkClick r:id="rId7">
                <a:extLst>
                  <a:ext uri="{A12FA001-AC4F-418D-AE19-62706E023703}">
                    <ahyp:hlinkClr xmlns:ahyp="http://schemas.microsoft.com/office/drawing/2018/hyperlinkcolor" val="tx"/>
                  </a:ext>
                </a:extLst>
              </a:hlinkClick>
            </a:endParaRPr>
          </a:p>
          <a:p>
            <a:pPr>
              <a:lnSpc>
                <a:spcPct val="107000"/>
              </a:lnSpc>
              <a:spcAft>
                <a:spcPts val="800"/>
              </a:spcAft>
            </a:pPr>
            <a:r>
              <a:rPr lang="en-US" sz="1800" i="0" u="sng" dirty="0">
                <a:solidFill>
                  <a:srgbClr val="1155CC"/>
                </a:solidFill>
                <a:effectLst/>
                <a:latin typeface="Myriad Pro" panose="020B0503030403020204"/>
                <a:hlinkClick r:id="rId7"/>
              </a:rPr>
              <a:t>Speaking Opportunity Open - 28-29 Sep: Embedded Technology Convention, Singapore</a:t>
            </a:r>
            <a:endParaRPr lang="en-IN" sz="1600" b="1" dirty="0">
              <a:latin typeface="Myriad Pro" panose="020B0503030403020204"/>
              <a:ea typeface="Times New Roman" panose="02020603050405020304" pitchFamily="18" charset="0"/>
              <a:cs typeface="Times New Roman" panose="02020603050405020304" pitchFamily="18" charset="0"/>
            </a:endParaRPr>
          </a:p>
          <a:p>
            <a:pPr>
              <a:lnSpc>
                <a:spcPct val="107000"/>
              </a:lnSpc>
              <a:spcAft>
                <a:spcPts val="800"/>
              </a:spcAft>
            </a:pPr>
            <a:r>
              <a:rPr lang="en-IN" b="1" dirty="0">
                <a:latin typeface="Myriad Pro" panose="020B0503030403020204"/>
                <a:ea typeface="Times New Roman" panose="02020603050405020304" pitchFamily="18" charset="0"/>
                <a:cs typeface="Times New Roman" panose="02020603050405020304" pitchFamily="18" charset="0"/>
              </a:rPr>
              <a:t>Social Media Significant posts: </a:t>
            </a:r>
            <a:r>
              <a:rPr lang="en-IN" sz="1600" b="1" dirty="0">
                <a:latin typeface="Myriad Pro" panose="020B0503030403020204"/>
                <a:ea typeface="Times New Roman" panose="02020603050405020304" pitchFamily="18" charset="0"/>
                <a:cs typeface="Times New Roman" panose="02020603050405020304" pitchFamily="18" charset="0"/>
              </a:rPr>
              <a:t>World Telecommunication and Information Society Day (17</a:t>
            </a:r>
            <a:r>
              <a:rPr lang="en-IN" sz="1600" b="1" baseline="30000" dirty="0">
                <a:latin typeface="Myriad Pro" panose="020B0503030403020204"/>
                <a:ea typeface="Times New Roman" panose="02020603050405020304" pitchFamily="18" charset="0"/>
                <a:cs typeface="Times New Roman" panose="02020603050405020304" pitchFamily="18" charset="0"/>
              </a:rPr>
              <a:t>th</a:t>
            </a:r>
            <a:r>
              <a:rPr lang="en-IN" sz="1600" b="1" dirty="0">
                <a:latin typeface="Myriad Pro" panose="020B0503030403020204"/>
                <a:ea typeface="Times New Roman" panose="02020603050405020304" pitchFamily="18" charset="0"/>
                <a:cs typeface="Times New Roman" panose="02020603050405020304" pitchFamily="18" charset="0"/>
              </a:rPr>
              <a:t> May)</a:t>
            </a:r>
          </a:p>
          <a:p>
            <a:r>
              <a:rPr lang="en-IN" sz="1200" i="1" dirty="0">
                <a:effectLst/>
                <a:latin typeface="Myriad Pro" panose="020B0503030403020204"/>
                <a:ea typeface="Calibri" panose="020F0502020204030204" pitchFamily="34" charset="0"/>
              </a:rPr>
              <a:t>We are pleased to commemorate the founding of the International Telecommunication Union on 17 May 1865 and to celebrate World Telecommunication and Information Society Day 2022 with its emphasis on digital technologies for older persons and healthy ageing.  </a:t>
            </a:r>
          </a:p>
          <a:p>
            <a:r>
              <a:rPr lang="en-IN" sz="1200" i="1" dirty="0">
                <a:effectLst/>
                <a:latin typeface="Myriad Pro" panose="020B0503030403020204"/>
                <a:ea typeface="Calibri" panose="020F0502020204030204" pitchFamily="34" charset="0"/>
              </a:rPr>
              <a:t>oneM2M, the global initiative for developing standards that enable interoperable, secure, and simple-to-deploy services for the IoT ecosystem, has addressed use cases related to Secure Remote Patient Care and Monitoring using IoT/M2M technologies in our </a:t>
            </a:r>
            <a:r>
              <a:rPr lang="en-IN" sz="1200" i="1" u="sng" dirty="0">
                <a:solidFill>
                  <a:srgbClr val="0000FF"/>
                </a:solidFill>
                <a:effectLst/>
                <a:latin typeface="Myriad Pro" panose="020B0503030403020204"/>
                <a:ea typeface="Calibri" panose="020F0502020204030204" pitchFamily="34" charset="0"/>
                <a:hlinkClick r:id="rId8"/>
              </a:rPr>
              <a:t>Technical Report on Use Cases Collection (TR-0001-Use_Cases_Collection-V4_3_0)</a:t>
            </a:r>
            <a:r>
              <a:rPr lang="en-IN" sz="1200" i="1" dirty="0">
                <a:effectLst/>
                <a:latin typeface="Myriad Pro" panose="020B0503030403020204"/>
                <a:ea typeface="Calibri" panose="020F0502020204030204" pitchFamily="34" charset="0"/>
              </a:rPr>
              <a:t> .</a:t>
            </a:r>
            <a:endParaRPr lang="en-IN" b="1" dirty="0">
              <a:latin typeface="Myriad Pro" panose="020B0503030403020204"/>
              <a:cs typeface="Times New Roman" panose="02020603050405020304" pitchFamily="18" charset="0"/>
            </a:endParaRPr>
          </a:p>
        </p:txBody>
      </p:sp>
    </p:spTree>
    <p:extLst>
      <p:ext uri="{BB962C8B-B14F-4D97-AF65-F5344CB8AC3E}">
        <p14:creationId xmlns:p14="http://schemas.microsoft.com/office/powerpoint/2010/main" val="173632560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086E6A-B0D3-8D9F-E01E-D9FB68FB218F}"/>
              </a:ext>
            </a:extLst>
          </p:cNvPr>
          <p:cNvSpPr>
            <a:spLocks noGrp="1"/>
          </p:cNvSpPr>
          <p:nvPr>
            <p:ph type="title"/>
          </p:nvPr>
        </p:nvSpPr>
        <p:spPr/>
        <p:txBody>
          <a:bodyPr/>
          <a:lstStyle/>
          <a:p>
            <a:r>
              <a:rPr lang="en-IN" dirty="0"/>
              <a:t>Website - Visits</a:t>
            </a:r>
          </a:p>
        </p:txBody>
      </p:sp>
      <p:sp>
        <p:nvSpPr>
          <p:cNvPr id="4" name="Slide Number Placeholder 3">
            <a:extLst>
              <a:ext uri="{FF2B5EF4-FFF2-40B4-BE49-F238E27FC236}">
                <a16:creationId xmlns:a16="http://schemas.microsoft.com/office/drawing/2014/main" id="{461DC03D-11CC-B4E1-ED42-91794AF49D09}"/>
              </a:ext>
            </a:extLst>
          </p:cNvPr>
          <p:cNvSpPr>
            <a:spLocks noGrp="1"/>
          </p:cNvSpPr>
          <p:nvPr>
            <p:ph type="sldNum" sz="quarter" idx="12"/>
          </p:nvPr>
        </p:nvSpPr>
        <p:spPr/>
        <p:txBody>
          <a:bodyPr/>
          <a:lstStyle/>
          <a:p>
            <a:fld id="{163F5A94-8458-4F17-AD3C-1A083E20221D}" type="slidenum">
              <a:rPr lang="en-US" smtClean="0"/>
              <a:t>15</a:t>
            </a:fld>
            <a:endParaRPr lang="en-US" dirty="0"/>
          </a:p>
        </p:txBody>
      </p:sp>
      <p:graphicFrame>
        <p:nvGraphicFramePr>
          <p:cNvPr id="5" name="Chart 4">
            <a:extLst>
              <a:ext uri="{FF2B5EF4-FFF2-40B4-BE49-F238E27FC236}">
                <a16:creationId xmlns:a16="http://schemas.microsoft.com/office/drawing/2014/main" id="{15E7671C-BF76-41FF-3011-D94325A99415}"/>
              </a:ext>
            </a:extLst>
          </p:cNvPr>
          <p:cNvGraphicFramePr/>
          <p:nvPr>
            <p:extLst>
              <p:ext uri="{D42A27DB-BD31-4B8C-83A1-F6EECF244321}">
                <p14:modId xmlns:p14="http://schemas.microsoft.com/office/powerpoint/2010/main" val="1284744479"/>
              </p:ext>
            </p:extLst>
          </p:nvPr>
        </p:nvGraphicFramePr>
        <p:xfrm>
          <a:off x="139486" y="1173570"/>
          <a:ext cx="4618494" cy="2995473"/>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0" name="Content Placeholder 7">
            <a:extLst>
              <a:ext uri="{FF2B5EF4-FFF2-40B4-BE49-F238E27FC236}">
                <a16:creationId xmlns:a16="http://schemas.microsoft.com/office/drawing/2014/main" id="{2E6A8C41-B69E-923C-7262-CF2D47185B05}"/>
              </a:ext>
            </a:extLst>
          </p:cNvPr>
          <p:cNvGraphicFramePr>
            <a:graphicFrameLocks/>
          </p:cNvGraphicFramePr>
          <p:nvPr>
            <p:extLst>
              <p:ext uri="{D42A27DB-BD31-4B8C-83A1-F6EECF244321}">
                <p14:modId xmlns:p14="http://schemas.microsoft.com/office/powerpoint/2010/main" val="3576851523"/>
              </p:ext>
            </p:extLst>
          </p:nvPr>
        </p:nvGraphicFramePr>
        <p:xfrm>
          <a:off x="4955077" y="3040555"/>
          <a:ext cx="6989736" cy="3472198"/>
        </p:xfrm>
        <a:graphic>
          <a:graphicData uri="http://schemas.openxmlformats.org/drawingml/2006/chart">
            <c:chart xmlns:c="http://schemas.openxmlformats.org/drawingml/2006/chart" xmlns:r="http://schemas.openxmlformats.org/officeDocument/2006/relationships" r:id="rId3"/>
          </a:graphicData>
        </a:graphic>
      </p:graphicFrame>
      <p:sp>
        <p:nvSpPr>
          <p:cNvPr id="12" name="TextBox 11">
            <a:extLst>
              <a:ext uri="{FF2B5EF4-FFF2-40B4-BE49-F238E27FC236}">
                <a16:creationId xmlns:a16="http://schemas.microsoft.com/office/drawing/2014/main" id="{21E062DF-A689-2173-73FF-95D26F92FE9E}"/>
              </a:ext>
            </a:extLst>
          </p:cNvPr>
          <p:cNvSpPr txBox="1"/>
          <p:nvPr/>
        </p:nvSpPr>
        <p:spPr>
          <a:xfrm>
            <a:off x="1468432" y="4592384"/>
            <a:ext cx="3818850" cy="646331"/>
          </a:xfrm>
          <a:prstGeom prst="rect">
            <a:avLst/>
          </a:prstGeom>
          <a:noFill/>
        </p:spPr>
        <p:txBody>
          <a:bodyPr wrap="square">
            <a:spAutoFit/>
          </a:bodyPr>
          <a:lstStyle/>
          <a:p>
            <a:pPr lvl="0"/>
            <a:r>
              <a:rPr lang="en-IN" sz="1800" b="1" dirty="0">
                <a:effectLst/>
                <a:latin typeface="Myriad Pro" panose="020B0503030403020204" charset="0"/>
                <a:ea typeface="Times New Roman" panose="02020603050405020304" pitchFamily="18" charset="0"/>
              </a:rPr>
              <a:t>Vietnam, Ca</a:t>
            </a:r>
            <a:r>
              <a:rPr lang="en-IN" b="1" dirty="0">
                <a:latin typeface="Myriad Pro" panose="020B0503030403020204" charset="0"/>
              </a:rPr>
              <a:t>nada, Singapore to be noted</a:t>
            </a:r>
          </a:p>
        </p:txBody>
      </p:sp>
      <p:cxnSp>
        <p:nvCxnSpPr>
          <p:cNvPr id="7" name="Straight Connector 6">
            <a:extLst>
              <a:ext uri="{FF2B5EF4-FFF2-40B4-BE49-F238E27FC236}">
                <a16:creationId xmlns:a16="http://schemas.microsoft.com/office/drawing/2014/main" id="{C4D9C8DA-7012-B0AA-EB88-35A0066BE318}"/>
              </a:ext>
            </a:extLst>
          </p:cNvPr>
          <p:cNvCxnSpPr>
            <a:cxnSpLocks/>
          </p:cNvCxnSpPr>
          <p:nvPr/>
        </p:nvCxnSpPr>
        <p:spPr>
          <a:xfrm>
            <a:off x="4955077" y="1173570"/>
            <a:ext cx="0" cy="2995473"/>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5904AA22-1FFC-4B89-4D91-B047AAADFC9F}"/>
              </a:ext>
            </a:extLst>
          </p:cNvPr>
          <p:cNvCxnSpPr>
            <a:cxnSpLocks/>
          </p:cNvCxnSpPr>
          <p:nvPr/>
        </p:nvCxnSpPr>
        <p:spPr>
          <a:xfrm>
            <a:off x="0" y="4169043"/>
            <a:ext cx="4955077"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0610902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AF1642-EE7D-9DE6-E6CE-86705C2198CA}"/>
              </a:ext>
            </a:extLst>
          </p:cNvPr>
          <p:cNvSpPr>
            <a:spLocks noGrp="1"/>
          </p:cNvSpPr>
          <p:nvPr>
            <p:ph type="title"/>
          </p:nvPr>
        </p:nvSpPr>
        <p:spPr/>
        <p:txBody>
          <a:bodyPr>
            <a:normAutofit/>
          </a:bodyPr>
          <a:lstStyle/>
          <a:p>
            <a:r>
              <a:rPr lang="en-IN" dirty="0"/>
              <a:t>Website - Top Pages </a:t>
            </a:r>
          </a:p>
        </p:txBody>
      </p:sp>
      <p:sp>
        <p:nvSpPr>
          <p:cNvPr id="4" name="Slide Number Placeholder 3">
            <a:extLst>
              <a:ext uri="{FF2B5EF4-FFF2-40B4-BE49-F238E27FC236}">
                <a16:creationId xmlns:a16="http://schemas.microsoft.com/office/drawing/2014/main" id="{7ACB4AF0-7DFF-2528-2BDA-D130A7113CEF}"/>
              </a:ext>
            </a:extLst>
          </p:cNvPr>
          <p:cNvSpPr>
            <a:spLocks noGrp="1"/>
          </p:cNvSpPr>
          <p:nvPr>
            <p:ph type="sldNum" sz="quarter" idx="12"/>
          </p:nvPr>
        </p:nvSpPr>
        <p:spPr/>
        <p:txBody>
          <a:bodyPr/>
          <a:lstStyle/>
          <a:p>
            <a:fld id="{163F5A94-8458-4F17-AD3C-1A083E20221D}" type="slidenum">
              <a:rPr lang="en-US" smtClean="0"/>
              <a:t>16</a:t>
            </a:fld>
            <a:endParaRPr lang="en-US" dirty="0"/>
          </a:p>
        </p:txBody>
      </p:sp>
      <p:graphicFrame>
        <p:nvGraphicFramePr>
          <p:cNvPr id="7" name="Content Placeholder 11">
            <a:extLst>
              <a:ext uri="{FF2B5EF4-FFF2-40B4-BE49-F238E27FC236}">
                <a16:creationId xmlns:a16="http://schemas.microsoft.com/office/drawing/2014/main" id="{B94A741E-09A4-F262-F0EC-AFC1082E710F}"/>
              </a:ext>
            </a:extLst>
          </p:cNvPr>
          <p:cNvGraphicFramePr>
            <a:graphicFrameLocks/>
          </p:cNvGraphicFramePr>
          <p:nvPr>
            <p:extLst>
              <p:ext uri="{D42A27DB-BD31-4B8C-83A1-F6EECF244321}">
                <p14:modId xmlns:p14="http://schemas.microsoft.com/office/powerpoint/2010/main" val="2436610773"/>
              </p:ext>
            </p:extLst>
          </p:nvPr>
        </p:nvGraphicFramePr>
        <p:xfrm>
          <a:off x="148716" y="1173570"/>
          <a:ext cx="9351745" cy="531930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12727738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AF1642-EE7D-9DE6-E6CE-86705C2198CA}"/>
              </a:ext>
            </a:extLst>
          </p:cNvPr>
          <p:cNvSpPr>
            <a:spLocks noGrp="1"/>
          </p:cNvSpPr>
          <p:nvPr>
            <p:ph type="title"/>
          </p:nvPr>
        </p:nvSpPr>
        <p:spPr/>
        <p:txBody>
          <a:bodyPr>
            <a:normAutofit/>
          </a:bodyPr>
          <a:lstStyle/>
          <a:p>
            <a:r>
              <a:rPr lang="en-IN" dirty="0"/>
              <a:t>oneM2M </a:t>
            </a:r>
            <a:r>
              <a:rPr lang="en-IN" dirty="0" err="1"/>
              <a:t>WiKi</a:t>
            </a:r>
            <a:r>
              <a:rPr lang="en-IN" dirty="0"/>
              <a:t> </a:t>
            </a:r>
          </a:p>
        </p:txBody>
      </p:sp>
      <p:sp>
        <p:nvSpPr>
          <p:cNvPr id="4" name="Slide Number Placeholder 3">
            <a:extLst>
              <a:ext uri="{FF2B5EF4-FFF2-40B4-BE49-F238E27FC236}">
                <a16:creationId xmlns:a16="http://schemas.microsoft.com/office/drawing/2014/main" id="{7ACB4AF0-7DFF-2528-2BDA-D130A7113CEF}"/>
              </a:ext>
            </a:extLst>
          </p:cNvPr>
          <p:cNvSpPr>
            <a:spLocks noGrp="1"/>
          </p:cNvSpPr>
          <p:nvPr>
            <p:ph type="sldNum" sz="quarter" idx="12"/>
          </p:nvPr>
        </p:nvSpPr>
        <p:spPr/>
        <p:txBody>
          <a:bodyPr/>
          <a:lstStyle/>
          <a:p>
            <a:fld id="{163F5A94-8458-4F17-AD3C-1A083E20221D}" type="slidenum">
              <a:rPr lang="en-US" smtClean="0"/>
              <a:t>17</a:t>
            </a:fld>
            <a:endParaRPr lang="en-US" dirty="0"/>
          </a:p>
        </p:txBody>
      </p:sp>
      <p:pic>
        <p:nvPicPr>
          <p:cNvPr id="6" name="Picture 5">
            <a:extLst>
              <a:ext uri="{FF2B5EF4-FFF2-40B4-BE49-F238E27FC236}">
                <a16:creationId xmlns:a16="http://schemas.microsoft.com/office/drawing/2014/main" id="{F29BD99D-EA33-B2D2-F988-B44F493615B0}"/>
              </a:ext>
            </a:extLst>
          </p:cNvPr>
          <p:cNvPicPr>
            <a:picLocks noChangeAspect="1"/>
          </p:cNvPicPr>
          <p:nvPr/>
        </p:nvPicPr>
        <p:blipFill rotWithShape="1">
          <a:blip r:embed="rId2"/>
          <a:srcRect t="8115" b="5303"/>
          <a:stretch/>
        </p:blipFill>
        <p:spPr>
          <a:xfrm>
            <a:off x="3637722" y="1265835"/>
            <a:ext cx="7973484" cy="4653425"/>
          </a:xfrm>
          <a:prstGeom prst="rect">
            <a:avLst/>
          </a:prstGeom>
        </p:spPr>
      </p:pic>
      <p:sp>
        <p:nvSpPr>
          <p:cNvPr id="7" name="TextBox 6">
            <a:extLst>
              <a:ext uri="{FF2B5EF4-FFF2-40B4-BE49-F238E27FC236}">
                <a16:creationId xmlns:a16="http://schemas.microsoft.com/office/drawing/2014/main" id="{02815070-D87C-9165-7D6A-3E4E054BBFC9}"/>
              </a:ext>
            </a:extLst>
          </p:cNvPr>
          <p:cNvSpPr txBox="1"/>
          <p:nvPr/>
        </p:nvSpPr>
        <p:spPr>
          <a:xfrm>
            <a:off x="245994" y="1559869"/>
            <a:ext cx="3391728" cy="4524315"/>
          </a:xfrm>
          <a:prstGeom prst="rect">
            <a:avLst/>
          </a:prstGeom>
          <a:noFill/>
        </p:spPr>
        <p:txBody>
          <a:bodyPr wrap="square">
            <a:spAutoFit/>
          </a:bodyPr>
          <a:lstStyle/>
          <a:p>
            <a:pPr algn="l"/>
            <a:r>
              <a:rPr lang="en-US" sz="1600" b="1" i="0" u="sng" strike="noStrike" dirty="0">
                <a:solidFill>
                  <a:srgbClr val="337AB7"/>
                </a:solidFill>
                <a:effectLst/>
                <a:latin typeface="Myriad Pro" panose="020B0503030403020204" charset="0"/>
              </a:rPr>
              <a:t>Teaching Material - </a:t>
            </a:r>
          </a:p>
          <a:p>
            <a:pPr algn="l"/>
            <a:endParaRPr lang="en-US" sz="1600" b="1" i="0" u="none" strike="noStrike" dirty="0">
              <a:solidFill>
                <a:srgbClr val="337AB7"/>
              </a:solidFill>
              <a:effectLst/>
              <a:latin typeface="Myriad Pro" panose="020B0503030403020204" charset="0"/>
            </a:endParaRPr>
          </a:p>
          <a:p>
            <a:pPr marL="285750" indent="-285750" algn="l">
              <a:buFont typeface="Arial" panose="020B0604020202020204" pitchFamily="34" charset="0"/>
              <a:buChar char="•"/>
            </a:pPr>
            <a:r>
              <a:rPr lang="en-US" sz="1600" b="1" i="0" u="none" strike="noStrike" dirty="0">
                <a:solidFill>
                  <a:srgbClr val="337AB7"/>
                </a:solidFill>
                <a:effectLst/>
                <a:latin typeface="Myriad Pro" panose="020B0503030403020204" charset="0"/>
              </a:rPr>
              <a:t>oneM2M Advanced Tutorial</a:t>
            </a:r>
            <a:r>
              <a:rPr lang="en-US" sz="1600" b="0" i="0" dirty="0">
                <a:solidFill>
                  <a:srgbClr val="333333"/>
                </a:solidFill>
                <a:effectLst/>
                <a:latin typeface="Myriad Pro" panose="020B0503030403020204" charset="0"/>
              </a:rPr>
              <a:t> Full 2-day training to allow to build a complete IoT solution based on oneM2M</a:t>
            </a:r>
          </a:p>
          <a:p>
            <a:pPr marL="285750" indent="-285750" algn="l">
              <a:buFont typeface="Arial" panose="020B0604020202020204" pitchFamily="34" charset="0"/>
              <a:buChar char="•"/>
            </a:pPr>
            <a:r>
              <a:rPr lang="en-US" sz="1600" b="1" i="0" u="none" strike="noStrike" dirty="0">
                <a:solidFill>
                  <a:srgbClr val="337AB7"/>
                </a:solidFill>
                <a:effectLst/>
                <a:latin typeface="Myriad Pro" panose="020B0503030403020204" charset="0"/>
                <a:hlinkClick r:id="rId3" tooltip="Semantic tutorials"/>
              </a:rPr>
              <a:t>oneM2M Semantic Tutorial:</a:t>
            </a:r>
            <a:r>
              <a:rPr lang="en-US" sz="1600" b="0" i="0" dirty="0">
                <a:solidFill>
                  <a:srgbClr val="333333"/>
                </a:solidFill>
                <a:effectLst/>
                <a:latin typeface="Myriad Pro" panose="020B0503030403020204" charset="0"/>
              </a:rPr>
              <a:t> An overview of semantics, applied to IoT and how using ontology can considerably enrich IoT applications and use cases.</a:t>
            </a:r>
          </a:p>
          <a:p>
            <a:pPr marL="285750" indent="-285750" algn="l">
              <a:buFont typeface="Arial" panose="020B0604020202020204" pitchFamily="34" charset="0"/>
              <a:buChar char="•"/>
            </a:pPr>
            <a:r>
              <a:rPr lang="en-US" sz="1600" b="1" i="0" u="none" strike="noStrike" dirty="0">
                <a:solidFill>
                  <a:srgbClr val="337AB7"/>
                </a:solidFill>
                <a:effectLst/>
                <a:latin typeface="Myriad Pro" panose="020B0503030403020204" charset="0"/>
                <a:hlinkClick r:id="rId4" tooltip="OneM2M hackster"/>
              </a:rPr>
              <a:t>oneM2M </a:t>
            </a:r>
            <a:r>
              <a:rPr lang="en-US" sz="1600" b="1" i="0" u="none" strike="noStrike" dirty="0" err="1">
                <a:solidFill>
                  <a:srgbClr val="337AB7"/>
                </a:solidFill>
                <a:effectLst/>
                <a:latin typeface="Myriad Pro" panose="020B0503030403020204" charset="0"/>
                <a:hlinkClick r:id="rId4" tooltip="OneM2M hackster"/>
              </a:rPr>
              <a:t>Hackster</a:t>
            </a:r>
            <a:r>
              <a:rPr lang="en-US" sz="1600" b="0" i="0" dirty="0">
                <a:solidFill>
                  <a:srgbClr val="333333"/>
                </a:solidFill>
                <a:effectLst/>
                <a:latin typeface="Myriad Pro" panose="020B0503030403020204" charset="0"/>
              </a:rPr>
              <a:t> List of Hackster.io projects based on oneM2M. Some projects have been produced at the oneM2M International hackathon in Fall 2021.</a:t>
            </a:r>
          </a:p>
          <a:p>
            <a:pPr marL="285750" indent="-285750" algn="l">
              <a:buFont typeface="Arial" panose="020B0604020202020204" pitchFamily="34" charset="0"/>
              <a:buChar char="•"/>
            </a:pPr>
            <a:r>
              <a:rPr lang="en-US" sz="1600" b="1" i="0" u="none" strike="noStrike" dirty="0">
                <a:solidFill>
                  <a:srgbClr val="337AB7"/>
                </a:solidFill>
                <a:effectLst/>
                <a:latin typeface="Myriad Pro" panose="020B0503030403020204" charset="0"/>
                <a:hlinkClick r:id="rId5"/>
              </a:rPr>
              <a:t>IIIT Hyderabad MOOC</a:t>
            </a:r>
            <a:r>
              <a:rPr lang="en-US" sz="1600" b="0" i="0" dirty="0">
                <a:solidFill>
                  <a:srgbClr val="333333"/>
                </a:solidFill>
                <a:effectLst/>
                <a:latin typeface="Myriad Pro" panose="020B0503030403020204" charset="0"/>
              </a:rPr>
              <a:t>:</a:t>
            </a:r>
          </a:p>
        </p:txBody>
      </p:sp>
    </p:spTree>
    <p:extLst>
      <p:ext uri="{BB962C8B-B14F-4D97-AF65-F5344CB8AC3E}">
        <p14:creationId xmlns:p14="http://schemas.microsoft.com/office/powerpoint/2010/main" val="32554467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08FE1F-1827-699A-1834-9960CCDDC5C1}"/>
              </a:ext>
            </a:extLst>
          </p:cNvPr>
          <p:cNvSpPr>
            <a:spLocks noGrp="1"/>
          </p:cNvSpPr>
          <p:nvPr>
            <p:ph type="title"/>
          </p:nvPr>
        </p:nvSpPr>
        <p:spPr/>
        <p:txBody>
          <a:bodyPr/>
          <a:lstStyle/>
          <a:p>
            <a:r>
              <a:rPr lang="en-US" dirty="0" err="1"/>
              <a:t>WiKi</a:t>
            </a:r>
            <a:r>
              <a:rPr lang="en-US" dirty="0"/>
              <a:t>- Repositories</a:t>
            </a:r>
            <a:endParaRPr lang="en-IN" dirty="0"/>
          </a:p>
        </p:txBody>
      </p:sp>
      <p:sp>
        <p:nvSpPr>
          <p:cNvPr id="4" name="Slide Number Placeholder 3">
            <a:extLst>
              <a:ext uri="{FF2B5EF4-FFF2-40B4-BE49-F238E27FC236}">
                <a16:creationId xmlns:a16="http://schemas.microsoft.com/office/drawing/2014/main" id="{6A9CE83D-4BEF-0570-3D6E-9E3805A7DC8D}"/>
              </a:ext>
            </a:extLst>
          </p:cNvPr>
          <p:cNvSpPr>
            <a:spLocks noGrp="1"/>
          </p:cNvSpPr>
          <p:nvPr>
            <p:ph type="sldNum" sz="quarter" idx="12"/>
          </p:nvPr>
        </p:nvSpPr>
        <p:spPr/>
        <p:txBody>
          <a:bodyPr/>
          <a:lstStyle/>
          <a:p>
            <a:fld id="{163F5A94-8458-4F17-AD3C-1A083E20221D}" type="slidenum">
              <a:rPr lang="en-US" smtClean="0"/>
              <a:t>18</a:t>
            </a:fld>
            <a:endParaRPr lang="en-US" dirty="0"/>
          </a:p>
        </p:txBody>
      </p:sp>
      <p:pic>
        <p:nvPicPr>
          <p:cNvPr id="6" name="Picture 5">
            <a:extLst>
              <a:ext uri="{FF2B5EF4-FFF2-40B4-BE49-F238E27FC236}">
                <a16:creationId xmlns:a16="http://schemas.microsoft.com/office/drawing/2014/main" id="{597DE76B-6732-117B-062C-C25ACCEF0B1D}"/>
              </a:ext>
            </a:extLst>
          </p:cNvPr>
          <p:cNvPicPr>
            <a:picLocks noChangeAspect="1"/>
          </p:cNvPicPr>
          <p:nvPr/>
        </p:nvPicPr>
        <p:blipFill rotWithShape="1">
          <a:blip r:embed="rId2"/>
          <a:srcRect l="12077" t="9699" r="12287" b="10941"/>
          <a:stretch/>
        </p:blipFill>
        <p:spPr>
          <a:xfrm>
            <a:off x="4076054" y="1493918"/>
            <a:ext cx="7608588" cy="4488427"/>
          </a:xfrm>
          <a:prstGeom prst="rect">
            <a:avLst/>
          </a:prstGeom>
        </p:spPr>
      </p:pic>
    </p:spTree>
    <p:extLst>
      <p:ext uri="{BB962C8B-B14F-4D97-AF65-F5344CB8AC3E}">
        <p14:creationId xmlns:p14="http://schemas.microsoft.com/office/powerpoint/2010/main" val="142758269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2AE1D0-2659-C34A-88CC-42E0F0D3F966}"/>
              </a:ext>
            </a:extLst>
          </p:cNvPr>
          <p:cNvSpPr>
            <a:spLocks noGrp="1"/>
          </p:cNvSpPr>
          <p:nvPr>
            <p:ph type="title"/>
          </p:nvPr>
        </p:nvSpPr>
        <p:spPr>
          <a:xfrm>
            <a:off x="334696" y="0"/>
            <a:ext cx="10108715" cy="1173570"/>
          </a:xfrm>
        </p:spPr>
        <p:txBody>
          <a:bodyPr>
            <a:normAutofit fontScale="90000"/>
          </a:bodyPr>
          <a:lstStyle/>
          <a:p>
            <a:r>
              <a:rPr lang="en-IN" dirty="0"/>
              <a:t>Specification Downloads &amp; Exec Viewpoints</a:t>
            </a:r>
          </a:p>
        </p:txBody>
      </p:sp>
      <p:sp>
        <p:nvSpPr>
          <p:cNvPr id="4" name="Slide Number Placeholder 3">
            <a:extLst>
              <a:ext uri="{FF2B5EF4-FFF2-40B4-BE49-F238E27FC236}">
                <a16:creationId xmlns:a16="http://schemas.microsoft.com/office/drawing/2014/main" id="{5774F356-DCA4-54F9-6331-B400BEEDE007}"/>
              </a:ext>
            </a:extLst>
          </p:cNvPr>
          <p:cNvSpPr>
            <a:spLocks noGrp="1"/>
          </p:cNvSpPr>
          <p:nvPr>
            <p:ph type="sldNum" sz="quarter" idx="12"/>
          </p:nvPr>
        </p:nvSpPr>
        <p:spPr/>
        <p:txBody>
          <a:bodyPr/>
          <a:lstStyle/>
          <a:p>
            <a:fld id="{163F5A94-8458-4F17-AD3C-1A083E20221D}" type="slidenum">
              <a:rPr lang="en-US" smtClean="0"/>
              <a:t>19</a:t>
            </a:fld>
            <a:endParaRPr lang="en-US" dirty="0"/>
          </a:p>
        </p:txBody>
      </p:sp>
      <p:graphicFrame>
        <p:nvGraphicFramePr>
          <p:cNvPr id="6" name="Content Placeholder 7">
            <a:extLst>
              <a:ext uri="{FF2B5EF4-FFF2-40B4-BE49-F238E27FC236}">
                <a16:creationId xmlns:a16="http://schemas.microsoft.com/office/drawing/2014/main" id="{C0C99A29-ECDA-6CF4-352F-12400C46042A}"/>
              </a:ext>
            </a:extLst>
          </p:cNvPr>
          <p:cNvGraphicFramePr>
            <a:graphicFrameLocks noGrp="1"/>
          </p:cNvGraphicFramePr>
          <p:nvPr>
            <p:ph idx="1"/>
            <p:extLst>
              <p:ext uri="{D42A27DB-BD31-4B8C-83A1-F6EECF244321}">
                <p14:modId xmlns:p14="http://schemas.microsoft.com/office/powerpoint/2010/main" val="1725658691"/>
              </p:ext>
            </p:extLst>
          </p:nvPr>
        </p:nvGraphicFramePr>
        <p:xfrm>
          <a:off x="133489" y="1239043"/>
          <a:ext cx="3276138" cy="2744021"/>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8" name="Content Placeholder 6">
            <a:extLst>
              <a:ext uri="{FF2B5EF4-FFF2-40B4-BE49-F238E27FC236}">
                <a16:creationId xmlns:a16="http://schemas.microsoft.com/office/drawing/2014/main" id="{FF6BC814-3EEF-B44D-9377-B6DD26BCAC7B}"/>
              </a:ext>
            </a:extLst>
          </p:cNvPr>
          <p:cNvGraphicFramePr>
            <a:graphicFrameLocks/>
          </p:cNvGraphicFramePr>
          <p:nvPr>
            <p:extLst>
              <p:ext uri="{D42A27DB-BD31-4B8C-83A1-F6EECF244321}">
                <p14:modId xmlns:p14="http://schemas.microsoft.com/office/powerpoint/2010/main" val="2065140416"/>
              </p:ext>
            </p:extLst>
          </p:nvPr>
        </p:nvGraphicFramePr>
        <p:xfrm>
          <a:off x="3409627" y="1803507"/>
          <a:ext cx="8824802" cy="3250985"/>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9" name="Table 4">
            <a:extLst>
              <a:ext uri="{FF2B5EF4-FFF2-40B4-BE49-F238E27FC236}">
                <a16:creationId xmlns:a16="http://schemas.microsoft.com/office/drawing/2014/main" id="{E546C13A-D863-02D8-136E-689A8F9033B1}"/>
              </a:ext>
            </a:extLst>
          </p:cNvPr>
          <p:cNvGraphicFramePr>
            <a:graphicFrameLocks noGrp="1"/>
          </p:cNvGraphicFramePr>
          <p:nvPr>
            <p:extLst>
              <p:ext uri="{D42A27DB-BD31-4B8C-83A1-F6EECF244321}">
                <p14:modId xmlns:p14="http://schemas.microsoft.com/office/powerpoint/2010/main" val="2568881275"/>
              </p:ext>
            </p:extLst>
          </p:nvPr>
        </p:nvGraphicFramePr>
        <p:xfrm>
          <a:off x="4107056" y="5054492"/>
          <a:ext cx="8068617" cy="365760"/>
        </p:xfrm>
        <a:graphic>
          <a:graphicData uri="http://schemas.openxmlformats.org/drawingml/2006/table">
            <a:tbl>
              <a:tblPr firstRow="1" bandRow="1">
                <a:tableStyleId>{5C22544A-7EE6-4342-B048-85BDC9FD1C3A}</a:tableStyleId>
              </a:tblPr>
              <a:tblGrid>
                <a:gridCol w="493650">
                  <a:extLst>
                    <a:ext uri="{9D8B030D-6E8A-4147-A177-3AD203B41FA5}">
                      <a16:colId xmlns:a16="http://schemas.microsoft.com/office/drawing/2014/main" val="1098866603"/>
                    </a:ext>
                  </a:extLst>
                </a:gridCol>
                <a:gridCol w="723452">
                  <a:extLst>
                    <a:ext uri="{9D8B030D-6E8A-4147-A177-3AD203B41FA5}">
                      <a16:colId xmlns:a16="http://schemas.microsoft.com/office/drawing/2014/main" val="2534511832"/>
                    </a:ext>
                  </a:extLst>
                </a:gridCol>
                <a:gridCol w="800052">
                  <a:extLst>
                    <a:ext uri="{9D8B030D-6E8A-4147-A177-3AD203B41FA5}">
                      <a16:colId xmlns:a16="http://schemas.microsoft.com/office/drawing/2014/main" val="2276145327"/>
                    </a:ext>
                  </a:extLst>
                </a:gridCol>
                <a:gridCol w="783031">
                  <a:extLst>
                    <a:ext uri="{9D8B030D-6E8A-4147-A177-3AD203B41FA5}">
                      <a16:colId xmlns:a16="http://schemas.microsoft.com/office/drawing/2014/main" val="2724055909"/>
                    </a:ext>
                  </a:extLst>
                </a:gridCol>
                <a:gridCol w="748986">
                  <a:extLst>
                    <a:ext uri="{9D8B030D-6E8A-4147-A177-3AD203B41FA5}">
                      <a16:colId xmlns:a16="http://schemas.microsoft.com/office/drawing/2014/main" val="1450031938"/>
                    </a:ext>
                  </a:extLst>
                </a:gridCol>
                <a:gridCol w="825586">
                  <a:extLst>
                    <a:ext uri="{9D8B030D-6E8A-4147-A177-3AD203B41FA5}">
                      <a16:colId xmlns:a16="http://schemas.microsoft.com/office/drawing/2014/main" val="840058998"/>
                    </a:ext>
                  </a:extLst>
                </a:gridCol>
                <a:gridCol w="783031">
                  <a:extLst>
                    <a:ext uri="{9D8B030D-6E8A-4147-A177-3AD203B41FA5}">
                      <a16:colId xmlns:a16="http://schemas.microsoft.com/office/drawing/2014/main" val="2121370988"/>
                    </a:ext>
                  </a:extLst>
                </a:gridCol>
                <a:gridCol w="723452">
                  <a:extLst>
                    <a:ext uri="{9D8B030D-6E8A-4147-A177-3AD203B41FA5}">
                      <a16:colId xmlns:a16="http://schemas.microsoft.com/office/drawing/2014/main" val="837422697"/>
                    </a:ext>
                  </a:extLst>
                </a:gridCol>
                <a:gridCol w="800052">
                  <a:extLst>
                    <a:ext uri="{9D8B030D-6E8A-4147-A177-3AD203B41FA5}">
                      <a16:colId xmlns:a16="http://schemas.microsoft.com/office/drawing/2014/main" val="678709562"/>
                    </a:ext>
                  </a:extLst>
                </a:gridCol>
                <a:gridCol w="800052">
                  <a:extLst>
                    <a:ext uri="{9D8B030D-6E8A-4147-A177-3AD203B41FA5}">
                      <a16:colId xmlns:a16="http://schemas.microsoft.com/office/drawing/2014/main" val="923269494"/>
                    </a:ext>
                  </a:extLst>
                </a:gridCol>
                <a:gridCol w="587273">
                  <a:extLst>
                    <a:ext uri="{9D8B030D-6E8A-4147-A177-3AD203B41FA5}">
                      <a16:colId xmlns:a16="http://schemas.microsoft.com/office/drawing/2014/main" val="3586191022"/>
                    </a:ext>
                  </a:extLst>
                </a:gridCol>
              </a:tblGrid>
              <a:tr h="320763">
                <a:tc>
                  <a:txBody>
                    <a:bodyPr/>
                    <a:lstStyle/>
                    <a:p>
                      <a:pPr algn="ctr"/>
                      <a:r>
                        <a:rPr lang="en-US" dirty="0"/>
                        <a:t>2</a:t>
                      </a:r>
                      <a:endParaRPr lang="en-IN" dirty="0"/>
                    </a:p>
                  </a:txBody>
                  <a:tcPr/>
                </a:tc>
                <a:tc>
                  <a:txBody>
                    <a:bodyPr/>
                    <a:lstStyle/>
                    <a:p>
                      <a:pPr algn="ctr"/>
                      <a:r>
                        <a:rPr lang="en-US" dirty="0"/>
                        <a:t>1</a:t>
                      </a:r>
                      <a:endParaRPr lang="en-IN" dirty="0"/>
                    </a:p>
                  </a:txBody>
                  <a:tcPr/>
                </a:tc>
                <a:tc>
                  <a:txBody>
                    <a:bodyPr/>
                    <a:lstStyle/>
                    <a:p>
                      <a:pPr algn="ctr"/>
                      <a:r>
                        <a:rPr lang="en-US" dirty="0"/>
                        <a:t>1</a:t>
                      </a:r>
                      <a:endParaRPr lang="en-IN" dirty="0"/>
                    </a:p>
                  </a:txBody>
                  <a:tcPr/>
                </a:tc>
                <a:tc>
                  <a:txBody>
                    <a:bodyPr/>
                    <a:lstStyle/>
                    <a:p>
                      <a:pPr algn="ctr"/>
                      <a:r>
                        <a:rPr lang="en-US" dirty="0"/>
                        <a:t>1</a:t>
                      </a:r>
                      <a:endParaRPr lang="en-IN" dirty="0"/>
                    </a:p>
                  </a:txBody>
                  <a:tcPr/>
                </a:tc>
                <a:tc>
                  <a:txBody>
                    <a:bodyPr/>
                    <a:lstStyle/>
                    <a:p>
                      <a:pPr algn="ctr"/>
                      <a:r>
                        <a:rPr lang="en-US" dirty="0"/>
                        <a:t>1</a:t>
                      </a:r>
                      <a:endParaRPr lang="en-IN" dirty="0"/>
                    </a:p>
                  </a:txBody>
                  <a:tcPr/>
                </a:tc>
                <a:tc>
                  <a:txBody>
                    <a:bodyPr/>
                    <a:lstStyle/>
                    <a:p>
                      <a:pPr algn="ctr"/>
                      <a:r>
                        <a:rPr lang="en-US" dirty="0"/>
                        <a:t>1</a:t>
                      </a:r>
                      <a:endParaRPr lang="en-IN" dirty="0"/>
                    </a:p>
                  </a:txBody>
                  <a:tcPr/>
                </a:tc>
                <a:tc>
                  <a:txBody>
                    <a:bodyPr/>
                    <a:lstStyle/>
                    <a:p>
                      <a:pPr algn="ctr"/>
                      <a:r>
                        <a:rPr lang="en-US" dirty="0"/>
                        <a:t>0</a:t>
                      </a:r>
                      <a:endParaRPr lang="en-IN" dirty="0"/>
                    </a:p>
                  </a:txBody>
                  <a:tcPr/>
                </a:tc>
                <a:tc>
                  <a:txBody>
                    <a:bodyPr/>
                    <a:lstStyle/>
                    <a:p>
                      <a:pPr algn="ctr"/>
                      <a:r>
                        <a:rPr lang="en-US" dirty="0"/>
                        <a:t>1</a:t>
                      </a:r>
                      <a:endParaRPr lang="en-IN" dirty="0"/>
                    </a:p>
                  </a:txBody>
                  <a:tcPr/>
                </a:tc>
                <a:tc>
                  <a:txBody>
                    <a:bodyPr/>
                    <a:lstStyle/>
                    <a:p>
                      <a:pPr algn="ctr"/>
                      <a:r>
                        <a:rPr lang="en-US" dirty="0"/>
                        <a:t>0</a:t>
                      </a:r>
                      <a:endParaRPr lang="en-IN" dirty="0"/>
                    </a:p>
                  </a:txBody>
                  <a:tcPr/>
                </a:tc>
                <a:tc>
                  <a:txBody>
                    <a:bodyPr/>
                    <a:lstStyle/>
                    <a:p>
                      <a:pPr algn="ctr"/>
                      <a:r>
                        <a:rPr lang="en-US" dirty="0"/>
                        <a:t>2</a:t>
                      </a:r>
                      <a:endParaRPr lang="en-IN" dirty="0"/>
                    </a:p>
                  </a:txBody>
                  <a:tcPr/>
                </a:tc>
                <a:tc>
                  <a:txBody>
                    <a:bodyPr/>
                    <a:lstStyle/>
                    <a:p>
                      <a:pPr algn="ctr"/>
                      <a:r>
                        <a:rPr lang="en-US" dirty="0"/>
                        <a:t>1</a:t>
                      </a:r>
                      <a:endParaRPr lang="en-IN" dirty="0"/>
                    </a:p>
                  </a:txBody>
                  <a:tcPr/>
                </a:tc>
                <a:extLst>
                  <a:ext uri="{0D108BD9-81ED-4DB2-BD59-A6C34878D82A}">
                    <a16:rowId xmlns:a16="http://schemas.microsoft.com/office/drawing/2014/main" val="238600982"/>
                  </a:ext>
                </a:extLst>
              </a:tr>
            </a:tbl>
          </a:graphicData>
        </a:graphic>
      </p:graphicFrame>
      <p:sp>
        <p:nvSpPr>
          <p:cNvPr id="10" name="TextBox 9">
            <a:extLst>
              <a:ext uri="{FF2B5EF4-FFF2-40B4-BE49-F238E27FC236}">
                <a16:creationId xmlns:a16="http://schemas.microsoft.com/office/drawing/2014/main" id="{5C592793-7FAF-D051-021C-7308C34B9245}"/>
              </a:ext>
            </a:extLst>
          </p:cNvPr>
          <p:cNvSpPr txBox="1"/>
          <p:nvPr/>
        </p:nvSpPr>
        <p:spPr>
          <a:xfrm>
            <a:off x="6096000" y="5494986"/>
            <a:ext cx="4252051" cy="378886"/>
          </a:xfrm>
          <a:prstGeom prst="rect">
            <a:avLst/>
          </a:prstGeom>
          <a:noFill/>
        </p:spPr>
        <p:txBody>
          <a:bodyPr wrap="square">
            <a:spAutoFit/>
          </a:bodyPr>
          <a:lstStyle/>
          <a:p>
            <a:pPr rtl="0">
              <a:defRPr sz="1862" b="0" i="0" u="none" strike="noStrike" kern="1200" spc="0" baseline="0">
                <a:solidFill>
                  <a:srgbClr val="545054">
                    <a:lumMod val="65000"/>
                    <a:lumOff val="35000"/>
                  </a:srgbClr>
                </a:solidFill>
                <a:latin typeface="+mn-lt"/>
                <a:ea typeface="+mn-ea"/>
                <a:cs typeface="+mn-cs"/>
              </a:defRPr>
            </a:pPr>
            <a:r>
              <a:rPr lang="en-US" dirty="0">
                <a:solidFill>
                  <a:schemeClr val="tx2"/>
                </a:solidFill>
                <a:latin typeface="Myriad Pro" panose="020B0503030403020204" charset="0"/>
              </a:rPr>
              <a:t>#Viewpoints published every month</a:t>
            </a:r>
          </a:p>
        </p:txBody>
      </p:sp>
      <p:cxnSp>
        <p:nvCxnSpPr>
          <p:cNvPr id="5" name="Straight Connector 4">
            <a:extLst>
              <a:ext uri="{FF2B5EF4-FFF2-40B4-BE49-F238E27FC236}">
                <a16:creationId xmlns:a16="http://schemas.microsoft.com/office/drawing/2014/main" id="{3C2B45D8-A0CF-4089-C5BC-1C337233E473}"/>
              </a:ext>
            </a:extLst>
          </p:cNvPr>
          <p:cNvCxnSpPr>
            <a:cxnSpLocks/>
          </p:cNvCxnSpPr>
          <p:nvPr/>
        </p:nvCxnSpPr>
        <p:spPr>
          <a:xfrm>
            <a:off x="3456122" y="1173570"/>
            <a:ext cx="0" cy="5319305"/>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806121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F6D487-583A-4514-9E44-AF625A279D75}"/>
              </a:ext>
            </a:extLst>
          </p:cNvPr>
          <p:cNvSpPr>
            <a:spLocks noGrp="1"/>
          </p:cNvSpPr>
          <p:nvPr>
            <p:ph type="title"/>
          </p:nvPr>
        </p:nvSpPr>
        <p:spPr>
          <a:xfrm>
            <a:off x="252808" y="163773"/>
            <a:ext cx="10053905" cy="1173570"/>
          </a:xfrm>
        </p:spPr>
        <p:txBody>
          <a:bodyPr>
            <a:noAutofit/>
          </a:bodyPr>
          <a:lstStyle/>
          <a:p>
            <a:r>
              <a:rPr lang="en-GB" dirty="0"/>
              <a:t>Outline</a:t>
            </a:r>
            <a:endParaRPr lang="en-GB" sz="4800" dirty="0"/>
          </a:p>
        </p:txBody>
      </p:sp>
      <p:sp>
        <p:nvSpPr>
          <p:cNvPr id="4" name="Slide Number Placeholder 3">
            <a:extLst>
              <a:ext uri="{FF2B5EF4-FFF2-40B4-BE49-F238E27FC236}">
                <a16:creationId xmlns:a16="http://schemas.microsoft.com/office/drawing/2014/main" id="{18B7D49B-310F-4099-AADA-FF6EA9C19DDB}"/>
              </a:ext>
            </a:extLst>
          </p:cNvPr>
          <p:cNvSpPr>
            <a:spLocks noGrp="1"/>
          </p:cNvSpPr>
          <p:nvPr>
            <p:ph type="sldNum" sz="quarter" idx="12"/>
          </p:nvPr>
        </p:nvSpPr>
        <p:spPr/>
        <p:txBody>
          <a:bodyPr/>
          <a:lstStyle/>
          <a:p>
            <a:fld id="{163F5A94-8458-4F17-AD3C-1A083E20221D}" type="slidenum">
              <a:rPr lang="en-US" smtClean="0"/>
              <a:t>2</a:t>
            </a:fld>
            <a:endParaRPr lang="en-US" dirty="0"/>
          </a:p>
        </p:txBody>
      </p:sp>
      <p:sp>
        <p:nvSpPr>
          <p:cNvPr id="6" name="Rectangle 5">
            <a:extLst>
              <a:ext uri="{FF2B5EF4-FFF2-40B4-BE49-F238E27FC236}">
                <a16:creationId xmlns:a16="http://schemas.microsoft.com/office/drawing/2014/main" id="{7C269A2E-D440-4F4D-BD1A-6A7913D760FE}"/>
              </a:ext>
            </a:extLst>
          </p:cNvPr>
          <p:cNvSpPr/>
          <p:nvPr/>
        </p:nvSpPr>
        <p:spPr>
          <a:xfrm>
            <a:off x="362811" y="1571776"/>
            <a:ext cx="11582002" cy="4792081"/>
          </a:xfrm>
          <a:prstGeom prst="rect">
            <a:avLst/>
          </a:prstGeom>
        </p:spPr>
        <p:txBody>
          <a:bodyPr wrap="square">
            <a:spAutoFit/>
          </a:bodyPr>
          <a:lstStyle/>
          <a:p>
            <a:pPr marL="228600" indent="-228600">
              <a:lnSpc>
                <a:spcPct val="90000"/>
              </a:lnSpc>
              <a:spcBef>
                <a:spcPts val="1000"/>
              </a:spcBef>
              <a:buClr>
                <a:srgbClr val="C00000"/>
              </a:buClr>
              <a:buFont typeface="Arial" panose="020B0604020202020204" pitchFamily="34" charset="0"/>
              <a:buChar char="•"/>
            </a:pPr>
            <a:r>
              <a:rPr lang="en-GB" sz="2800" dirty="0">
                <a:latin typeface="Myriad Pro" panose="020B0503030403020204" pitchFamily="34" charset="0"/>
              </a:rPr>
              <a:t>Summary from MARCOM-TP </a:t>
            </a:r>
            <a:r>
              <a:rPr lang="en-GB" sz="2800" dirty="0" err="1">
                <a:latin typeface="Myriad Pro" panose="020B0503030403020204" pitchFamily="34" charset="0"/>
              </a:rPr>
              <a:t>Adhoc</a:t>
            </a:r>
            <a:r>
              <a:rPr lang="en-GB" sz="2800" dirty="0">
                <a:latin typeface="Myriad Pro" panose="020B0503030403020204" pitchFamily="34" charset="0"/>
              </a:rPr>
              <a:t> sessions held in TP54</a:t>
            </a:r>
          </a:p>
          <a:p>
            <a:pPr marL="228600" indent="-228600">
              <a:lnSpc>
                <a:spcPct val="90000"/>
              </a:lnSpc>
              <a:spcBef>
                <a:spcPts val="1000"/>
              </a:spcBef>
              <a:buClr>
                <a:srgbClr val="C00000"/>
              </a:buClr>
              <a:buFont typeface="Arial" panose="020B0604020202020204" pitchFamily="34" charset="0"/>
              <a:buChar char="•"/>
            </a:pPr>
            <a:r>
              <a:rPr lang="en-IN" sz="2800" dirty="0">
                <a:latin typeface="Myriad Pro" panose="020B0503030403020204" pitchFamily="34" charset="0"/>
              </a:rPr>
              <a:t>Preparations for </a:t>
            </a:r>
            <a:r>
              <a:rPr lang="en-GB" sz="2800" dirty="0">
                <a:latin typeface="Myriad Pro" panose="020B0503030403020204" pitchFamily="34" charset="0"/>
              </a:rPr>
              <a:t>celebrating 10</a:t>
            </a:r>
            <a:r>
              <a:rPr lang="en-GB" sz="2800" baseline="30000" dirty="0">
                <a:latin typeface="Myriad Pro" panose="020B0503030403020204" pitchFamily="34" charset="0"/>
              </a:rPr>
              <a:t>th</a:t>
            </a:r>
            <a:r>
              <a:rPr lang="en-GB" sz="2800" dirty="0">
                <a:latin typeface="Myriad Pro" panose="020B0503030403020204" pitchFamily="34" charset="0"/>
              </a:rPr>
              <a:t> Anniversary of oneM2M </a:t>
            </a:r>
          </a:p>
          <a:p>
            <a:pPr marL="228600" indent="-228600">
              <a:lnSpc>
                <a:spcPct val="90000"/>
              </a:lnSpc>
              <a:spcBef>
                <a:spcPts val="1000"/>
              </a:spcBef>
              <a:buClr>
                <a:srgbClr val="C00000"/>
              </a:buClr>
              <a:buFont typeface="Arial" panose="020B0604020202020204" pitchFamily="34" charset="0"/>
              <a:buChar char="•"/>
            </a:pPr>
            <a:r>
              <a:rPr lang="en-GB" sz="2800" dirty="0">
                <a:latin typeface="Myriad Pro" panose="020B0503030403020204" pitchFamily="34" charset="0"/>
              </a:rPr>
              <a:t>Updates </a:t>
            </a:r>
          </a:p>
          <a:p>
            <a:pPr marL="685800" lvl="1" indent="-228600">
              <a:lnSpc>
                <a:spcPct val="90000"/>
              </a:lnSpc>
              <a:spcBef>
                <a:spcPts val="1000"/>
              </a:spcBef>
              <a:buClr>
                <a:srgbClr val="C00000"/>
              </a:buClr>
              <a:buFont typeface="Arial" panose="020B0604020202020204" pitchFamily="34" charset="0"/>
              <a:buChar char="•"/>
            </a:pPr>
            <a:r>
              <a:rPr lang="en-GB" sz="2400" dirty="0">
                <a:latin typeface="Myriad Pro" panose="020B0503030403020204" pitchFamily="34" charset="0"/>
              </a:rPr>
              <a:t>Thought Leadership – Articles</a:t>
            </a:r>
          </a:p>
          <a:p>
            <a:pPr marL="685800" lvl="1" indent="-228600">
              <a:lnSpc>
                <a:spcPct val="90000"/>
              </a:lnSpc>
              <a:spcBef>
                <a:spcPts val="1000"/>
              </a:spcBef>
              <a:buClr>
                <a:srgbClr val="C00000"/>
              </a:buClr>
              <a:buFont typeface="Arial" panose="020B0604020202020204" pitchFamily="34" charset="0"/>
              <a:buChar char="•"/>
            </a:pPr>
            <a:r>
              <a:rPr lang="en-GB" sz="2400" dirty="0">
                <a:latin typeface="Myriad Pro" panose="020B0503030403020204" pitchFamily="34" charset="0"/>
              </a:rPr>
              <a:t>Engagement – Interviews, Exec Insights</a:t>
            </a:r>
          </a:p>
          <a:p>
            <a:pPr marL="685800" lvl="1" indent="-228600">
              <a:lnSpc>
                <a:spcPct val="90000"/>
              </a:lnSpc>
              <a:spcBef>
                <a:spcPts val="1000"/>
              </a:spcBef>
              <a:buClr>
                <a:srgbClr val="C00000"/>
              </a:buClr>
              <a:buFont typeface="Arial" panose="020B0604020202020204" pitchFamily="34" charset="0"/>
              <a:buChar char="•"/>
            </a:pPr>
            <a:r>
              <a:rPr lang="en-GB" sz="2400" dirty="0">
                <a:latin typeface="Myriad Pro" panose="020B0503030403020204" pitchFamily="34" charset="0"/>
              </a:rPr>
              <a:t>Visibility - Events, Speaking </a:t>
            </a:r>
            <a:r>
              <a:rPr lang="en-GB" sz="2400" dirty="0" err="1">
                <a:latin typeface="Myriad Pro" panose="020B0503030403020204" pitchFamily="34" charset="0"/>
              </a:rPr>
              <a:t>Opps</a:t>
            </a:r>
            <a:r>
              <a:rPr lang="en-GB" sz="2400" dirty="0">
                <a:latin typeface="Myriad Pro" panose="020B0503030403020204" pitchFamily="34" charset="0"/>
              </a:rPr>
              <a:t>, </a:t>
            </a:r>
          </a:p>
          <a:p>
            <a:pPr marL="685800" lvl="1" indent="-228600">
              <a:lnSpc>
                <a:spcPct val="90000"/>
              </a:lnSpc>
              <a:spcBef>
                <a:spcPts val="1000"/>
              </a:spcBef>
              <a:buClr>
                <a:srgbClr val="C00000"/>
              </a:buClr>
              <a:buFont typeface="Arial" panose="020B0604020202020204" pitchFamily="34" charset="0"/>
              <a:buChar char="•"/>
            </a:pPr>
            <a:r>
              <a:rPr lang="en-GB" sz="2400" dirty="0">
                <a:latin typeface="Myriad Pro" panose="020B0503030403020204" pitchFamily="34" charset="0"/>
              </a:rPr>
              <a:t>Website, </a:t>
            </a:r>
            <a:r>
              <a:rPr lang="en-GB" sz="2400" dirty="0" err="1">
                <a:latin typeface="Myriad Pro" panose="020B0503030403020204" pitchFamily="34" charset="0"/>
              </a:rPr>
              <a:t>WiKi</a:t>
            </a:r>
            <a:r>
              <a:rPr lang="en-GB" sz="2400" dirty="0">
                <a:latin typeface="Myriad Pro" panose="020B0503030403020204" pitchFamily="34" charset="0"/>
              </a:rPr>
              <a:t>, Social Media </a:t>
            </a:r>
          </a:p>
          <a:p>
            <a:pPr marL="685800" lvl="1" indent="-228600">
              <a:lnSpc>
                <a:spcPct val="90000"/>
              </a:lnSpc>
              <a:spcBef>
                <a:spcPts val="1000"/>
              </a:spcBef>
              <a:buClr>
                <a:srgbClr val="C00000"/>
              </a:buClr>
              <a:buFont typeface="Arial" panose="020B0604020202020204" pitchFamily="34" charset="0"/>
              <a:buChar char="•"/>
            </a:pPr>
            <a:r>
              <a:rPr lang="en-GB" sz="2400" dirty="0">
                <a:latin typeface="Myriad Pro" panose="020B0503030403020204" pitchFamily="34" charset="0"/>
              </a:rPr>
              <a:t>Communiques</a:t>
            </a:r>
          </a:p>
          <a:p>
            <a:pPr marL="685800" lvl="1" indent="-228600">
              <a:lnSpc>
                <a:spcPct val="90000"/>
              </a:lnSpc>
              <a:spcBef>
                <a:spcPts val="1000"/>
              </a:spcBef>
              <a:buClr>
                <a:srgbClr val="C00000"/>
              </a:buClr>
              <a:buFont typeface="Arial" panose="020B0604020202020204" pitchFamily="34" charset="0"/>
              <a:buChar char="•"/>
            </a:pPr>
            <a:r>
              <a:rPr lang="en-GB" sz="2400" dirty="0">
                <a:latin typeface="Myriad Pro" panose="020B0503030403020204" pitchFamily="34" charset="0"/>
              </a:rPr>
              <a:t>PRs and Media</a:t>
            </a:r>
            <a:endParaRPr lang="en-GB" sz="2800" dirty="0">
              <a:latin typeface="Myriad Pro" panose="020B0503030403020204" pitchFamily="34" charset="0"/>
            </a:endParaRPr>
          </a:p>
          <a:p>
            <a:pPr marL="228600" indent="-228600">
              <a:lnSpc>
                <a:spcPct val="90000"/>
              </a:lnSpc>
              <a:spcBef>
                <a:spcPts val="1000"/>
              </a:spcBef>
              <a:buClr>
                <a:srgbClr val="C00000"/>
              </a:buClr>
              <a:buFont typeface="Arial" panose="020B0604020202020204" pitchFamily="34" charset="0"/>
              <a:buChar char="•"/>
            </a:pPr>
            <a:endParaRPr lang="en-GB" sz="2800" dirty="0">
              <a:latin typeface="Myriad Pro" panose="020B0503030403020204" pitchFamily="34" charset="0"/>
            </a:endParaRPr>
          </a:p>
        </p:txBody>
      </p:sp>
    </p:spTree>
    <p:extLst>
      <p:ext uri="{BB962C8B-B14F-4D97-AF65-F5344CB8AC3E}">
        <p14:creationId xmlns:p14="http://schemas.microsoft.com/office/powerpoint/2010/main" val="60760453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34696" y="0"/>
            <a:ext cx="9177052" cy="1173570"/>
          </a:xfrm>
        </p:spPr>
        <p:txBody>
          <a:bodyPr>
            <a:noAutofit/>
          </a:bodyPr>
          <a:lstStyle/>
          <a:p>
            <a:r>
              <a:rPr lang="fr-FR" dirty="0">
                <a:latin typeface="Myriad Pro" panose="020B0503030403020204" charset="0"/>
              </a:rPr>
              <a:t>Engagement by Channels – Mar - Apr’22</a:t>
            </a:r>
          </a:p>
        </p:txBody>
      </p:sp>
      <p:sp>
        <p:nvSpPr>
          <p:cNvPr id="7" name="Slide Number Placeholder 6"/>
          <p:cNvSpPr>
            <a:spLocks noGrp="1"/>
          </p:cNvSpPr>
          <p:nvPr>
            <p:ph type="sldNum" sz="quarter" idx="12"/>
          </p:nvPr>
        </p:nvSpPr>
        <p:spPr/>
        <p:txBody>
          <a:bodyPr/>
          <a:lstStyle/>
          <a:p>
            <a:fld id="{CF81B550-7CF2-4283-9092-C0AEF1549117}" type="slidenum">
              <a:rPr lang="en-US" smtClean="0">
                <a:latin typeface="Myriad Pro" panose="020B0503030403020204" charset="0"/>
              </a:rPr>
              <a:t>20</a:t>
            </a:fld>
            <a:endParaRPr lang="en-US">
              <a:latin typeface="Myriad Pro" panose="020B0503030403020204" charset="0"/>
            </a:endParaRPr>
          </a:p>
        </p:txBody>
      </p:sp>
      <p:sp>
        <p:nvSpPr>
          <p:cNvPr id="11" name="TextBox 10">
            <a:extLst>
              <a:ext uri="{FF2B5EF4-FFF2-40B4-BE49-F238E27FC236}">
                <a16:creationId xmlns:a16="http://schemas.microsoft.com/office/drawing/2014/main" id="{1E9F7DE9-57AA-4E6B-83DA-2E931998BE43}"/>
              </a:ext>
            </a:extLst>
          </p:cNvPr>
          <p:cNvSpPr txBox="1"/>
          <p:nvPr/>
        </p:nvSpPr>
        <p:spPr>
          <a:xfrm>
            <a:off x="334696" y="1405622"/>
            <a:ext cx="9876104" cy="369332"/>
          </a:xfrm>
          <a:prstGeom prst="rect">
            <a:avLst/>
          </a:prstGeom>
          <a:noFill/>
        </p:spPr>
        <p:txBody>
          <a:bodyPr wrap="square">
            <a:spAutoFit/>
          </a:bodyPr>
          <a:lstStyle/>
          <a:p>
            <a:r>
              <a:rPr lang="en-IN" sz="1800" dirty="0">
                <a:effectLst/>
                <a:latin typeface="Myriad Pro" panose="020B0503030403020204" charset="0"/>
                <a:ea typeface="Calibri" panose="020F0502020204030204" pitchFamily="34" charset="0"/>
              </a:rPr>
              <a:t>This is the engagement by channel for last 2 months :</a:t>
            </a:r>
          </a:p>
        </p:txBody>
      </p:sp>
      <p:graphicFrame>
        <p:nvGraphicFramePr>
          <p:cNvPr id="3" name="Table 3">
            <a:extLst>
              <a:ext uri="{FF2B5EF4-FFF2-40B4-BE49-F238E27FC236}">
                <a16:creationId xmlns:a16="http://schemas.microsoft.com/office/drawing/2014/main" id="{73827937-E440-7E80-F619-6CB0CAB7092B}"/>
              </a:ext>
            </a:extLst>
          </p:cNvPr>
          <p:cNvGraphicFramePr>
            <a:graphicFrameLocks noGrp="1"/>
          </p:cNvGraphicFramePr>
          <p:nvPr>
            <p:extLst>
              <p:ext uri="{D42A27DB-BD31-4B8C-83A1-F6EECF244321}">
                <p14:modId xmlns:p14="http://schemas.microsoft.com/office/powerpoint/2010/main" val="1724056370"/>
              </p:ext>
            </p:extLst>
          </p:nvPr>
        </p:nvGraphicFramePr>
        <p:xfrm>
          <a:off x="334696" y="2095499"/>
          <a:ext cx="5658600" cy="2049118"/>
        </p:xfrm>
        <a:graphic>
          <a:graphicData uri="http://schemas.openxmlformats.org/drawingml/2006/table">
            <a:tbl>
              <a:tblPr firstRow="1" bandRow="1">
                <a:tableStyleId>{5C22544A-7EE6-4342-B048-85BDC9FD1C3A}</a:tableStyleId>
              </a:tblPr>
              <a:tblGrid>
                <a:gridCol w="2905461">
                  <a:extLst>
                    <a:ext uri="{9D8B030D-6E8A-4147-A177-3AD203B41FA5}">
                      <a16:colId xmlns:a16="http://schemas.microsoft.com/office/drawing/2014/main" val="414926531"/>
                    </a:ext>
                  </a:extLst>
                </a:gridCol>
                <a:gridCol w="1679713">
                  <a:extLst>
                    <a:ext uri="{9D8B030D-6E8A-4147-A177-3AD203B41FA5}">
                      <a16:colId xmlns:a16="http://schemas.microsoft.com/office/drawing/2014/main" val="116555482"/>
                    </a:ext>
                  </a:extLst>
                </a:gridCol>
                <a:gridCol w="1073426">
                  <a:extLst>
                    <a:ext uri="{9D8B030D-6E8A-4147-A177-3AD203B41FA5}">
                      <a16:colId xmlns:a16="http://schemas.microsoft.com/office/drawing/2014/main" val="554271125"/>
                    </a:ext>
                  </a:extLst>
                </a:gridCol>
              </a:tblGrid>
              <a:tr h="508553">
                <a:tc>
                  <a:txBody>
                    <a:bodyPr/>
                    <a:lstStyle/>
                    <a:p>
                      <a:r>
                        <a:rPr lang="en-IN" dirty="0">
                          <a:latin typeface="Myriad Pro" panose="020B0503030403020204" charset="0"/>
                        </a:rPr>
                        <a:t>Default Channel Grouping</a:t>
                      </a:r>
                    </a:p>
                  </a:txBody>
                  <a:tcPr/>
                </a:tc>
                <a:tc>
                  <a:txBody>
                    <a:bodyPr/>
                    <a:lstStyle/>
                    <a:p>
                      <a:r>
                        <a:rPr lang="en-IN" dirty="0">
                          <a:latin typeface="Myriad Pro" panose="020B0503030403020204" charset="0"/>
                        </a:rPr>
                        <a:t>Visits (Mar’22)</a:t>
                      </a:r>
                    </a:p>
                  </a:txBody>
                  <a:tcPr/>
                </a:tc>
                <a:tc>
                  <a:txBody>
                    <a:bodyPr/>
                    <a:lstStyle/>
                    <a:p>
                      <a:r>
                        <a:rPr lang="en-IN" dirty="0">
                          <a:latin typeface="Myriad Pro" panose="020B0503030403020204" charset="0"/>
                        </a:rPr>
                        <a:t>Apr’22</a:t>
                      </a:r>
                    </a:p>
                  </a:txBody>
                  <a:tcPr/>
                </a:tc>
                <a:extLst>
                  <a:ext uri="{0D108BD9-81ED-4DB2-BD59-A6C34878D82A}">
                    <a16:rowId xmlns:a16="http://schemas.microsoft.com/office/drawing/2014/main" val="3416364545"/>
                  </a:ext>
                </a:extLst>
              </a:tr>
              <a:tr h="437322">
                <a:tc>
                  <a:txBody>
                    <a:bodyPr/>
                    <a:lstStyle/>
                    <a:p>
                      <a:r>
                        <a:rPr lang="en-IN" dirty="0">
                          <a:latin typeface="Myriad Pro" panose="020B0503030403020204" charset="0"/>
                        </a:rPr>
                        <a:t>Organic Search</a:t>
                      </a:r>
                    </a:p>
                  </a:txBody>
                  <a:tcPr/>
                </a:tc>
                <a:tc>
                  <a:txBody>
                    <a:bodyPr/>
                    <a:lstStyle/>
                    <a:p>
                      <a:r>
                        <a:rPr lang="en-IN" dirty="0">
                          <a:latin typeface="Myriad Pro" panose="020B0503030403020204" charset="0"/>
                        </a:rPr>
                        <a:t>1036</a:t>
                      </a:r>
                    </a:p>
                  </a:txBody>
                  <a:tcPr/>
                </a:tc>
                <a:tc>
                  <a:txBody>
                    <a:bodyPr/>
                    <a:lstStyle/>
                    <a:p>
                      <a:r>
                        <a:rPr lang="en-IN" dirty="0">
                          <a:latin typeface="Myriad Pro" panose="020B0503030403020204" charset="0"/>
                        </a:rPr>
                        <a:t>996</a:t>
                      </a:r>
                    </a:p>
                  </a:txBody>
                  <a:tcPr/>
                </a:tc>
                <a:extLst>
                  <a:ext uri="{0D108BD9-81ED-4DB2-BD59-A6C34878D82A}">
                    <a16:rowId xmlns:a16="http://schemas.microsoft.com/office/drawing/2014/main" val="2002534772"/>
                  </a:ext>
                </a:extLst>
              </a:tr>
              <a:tr h="337930">
                <a:tc>
                  <a:txBody>
                    <a:bodyPr/>
                    <a:lstStyle/>
                    <a:p>
                      <a:r>
                        <a:rPr lang="en-IN" dirty="0">
                          <a:latin typeface="Myriad Pro" panose="020B0503030403020204" charset="0"/>
                        </a:rPr>
                        <a:t>Direct </a:t>
                      </a:r>
                    </a:p>
                  </a:txBody>
                  <a:tcPr/>
                </a:tc>
                <a:tc>
                  <a:txBody>
                    <a:bodyPr/>
                    <a:lstStyle/>
                    <a:p>
                      <a:r>
                        <a:rPr lang="en-IN" dirty="0">
                          <a:latin typeface="Myriad Pro" panose="020B0503030403020204" charset="0"/>
                        </a:rPr>
                        <a:t>573</a:t>
                      </a:r>
                    </a:p>
                  </a:txBody>
                  <a:tcPr/>
                </a:tc>
                <a:tc>
                  <a:txBody>
                    <a:bodyPr/>
                    <a:lstStyle/>
                    <a:p>
                      <a:r>
                        <a:rPr lang="en-IN" dirty="0">
                          <a:latin typeface="Myriad Pro" panose="020B0503030403020204" charset="0"/>
                        </a:rPr>
                        <a:t>682</a:t>
                      </a:r>
                    </a:p>
                  </a:txBody>
                  <a:tcPr/>
                </a:tc>
                <a:extLst>
                  <a:ext uri="{0D108BD9-81ED-4DB2-BD59-A6C34878D82A}">
                    <a16:rowId xmlns:a16="http://schemas.microsoft.com/office/drawing/2014/main" val="3245987734"/>
                  </a:ext>
                </a:extLst>
              </a:tr>
              <a:tr h="349857">
                <a:tc>
                  <a:txBody>
                    <a:bodyPr/>
                    <a:lstStyle/>
                    <a:p>
                      <a:r>
                        <a:rPr lang="en-IN" dirty="0">
                          <a:latin typeface="Myriad Pro" panose="020B0503030403020204" charset="0"/>
                        </a:rPr>
                        <a:t>Referral</a:t>
                      </a:r>
                    </a:p>
                  </a:txBody>
                  <a:tcPr/>
                </a:tc>
                <a:tc>
                  <a:txBody>
                    <a:bodyPr/>
                    <a:lstStyle/>
                    <a:p>
                      <a:r>
                        <a:rPr lang="en-IN" dirty="0">
                          <a:latin typeface="Myriad Pro" panose="020B0503030403020204" charset="0"/>
                        </a:rPr>
                        <a:t>99</a:t>
                      </a:r>
                    </a:p>
                  </a:txBody>
                  <a:tcPr/>
                </a:tc>
                <a:tc>
                  <a:txBody>
                    <a:bodyPr/>
                    <a:lstStyle/>
                    <a:p>
                      <a:r>
                        <a:rPr lang="en-IN" dirty="0">
                          <a:latin typeface="Myriad Pro" panose="020B0503030403020204" charset="0"/>
                        </a:rPr>
                        <a:t>115</a:t>
                      </a:r>
                    </a:p>
                  </a:txBody>
                  <a:tcPr/>
                </a:tc>
                <a:extLst>
                  <a:ext uri="{0D108BD9-81ED-4DB2-BD59-A6C34878D82A}">
                    <a16:rowId xmlns:a16="http://schemas.microsoft.com/office/drawing/2014/main" val="140164163"/>
                  </a:ext>
                </a:extLst>
              </a:tr>
              <a:tr h="371723">
                <a:tc>
                  <a:txBody>
                    <a:bodyPr/>
                    <a:lstStyle/>
                    <a:p>
                      <a:r>
                        <a:rPr lang="en-IN" dirty="0">
                          <a:latin typeface="Myriad Pro" panose="020B0503030403020204" charset="0"/>
                        </a:rPr>
                        <a:t>Social</a:t>
                      </a:r>
                    </a:p>
                  </a:txBody>
                  <a:tcPr/>
                </a:tc>
                <a:tc>
                  <a:txBody>
                    <a:bodyPr/>
                    <a:lstStyle/>
                    <a:p>
                      <a:r>
                        <a:rPr lang="en-IN" dirty="0">
                          <a:latin typeface="Myriad Pro" panose="020B0503030403020204" charset="0"/>
                        </a:rPr>
                        <a:t>28</a:t>
                      </a:r>
                    </a:p>
                  </a:txBody>
                  <a:tcPr/>
                </a:tc>
                <a:tc>
                  <a:txBody>
                    <a:bodyPr/>
                    <a:lstStyle/>
                    <a:p>
                      <a:r>
                        <a:rPr lang="en-IN" dirty="0">
                          <a:latin typeface="Myriad Pro" panose="020B0503030403020204" charset="0"/>
                        </a:rPr>
                        <a:t>48</a:t>
                      </a:r>
                    </a:p>
                  </a:txBody>
                  <a:tcPr/>
                </a:tc>
                <a:extLst>
                  <a:ext uri="{0D108BD9-81ED-4DB2-BD59-A6C34878D82A}">
                    <a16:rowId xmlns:a16="http://schemas.microsoft.com/office/drawing/2014/main" val="447469529"/>
                  </a:ext>
                </a:extLst>
              </a:tr>
            </a:tbl>
          </a:graphicData>
        </a:graphic>
      </p:graphicFrame>
      <p:sp>
        <p:nvSpPr>
          <p:cNvPr id="9" name="TextBox 8">
            <a:extLst>
              <a:ext uri="{FF2B5EF4-FFF2-40B4-BE49-F238E27FC236}">
                <a16:creationId xmlns:a16="http://schemas.microsoft.com/office/drawing/2014/main" id="{040D1742-FB4E-4C6A-1CE0-70170F45CACD}"/>
              </a:ext>
            </a:extLst>
          </p:cNvPr>
          <p:cNvSpPr txBox="1"/>
          <p:nvPr/>
        </p:nvSpPr>
        <p:spPr>
          <a:xfrm>
            <a:off x="6323231" y="2095499"/>
            <a:ext cx="5534073" cy="2585323"/>
          </a:xfrm>
          <a:prstGeom prst="rect">
            <a:avLst/>
          </a:prstGeom>
          <a:noFill/>
        </p:spPr>
        <p:txBody>
          <a:bodyPr wrap="square">
            <a:spAutoFit/>
          </a:bodyPr>
          <a:lstStyle/>
          <a:p>
            <a:r>
              <a:rPr lang="en-IN" sz="1800" b="1" dirty="0">
                <a:effectLst/>
                <a:latin typeface="Myriad Pro" panose="020B0503030403020204" charset="0"/>
                <a:ea typeface="MS PGothic" panose="020B0600070205080204" pitchFamily="34" charset="-128"/>
              </a:rPr>
              <a:t>Organic:</a:t>
            </a:r>
            <a:r>
              <a:rPr lang="en-US" sz="1800" b="1" dirty="0">
                <a:effectLst/>
                <a:latin typeface="Myriad Pro" panose="020B0503030403020204" charset="0"/>
                <a:ea typeface="MS PGothic" panose="020B0600070205080204" pitchFamily="34" charset="-128"/>
              </a:rPr>
              <a:t> </a:t>
            </a:r>
            <a:r>
              <a:rPr lang="en-US" sz="1800" dirty="0">
                <a:effectLst/>
                <a:latin typeface="Myriad Pro" panose="020B0503030403020204" charset="0"/>
                <a:ea typeface="MS PGothic" panose="020B0600070205080204" pitchFamily="34" charset="-128"/>
              </a:rPr>
              <a:t>visitors that arrive from search engines by typing a keyword.</a:t>
            </a:r>
            <a:endParaRPr lang="en-IN" dirty="0">
              <a:latin typeface="Myriad Pro" panose="020B0503030403020204" charset="0"/>
              <a:ea typeface="MS PGothic" panose="020B0600070205080204" pitchFamily="34" charset="-128"/>
            </a:endParaRPr>
          </a:p>
          <a:p>
            <a:r>
              <a:rPr lang="en-IN" sz="1800" b="1" dirty="0">
                <a:effectLst/>
                <a:latin typeface="Myriad Pro" panose="020B0503030403020204" charset="0"/>
                <a:ea typeface="MS PGothic" panose="020B0600070205080204" pitchFamily="34" charset="-128"/>
              </a:rPr>
              <a:t>Direct: </a:t>
            </a:r>
            <a:r>
              <a:rPr lang="en-IN" sz="1800" dirty="0">
                <a:effectLst/>
                <a:latin typeface="Myriad Pro" panose="020B0503030403020204" charset="0"/>
                <a:ea typeface="MS PGothic" panose="020B0600070205080204" pitchFamily="34" charset="-128"/>
              </a:rPr>
              <a:t>visitors </a:t>
            </a:r>
            <a:r>
              <a:rPr lang="en-US" sz="1800" dirty="0">
                <a:effectLst/>
                <a:latin typeface="Myriad Pro" panose="020B0503030403020204" charset="0"/>
                <a:ea typeface="MS PGothic" panose="020B0600070205080204" pitchFamily="34" charset="-128"/>
              </a:rPr>
              <a:t>arriving at website by typing the URL </a:t>
            </a:r>
          </a:p>
          <a:p>
            <a:r>
              <a:rPr lang="en-US" sz="1800" dirty="0">
                <a:effectLst/>
                <a:latin typeface="Myriad Pro" panose="020B0503030403020204" charset="0"/>
                <a:ea typeface="MS PGothic" panose="020B0600070205080204" pitchFamily="34" charset="-128"/>
              </a:rPr>
              <a:t>into the address bar</a:t>
            </a:r>
            <a:endParaRPr lang="en-IN" sz="1800" dirty="0">
              <a:effectLst/>
              <a:latin typeface="Myriad Pro" panose="020B0503030403020204" charset="0"/>
              <a:ea typeface="MS PGothic" panose="020B0600070205080204" pitchFamily="34" charset="-128"/>
            </a:endParaRPr>
          </a:p>
          <a:p>
            <a:r>
              <a:rPr lang="en-IN" sz="1800" b="1" dirty="0">
                <a:effectLst/>
                <a:latin typeface="Myriad Pro" panose="020B0503030403020204" charset="0"/>
                <a:ea typeface="MS PGothic" panose="020B0600070205080204" pitchFamily="34" charset="-128"/>
              </a:rPr>
              <a:t>Referral:</a:t>
            </a:r>
            <a:r>
              <a:rPr lang="en-IN" sz="1800" dirty="0">
                <a:effectLst/>
                <a:latin typeface="Myriad Pro" panose="020B0503030403020204" charset="0"/>
                <a:ea typeface="MS PGothic" panose="020B0600070205080204" pitchFamily="34" charset="-128"/>
              </a:rPr>
              <a:t> someone referred to oneM2M website/page from another webpage where oneM2M related link is embedded</a:t>
            </a:r>
          </a:p>
          <a:p>
            <a:r>
              <a:rPr lang="en-IN" sz="1800" b="1" dirty="0">
                <a:effectLst/>
                <a:latin typeface="Myriad Pro" panose="020B0503030403020204" charset="0"/>
                <a:ea typeface="MS PGothic" panose="020B0600070205080204" pitchFamily="34" charset="-128"/>
              </a:rPr>
              <a:t>Social:</a:t>
            </a:r>
            <a:r>
              <a:rPr lang="en-IN" sz="1800" dirty="0">
                <a:effectLst/>
                <a:latin typeface="Myriad Pro" panose="020B0503030403020204" charset="0"/>
                <a:ea typeface="MS PGothic" panose="020B0600070205080204" pitchFamily="34" charset="-128"/>
              </a:rPr>
              <a:t> someone clicks on oneM2M link embedded in a Tweet/LinkedIn post</a:t>
            </a:r>
            <a:endParaRPr lang="en-IN" dirty="0">
              <a:latin typeface="Myriad Pro" panose="020B0503030403020204" charset="0"/>
            </a:endParaRPr>
          </a:p>
        </p:txBody>
      </p:sp>
    </p:spTree>
    <p:extLst>
      <p:ext uri="{BB962C8B-B14F-4D97-AF65-F5344CB8AC3E}">
        <p14:creationId xmlns:p14="http://schemas.microsoft.com/office/powerpoint/2010/main" val="139733837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a:xfrm>
            <a:off x="825688" y="3185195"/>
            <a:ext cx="10540621" cy="962653"/>
          </a:xfrm>
        </p:spPr>
        <p:txBody>
          <a:bodyPr>
            <a:normAutofit/>
          </a:bodyPr>
          <a:lstStyle/>
          <a:p>
            <a:r>
              <a:rPr lang="en-US" sz="5400" dirty="0"/>
              <a:t>Reference Slides</a:t>
            </a:r>
          </a:p>
        </p:txBody>
      </p:sp>
      <p:sp>
        <p:nvSpPr>
          <p:cNvPr id="4" name="Slide Number Placeholder 3"/>
          <p:cNvSpPr>
            <a:spLocks noGrp="1"/>
          </p:cNvSpPr>
          <p:nvPr>
            <p:ph type="sldNum" sz="quarter" idx="4294967295"/>
          </p:nvPr>
        </p:nvSpPr>
        <p:spPr>
          <a:xfrm>
            <a:off x="11753850" y="6492875"/>
            <a:ext cx="438150" cy="365125"/>
          </a:xfrm>
        </p:spPr>
        <p:txBody>
          <a:bodyPr/>
          <a:lstStyle/>
          <a:p>
            <a:fld id="{CF81B550-7CF2-4283-9092-C0AEF1549117}" type="slidenum">
              <a:rPr lang="en-US" smtClean="0"/>
              <a:t>21</a:t>
            </a:fld>
            <a:endParaRPr lang="en-US"/>
          </a:p>
        </p:txBody>
      </p:sp>
    </p:spTree>
    <p:extLst>
      <p:ext uri="{BB962C8B-B14F-4D97-AF65-F5344CB8AC3E}">
        <p14:creationId xmlns:p14="http://schemas.microsoft.com/office/powerpoint/2010/main" val="354755858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DDB196-F822-C230-1CE6-9FDEE7F5E194}"/>
              </a:ext>
            </a:extLst>
          </p:cNvPr>
          <p:cNvSpPr>
            <a:spLocks noGrp="1"/>
          </p:cNvSpPr>
          <p:nvPr>
            <p:ph type="title"/>
          </p:nvPr>
        </p:nvSpPr>
        <p:spPr/>
        <p:txBody>
          <a:bodyPr>
            <a:normAutofit/>
          </a:bodyPr>
          <a:lstStyle/>
          <a:p>
            <a:r>
              <a:rPr lang="en-IN" sz="4400" dirty="0"/>
              <a:t>MARCOM Approach </a:t>
            </a:r>
            <a:endParaRPr lang="en-IN" dirty="0"/>
          </a:p>
        </p:txBody>
      </p:sp>
      <p:sp>
        <p:nvSpPr>
          <p:cNvPr id="4" name="Slide Number Placeholder 3">
            <a:extLst>
              <a:ext uri="{FF2B5EF4-FFF2-40B4-BE49-F238E27FC236}">
                <a16:creationId xmlns:a16="http://schemas.microsoft.com/office/drawing/2014/main" id="{1156B4C2-3966-C00D-25DC-39019B8019A8}"/>
              </a:ext>
            </a:extLst>
          </p:cNvPr>
          <p:cNvSpPr>
            <a:spLocks noGrp="1"/>
          </p:cNvSpPr>
          <p:nvPr>
            <p:ph type="sldNum" sz="quarter" idx="12"/>
          </p:nvPr>
        </p:nvSpPr>
        <p:spPr/>
        <p:txBody>
          <a:bodyPr/>
          <a:lstStyle/>
          <a:p>
            <a:fld id="{163F5A94-8458-4F17-AD3C-1A083E20221D}" type="slidenum">
              <a:rPr lang="en-US" smtClean="0"/>
              <a:t>22</a:t>
            </a:fld>
            <a:endParaRPr lang="en-US" dirty="0"/>
          </a:p>
        </p:txBody>
      </p:sp>
    </p:spTree>
    <p:extLst>
      <p:ext uri="{BB962C8B-B14F-4D97-AF65-F5344CB8AC3E}">
        <p14:creationId xmlns:p14="http://schemas.microsoft.com/office/powerpoint/2010/main" val="113192817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A1800A-72B0-471B-A678-EBB803A3CAEA}"/>
              </a:ext>
            </a:extLst>
          </p:cNvPr>
          <p:cNvSpPr>
            <a:spLocks noGrp="1"/>
          </p:cNvSpPr>
          <p:nvPr>
            <p:ph type="title"/>
          </p:nvPr>
        </p:nvSpPr>
        <p:spPr>
          <a:xfrm>
            <a:off x="340964" y="123986"/>
            <a:ext cx="8750274" cy="1328554"/>
          </a:xfrm>
        </p:spPr>
        <p:txBody>
          <a:bodyPr>
            <a:normAutofit/>
          </a:bodyPr>
          <a:lstStyle/>
          <a:p>
            <a:r>
              <a:rPr lang="en-US" sz="3600" dirty="0"/>
              <a:t>MARCOM Approach </a:t>
            </a:r>
            <a:endParaRPr lang="en-IN" sz="3600" dirty="0"/>
          </a:p>
        </p:txBody>
      </p:sp>
      <p:sp>
        <p:nvSpPr>
          <p:cNvPr id="4" name="Slide Number Placeholder 3">
            <a:extLst>
              <a:ext uri="{FF2B5EF4-FFF2-40B4-BE49-F238E27FC236}">
                <a16:creationId xmlns:a16="http://schemas.microsoft.com/office/drawing/2014/main" id="{02720667-60EF-4FA6-9784-1084C1F6483C}"/>
              </a:ext>
            </a:extLst>
          </p:cNvPr>
          <p:cNvSpPr>
            <a:spLocks noGrp="1"/>
          </p:cNvSpPr>
          <p:nvPr>
            <p:ph type="sldNum" sz="quarter" idx="12"/>
          </p:nvPr>
        </p:nvSpPr>
        <p:spPr/>
        <p:txBody>
          <a:bodyPr/>
          <a:lstStyle/>
          <a:p>
            <a:fld id="{163F5A94-8458-4F17-AD3C-1A083E20221D}" type="slidenum">
              <a:rPr lang="en-US" smtClean="0"/>
              <a:t>23</a:t>
            </a:fld>
            <a:endParaRPr lang="en-US" dirty="0"/>
          </a:p>
        </p:txBody>
      </p:sp>
      <p:sp>
        <p:nvSpPr>
          <p:cNvPr id="8" name="Content Placeholder 2">
            <a:extLst>
              <a:ext uri="{FF2B5EF4-FFF2-40B4-BE49-F238E27FC236}">
                <a16:creationId xmlns:a16="http://schemas.microsoft.com/office/drawing/2014/main" id="{80DC3D57-6F2B-7BA2-756D-25D25D327F66}"/>
              </a:ext>
            </a:extLst>
          </p:cNvPr>
          <p:cNvSpPr>
            <a:spLocks noGrp="1"/>
          </p:cNvSpPr>
          <p:nvPr>
            <p:ph idx="1"/>
          </p:nvPr>
        </p:nvSpPr>
        <p:spPr>
          <a:xfrm>
            <a:off x="334696" y="1173570"/>
            <a:ext cx="10697098" cy="5129576"/>
          </a:xfrm>
        </p:spPr>
        <p:txBody>
          <a:bodyPr>
            <a:normAutofit lnSpcReduction="10000"/>
          </a:bodyPr>
          <a:lstStyle/>
          <a:p>
            <a:pPr marL="0" indent="0">
              <a:buNone/>
            </a:pPr>
            <a:r>
              <a:rPr lang="en-GB" sz="2300" b="1" dirty="0">
                <a:latin typeface="Calibri" panose="020F0502020204030204" pitchFamily="34" charset="0"/>
              </a:rPr>
              <a:t>MARCOM Goals </a:t>
            </a:r>
          </a:p>
          <a:p>
            <a:pPr marL="342900" lvl="0" indent="-342900">
              <a:lnSpc>
                <a:spcPct val="107000"/>
              </a:lnSpc>
              <a:buFont typeface="Symbol" panose="05050102010706020507" pitchFamily="18" charset="2"/>
              <a:buChar char=""/>
            </a:pPr>
            <a:r>
              <a:rPr lang="en-GB" sz="2300" dirty="0">
                <a:latin typeface="Calibri" panose="020F0502020204030204" pitchFamily="34" charset="0"/>
              </a:rPr>
              <a:t>Provide sustained Market Visibility for oneM2M; </a:t>
            </a:r>
            <a:endParaRPr lang="en-IN" sz="2300" dirty="0">
              <a:latin typeface="Calibri" panose="020F0502020204030204" pitchFamily="34" charset="0"/>
            </a:endParaRPr>
          </a:p>
          <a:p>
            <a:pPr marL="342900" lvl="0" indent="-342900">
              <a:lnSpc>
                <a:spcPct val="107000"/>
              </a:lnSpc>
              <a:buFont typeface="Symbol" panose="05050102010706020507" pitchFamily="18" charset="2"/>
              <a:buChar char=""/>
            </a:pPr>
            <a:r>
              <a:rPr lang="en-GB" sz="2300" dirty="0">
                <a:latin typeface="Calibri" panose="020F0502020204030204" pitchFamily="34" charset="0"/>
              </a:rPr>
              <a:t>to increase the understanding of oneM2M both as a technical standard and as an organization for developing and maintaining a standardization roadmap; and, </a:t>
            </a:r>
            <a:endParaRPr lang="en-IN" sz="2300" dirty="0">
              <a:latin typeface="Calibri" panose="020F0502020204030204" pitchFamily="34" charset="0"/>
            </a:endParaRPr>
          </a:p>
          <a:p>
            <a:r>
              <a:rPr lang="en-GB" sz="2300" dirty="0">
                <a:latin typeface="Calibri" panose="020F0502020204030204" pitchFamily="34" charset="0"/>
              </a:rPr>
              <a:t>develop the market for oneM2M solutions.</a:t>
            </a:r>
            <a:endParaRPr lang="en-IN" sz="2300" dirty="0">
              <a:latin typeface="Calibri" panose="020F0502020204030204" pitchFamily="34" charset="0"/>
            </a:endParaRPr>
          </a:p>
          <a:p>
            <a:pPr marL="0" indent="0">
              <a:buNone/>
            </a:pPr>
            <a:endParaRPr lang="en-IN" sz="2300" dirty="0">
              <a:latin typeface="Calibri" panose="020F0502020204030204" pitchFamily="34" charset="0"/>
              <a:ea typeface="Calibri" panose="020F0502020204030204" pitchFamily="34" charset="0"/>
            </a:endParaRPr>
          </a:p>
          <a:p>
            <a:pPr marL="0" indent="0">
              <a:buNone/>
            </a:pPr>
            <a:r>
              <a:rPr lang="en-IN" sz="2300" b="1" dirty="0">
                <a:latin typeface="Calibri" panose="020F0502020204030204" pitchFamily="34" charset="0"/>
                <a:ea typeface="Calibri" panose="020F0502020204030204" pitchFamily="34" charset="0"/>
              </a:rPr>
              <a:t>Approach</a:t>
            </a:r>
          </a:p>
          <a:p>
            <a:r>
              <a:rPr lang="en-IN" sz="2300" dirty="0">
                <a:latin typeface="Calibri" panose="020F0502020204030204" pitchFamily="34" charset="0"/>
                <a:ea typeface="Calibri" panose="020F0502020204030204" pitchFamily="34" charset="0"/>
              </a:rPr>
              <a:t>Global (oneM2M level), Partner level and Regional activities</a:t>
            </a:r>
          </a:p>
          <a:p>
            <a:r>
              <a:rPr lang="en-IN" sz="2300" dirty="0">
                <a:latin typeface="Calibri" panose="020F0502020204030204" pitchFamily="34" charset="0"/>
                <a:ea typeface="Calibri" panose="020F0502020204030204" pitchFamily="34" charset="0"/>
              </a:rPr>
              <a:t>Articles &amp; Speaking Opportunities in targeted journals/periodicals and Events</a:t>
            </a:r>
          </a:p>
          <a:p>
            <a:r>
              <a:rPr lang="en-IN" sz="2300" dirty="0">
                <a:latin typeface="Calibri" panose="020F0502020204030204" pitchFamily="34" charset="0"/>
                <a:ea typeface="Calibri" panose="020F0502020204030204" pitchFamily="34" charset="0"/>
              </a:rPr>
              <a:t>Support development of collateral for Developers</a:t>
            </a:r>
          </a:p>
          <a:p>
            <a:pPr marL="0" indent="0">
              <a:buNone/>
            </a:pPr>
            <a:endParaRPr lang="en-IN" sz="2300" dirty="0">
              <a:latin typeface="Calibri" panose="020F0502020204030204" pitchFamily="34" charset="0"/>
              <a:ea typeface="Calibri" panose="020F0502020204030204" pitchFamily="34" charset="0"/>
            </a:endParaRPr>
          </a:p>
          <a:p>
            <a:pPr marL="0" indent="0">
              <a:buNone/>
            </a:pPr>
            <a:r>
              <a:rPr lang="en-IN" sz="2300" dirty="0">
                <a:latin typeface="Calibri" panose="020F0502020204030204" pitchFamily="34" charset="0"/>
                <a:ea typeface="Calibri" panose="020F0502020204030204" pitchFamily="34" charset="0"/>
              </a:rPr>
              <a:t>Interactions being held with Partner and oneM2M experts</a:t>
            </a:r>
          </a:p>
          <a:p>
            <a:pPr marL="0" indent="0">
              <a:buNone/>
            </a:pPr>
            <a:endParaRPr lang="en-IN" sz="2300" dirty="0">
              <a:latin typeface="Calibri" panose="020F0502020204030204" pitchFamily="34" charset="0"/>
              <a:ea typeface="Calibri" panose="020F0502020204030204" pitchFamily="34" charset="0"/>
            </a:endParaRPr>
          </a:p>
          <a:p>
            <a:pPr marL="0" indent="0">
              <a:buNone/>
            </a:pPr>
            <a:endParaRPr lang="en-IN" sz="2300" dirty="0">
              <a:latin typeface="Calibri" panose="020F0502020204030204" pitchFamily="34" charset="0"/>
              <a:ea typeface="Calibri" panose="020F0502020204030204" pitchFamily="34" charset="0"/>
            </a:endParaRPr>
          </a:p>
          <a:p>
            <a:pPr marL="0" indent="0">
              <a:buNone/>
            </a:pPr>
            <a:endParaRPr lang="en-GB" sz="3600" dirty="0">
              <a:solidFill>
                <a:srgbClr val="FF0000"/>
              </a:solidFill>
              <a:latin typeface="Calibri" panose="020F0502020204030204" pitchFamily="34" charset="0"/>
            </a:endParaRPr>
          </a:p>
          <a:p>
            <a:endParaRPr lang="en-IN" dirty="0">
              <a:highlight>
                <a:srgbClr val="00FFFF"/>
              </a:highlight>
            </a:endParaRPr>
          </a:p>
        </p:txBody>
      </p:sp>
    </p:spTree>
    <p:extLst>
      <p:ext uri="{BB962C8B-B14F-4D97-AF65-F5344CB8AC3E}">
        <p14:creationId xmlns:p14="http://schemas.microsoft.com/office/powerpoint/2010/main" val="122472595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A1800A-72B0-471B-A678-EBB803A3CAEA}"/>
              </a:ext>
            </a:extLst>
          </p:cNvPr>
          <p:cNvSpPr>
            <a:spLocks noGrp="1"/>
          </p:cNvSpPr>
          <p:nvPr>
            <p:ph type="title"/>
          </p:nvPr>
        </p:nvSpPr>
        <p:spPr>
          <a:xfrm>
            <a:off x="334696" y="0"/>
            <a:ext cx="7850299" cy="1173570"/>
          </a:xfrm>
        </p:spPr>
        <p:txBody>
          <a:bodyPr>
            <a:normAutofit/>
          </a:bodyPr>
          <a:lstStyle/>
          <a:p>
            <a:r>
              <a:rPr lang="en-IN" sz="3600" dirty="0"/>
              <a:t>Highlights YTD’CY22</a:t>
            </a:r>
            <a:endParaRPr lang="en-IN" sz="3600" dirty="0">
              <a:highlight>
                <a:srgbClr val="00FF00"/>
              </a:highlight>
            </a:endParaRPr>
          </a:p>
        </p:txBody>
      </p:sp>
      <p:sp>
        <p:nvSpPr>
          <p:cNvPr id="3" name="Content Placeholder 2">
            <a:extLst>
              <a:ext uri="{FF2B5EF4-FFF2-40B4-BE49-F238E27FC236}">
                <a16:creationId xmlns:a16="http://schemas.microsoft.com/office/drawing/2014/main" id="{EFA9794D-B320-4545-BFB5-AFB9B0611259}"/>
              </a:ext>
            </a:extLst>
          </p:cNvPr>
          <p:cNvSpPr>
            <a:spLocks noGrp="1"/>
          </p:cNvSpPr>
          <p:nvPr>
            <p:ph idx="1"/>
          </p:nvPr>
        </p:nvSpPr>
        <p:spPr>
          <a:xfrm>
            <a:off x="334696" y="1292441"/>
            <a:ext cx="10515600" cy="4998956"/>
          </a:xfrm>
        </p:spPr>
        <p:txBody>
          <a:bodyPr>
            <a:normAutofit fontScale="40000" lnSpcReduction="20000"/>
          </a:bodyPr>
          <a:lstStyle/>
          <a:p>
            <a:pPr marL="0" indent="0">
              <a:buNone/>
            </a:pPr>
            <a:r>
              <a:rPr lang="en-IN" sz="4200" dirty="0">
                <a:latin typeface="Calibri" panose="020F0502020204030204" pitchFamily="34" charset="0"/>
                <a:ea typeface="MS PGothic" panose="020B0600070205080204" pitchFamily="34" charset="-128"/>
                <a:hlinkClick r:id="rId3"/>
              </a:rPr>
              <a:t>oneM2M Overview Video launched</a:t>
            </a:r>
            <a:r>
              <a:rPr lang="en-IN" sz="4200" dirty="0">
                <a:latin typeface="Calibri" panose="020F0502020204030204" pitchFamily="34" charset="0"/>
                <a:ea typeface="MS PGothic" panose="020B0600070205080204" pitchFamily="34" charset="-128"/>
              </a:rPr>
              <a:t> (thank you Nadja and team for your efforts)</a:t>
            </a:r>
          </a:p>
          <a:p>
            <a:pPr marL="0" indent="0">
              <a:buNone/>
            </a:pPr>
            <a:endParaRPr lang="en-IN" sz="4200" dirty="0">
              <a:latin typeface="Calibri" panose="020F0502020204030204" pitchFamily="34" charset="0"/>
              <a:ea typeface="MS PGothic" panose="020B0600070205080204" pitchFamily="34" charset="-128"/>
            </a:endParaRPr>
          </a:p>
          <a:p>
            <a:pPr marL="0" indent="0">
              <a:buNone/>
            </a:pPr>
            <a:r>
              <a:rPr lang="en-IN" sz="4200" b="1" dirty="0">
                <a:latin typeface="Calibri" panose="020F0502020204030204" pitchFamily="34" charset="0"/>
                <a:ea typeface="MS PGothic" panose="020B0600070205080204" pitchFamily="34" charset="-128"/>
              </a:rPr>
              <a:t>Thought Leadership:</a:t>
            </a:r>
            <a:r>
              <a:rPr lang="en-IN" sz="4200" dirty="0">
                <a:latin typeface="Calibri" panose="020F0502020204030204" pitchFamily="34" charset="0"/>
                <a:ea typeface="MS PGothic" panose="020B0600070205080204" pitchFamily="34" charset="-128"/>
              </a:rPr>
              <a:t> Articles 10 Published, 5 in Pipeline</a:t>
            </a:r>
          </a:p>
          <a:p>
            <a:pPr marL="0" indent="0">
              <a:buNone/>
            </a:pPr>
            <a:r>
              <a:rPr lang="en-IN" sz="4200" b="1" dirty="0">
                <a:latin typeface="Calibri" panose="020F0502020204030204" pitchFamily="34" charset="0"/>
                <a:ea typeface="MS PGothic" panose="020B0600070205080204" pitchFamily="34" charset="-128"/>
              </a:rPr>
              <a:t>Engagement: </a:t>
            </a:r>
          </a:p>
          <a:p>
            <a:pPr marL="0" indent="0">
              <a:buNone/>
            </a:pPr>
            <a:r>
              <a:rPr lang="en-IN" sz="4200" dirty="0">
                <a:latin typeface="Calibri" panose="020F0502020204030204" pitchFamily="34" charset="0"/>
                <a:ea typeface="MS PGothic" panose="020B0600070205080204" pitchFamily="34" charset="-128"/>
              </a:rPr>
              <a:t>1 Interview inputs published</a:t>
            </a:r>
          </a:p>
          <a:p>
            <a:pPr marL="0" indent="0">
              <a:buNone/>
            </a:pPr>
            <a:r>
              <a:rPr lang="en-IN" sz="4200" dirty="0">
                <a:latin typeface="Calibri" panose="020F0502020204030204" pitchFamily="34" charset="0"/>
                <a:ea typeface="MS PGothic" panose="020B0600070205080204" pitchFamily="34" charset="-128"/>
              </a:rPr>
              <a:t>5 Executive Insights published, 5 in Pipeline</a:t>
            </a:r>
          </a:p>
          <a:p>
            <a:pPr marL="0" indent="0">
              <a:buNone/>
            </a:pPr>
            <a:r>
              <a:rPr lang="en-IN" sz="4200" b="1" dirty="0">
                <a:latin typeface="Calibri" panose="020F0502020204030204" pitchFamily="34" charset="0"/>
                <a:ea typeface="MS PGothic" panose="020B0600070205080204" pitchFamily="34" charset="-128"/>
              </a:rPr>
              <a:t>Visibility: </a:t>
            </a:r>
          </a:p>
          <a:p>
            <a:pPr marL="0" indent="0">
              <a:buNone/>
            </a:pPr>
            <a:r>
              <a:rPr lang="en-IN" sz="4200" dirty="0">
                <a:latin typeface="Calibri" panose="020F0502020204030204" pitchFamily="34" charset="0"/>
                <a:ea typeface="MS PGothic" panose="020B0600070205080204" pitchFamily="34" charset="-128"/>
              </a:rPr>
              <a:t>Events  13 Total organised ( </a:t>
            </a:r>
            <a:r>
              <a:rPr lang="en-IN" sz="4200" b="1" dirty="0">
                <a:latin typeface="Calibri" panose="020F0502020204030204" pitchFamily="34" charset="0"/>
                <a:ea typeface="MS PGothic" panose="020B0600070205080204" pitchFamily="34" charset="-128"/>
              </a:rPr>
              <a:t>NIL @oneM2M, 05@Partner, 07@ Regional level</a:t>
            </a:r>
            <a:r>
              <a:rPr lang="en-IN" sz="4200" dirty="0">
                <a:latin typeface="Calibri" panose="020F0502020204030204" pitchFamily="34" charset="0"/>
                <a:ea typeface="MS PGothic" panose="020B0600070205080204" pitchFamily="34" charset="-128"/>
              </a:rPr>
              <a:t>)</a:t>
            </a:r>
          </a:p>
          <a:p>
            <a:pPr marL="0" indent="0">
              <a:buNone/>
            </a:pPr>
            <a:r>
              <a:rPr lang="en-IN" sz="4200" dirty="0">
                <a:latin typeface="Calibri" panose="020F0502020204030204" pitchFamily="34" charset="0"/>
                <a:ea typeface="MS PGothic" panose="020B0600070205080204" pitchFamily="34" charset="-128"/>
              </a:rPr>
              <a:t>Speaking Opportunities – 08 availed </a:t>
            </a:r>
          </a:p>
          <a:p>
            <a:pPr marL="0" indent="0">
              <a:buNone/>
            </a:pPr>
            <a:r>
              <a:rPr lang="en-IN" sz="4200" b="1" dirty="0">
                <a:latin typeface="Calibri" panose="020F0502020204030204" pitchFamily="34" charset="0"/>
                <a:ea typeface="MS PGothic" panose="020B0600070205080204" pitchFamily="34" charset="-128"/>
              </a:rPr>
              <a:t>Social Media:</a:t>
            </a:r>
          </a:p>
          <a:p>
            <a:pPr marL="0" indent="0">
              <a:buNone/>
            </a:pPr>
            <a:r>
              <a:rPr lang="en-IN" sz="4200" dirty="0">
                <a:latin typeface="Calibri" panose="020F0502020204030204" pitchFamily="34" charset="0"/>
                <a:ea typeface="MS PGothic" panose="020B0600070205080204" pitchFamily="34" charset="-128"/>
              </a:rPr>
              <a:t>1407 Twitter followers (+14 in CY’22), 165 posts </a:t>
            </a:r>
          </a:p>
          <a:p>
            <a:pPr marL="0" indent="0">
              <a:buNone/>
            </a:pPr>
            <a:r>
              <a:rPr lang="en-IN" sz="4200" dirty="0">
                <a:latin typeface="Calibri" panose="020F0502020204030204" pitchFamily="34" charset="0"/>
                <a:ea typeface="MS PGothic" panose="020B0600070205080204" pitchFamily="34" charset="-128"/>
              </a:rPr>
              <a:t>1221 LinkedIn followers (+66 in CY22), 18 posts</a:t>
            </a:r>
          </a:p>
          <a:p>
            <a:pPr marL="0" indent="0">
              <a:buNone/>
            </a:pPr>
            <a:r>
              <a:rPr lang="en-IN" sz="4200" b="1" dirty="0">
                <a:latin typeface="Calibri" panose="020F0502020204030204" pitchFamily="34" charset="0"/>
                <a:ea typeface="MS PGothic" panose="020B0600070205080204" pitchFamily="34" charset="-128"/>
              </a:rPr>
              <a:t>Communiques &amp; PRs: </a:t>
            </a:r>
          </a:p>
          <a:p>
            <a:pPr marL="0" indent="0">
              <a:buNone/>
            </a:pPr>
            <a:r>
              <a:rPr lang="en-IN" sz="4200" dirty="0">
                <a:latin typeface="Calibri" panose="020F0502020204030204" pitchFamily="34" charset="0"/>
                <a:ea typeface="MS PGothic" panose="020B0600070205080204" pitchFamily="34" charset="-128"/>
              </a:rPr>
              <a:t>oneM2M in the News </a:t>
            </a:r>
            <a:r>
              <a:rPr lang="en-IN" sz="4200">
                <a:latin typeface="Calibri" panose="020F0502020204030204" pitchFamily="34" charset="0"/>
                <a:ea typeface="MS PGothic" panose="020B0600070205080204" pitchFamily="34" charset="-128"/>
              </a:rPr>
              <a:t>– 1197 </a:t>
            </a:r>
            <a:r>
              <a:rPr lang="en-IN" sz="4200" dirty="0">
                <a:latin typeface="Calibri" panose="020F0502020204030204" pitchFamily="34" charset="0"/>
                <a:ea typeface="MS PGothic" panose="020B0600070205080204" pitchFamily="34" charset="-128"/>
              </a:rPr>
              <a:t>followers</a:t>
            </a:r>
          </a:p>
          <a:p>
            <a:pPr marL="0" indent="0">
              <a:buNone/>
            </a:pPr>
            <a:r>
              <a:rPr lang="en-IN" sz="4200" dirty="0">
                <a:latin typeface="Calibri" panose="020F0502020204030204" pitchFamily="34" charset="0"/>
                <a:ea typeface="MS PGothic" panose="020B0600070205080204" pitchFamily="34" charset="-128"/>
              </a:rPr>
              <a:t>PRs issued – 1</a:t>
            </a:r>
          </a:p>
          <a:p>
            <a:pPr marL="0" indent="0">
              <a:buNone/>
            </a:pPr>
            <a:endParaRPr lang="en-IN" sz="2000" dirty="0">
              <a:latin typeface="Calibri" panose="020F0502020204030204" pitchFamily="34" charset="0"/>
              <a:ea typeface="MS PGothic" panose="020B0600070205080204" pitchFamily="34" charset="-128"/>
            </a:endParaRPr>
          </a:p>
          <a:p>
            <a:pPr marL="0" indent="0">
              <a:buNone/>
            </a:pPr>
            <a:endParaRPr lang="en-IN" sz="2000" dirty="0">
              <a:latin typeface="Calibri" panose="020F0502020204030204" pitchFamily="34" charset="0"/>
              <a:ea typeface="MS PGothic" panose="020B0600070205080204" pitchFamily="34" charset="-128"/>
            </a:endParaRPr>
          </a:p>
          <a:p>
            <a:pPr marL="0" indent="0">
              <a:buNone/>
            </a:pPr>
            <a:endParaRPr lang="en-IN" sz="2000" dirty="0">
              <a:latin typeface="Calibri" panose="020F0502020204030204" pitchFamily="34" charset="0"/>
              <a:ea typeface="MS PGothic" panose="020B0600070205080204" pitchFamily="34" charset="-128"/>
            </a:endParaRPr>
          </a:p>
          <a:p>
            <a:pPr marL="0" indent="0">
              <a:buNone/>
            </a:pPr>
            <a:endParaRPr lang="en-IN" sz="2000" dirty="0">
              <a:latin typeface="Calibri" panose="020F0502020204030204" pitchFamily="34" charset="0"/>
              <a:ea typeface="MS PGothic" panose="020B0600070205080204" pitchFamily="34" charset="-128"/>
            </a:endParaRPr>
          </a:p>
          <a:p>
            <a:pPr marL="0" indent="0">
              <a:buNone/>
            </a:pPr>
            <a:endParaRPr lang="en-IN" sz="2000" dirty="0">
              <a:latin typeface="Calibri" panose="020F0502020204030204" pitchFamily="34" charset="0"/>
              <a:ea typeface="MS PGothic" panose="020B0600070205080204" pitchFamily="34" charset="-128"/>
            </a:endParaRPr>
          </a:p>
          <a:p>
            <a:pPr marL="0" indent="0">
              <a:buNone/>
            </a:pPr>
            <a:endParaRPr lang="en-IN" sz="2000" dirty="0">
              <a:latin typeface="Calibri" panose="020F0502020204030204" pitchFamily="34" charset="0"/>
              <a:ea typeface="MS PGothic" panose="020B0600070205080204" pitchFamily="34" charset="-128"/>
              <a:hlinkClick r:id="rId4">
                <a:extLst>
                  <a:ext uri="{A12FA001-AC4F-418D-AE19-62706E023703}">
                    <ahyp:hlinkClr xmlns:ahyp="http://schemas.microsoft.com/office/drawing/2018/hyperlinkcolor" val="tx"/>
                  </a:ext>
                </a:extLst>
              </a:hlinkClick>
            </a:endParaRPr>
          </a:p>
          <a:p>
            <a:pPr marL="0" indent="0">
              <a:buNone/>
            </a:pPr>
            <a:endParaRPr lang="en-IN" sz="2000" dirty="0">
              <a:highlight>
                <a:srgbClr val="00FFFF"/>
              </a:highlight>
              <a:latin typeface="Calibri" panose="020F0502020204030204" pitchFamily="34" charset="0"/>
              <a:ea typeface="MS PGothic" panose="020B0600070205080204" pitchFamily="34" charset="-128"/>
            </a:endParaRPr>
          </a:p>
          <a:p>
            <a:pPr marL="0" indent="0">
              <a:buNone/>
            </a:pPr>
            <a:endParaRPr lang="en-IN" sz="2000" dirty="0">
              <a:highlight>
                <a:srgbClr val="00FFFF"/>
              </a:highlight>
              <a:latin typeface="Calibri" panose="020F0502020204030204" pitchFamily="34" charset="0"/>
              <a:ea typeface="MS PGothic" panose="020B0600070205080204" pitchFamily="34" charset="-128"/>
            </a:endParaRPr>
          </a:p>
          <a:p>
            <a:pPr marL="228600"/>
            <a:endParaRPr lang="en-IN" sz="1800" dirty="0">
              <a:effectLst/>
              <a:highlight>
                <a:srgbClr val="00FFFF"/>
              </a:highlight>
              <a:latin typeface="Calibri" panose="020F0502020204030204" pitchFamily="34" charset="0"/>
              <a:ea typeface="MS PGothic" panose="020B0600070205080204" pitchFamily="34" charset="-128"/>
            </a:endParaRPr>
          </a:p>
          <a:p>
            <a:pPr marL="228600"/>
            <a:endParaRPr lang="en-IN" sz="1800" dirty="0">
              <a:effectLst/>
              <a:highlight>
                <a:srgbClr val="00FFFF"/>
              </a:highlight>
              <a:latin typeface="Calibri" panose="020F0502020204030204" pitchFamily="34" charset="0"/>
              <a:ea typeface="MS PGothic" panose="020B0600070205080204" pitchFamily="34" charset="-128"/>
            </a:endParaRPr>
          </a:p>
          <a:p>
            <a:pPr marL="0" indent="0">
              <a:buNone/>
            </a:pPr>
            <a:endParaRPr lang="en-IN" dirty="0"/>
          </a:p>
        </p:txBody>
      </p:sp>
      <p:sp>
        <p:nvSpPr>
          <p:cNvPr id="4" name="Slide Number Placeholder 3">
            <a:extLst>
              <a:ext uri="{FF2B5EF4-FFF2-40B4-BE49-F238E27FC236}">
                <a16:creationId xmlns:a16="http://schemas.microsoft.com/office/drawing/2014/main" id="{02720667-60EF-4FA6-9784-1084C1F6483C}"/>
              </a:ext>
            </a:extLst>
          </p:cNvPr>
          <p:cNvSpPr>
            <a:spLocks noGrp="1"/>
          </p:cNvSpPr>
          <p:nvPr>
            <p:ph type="sldNum" sz="quarter" idx="12"/>
          </p:nvPr>
        </p:nvSpPr>
        <p:spPr/>
        <p:txBody>
          <a:bodyPr/>
          <a:lstStyle/>
          <a:p>
            <a:fld id="{163F5A94-8458-4F17-AD3C-1A083E20221D}" type="slidenum">
              <a:rPr lang="en-US" smtClean="0"/>
              <a:t>24</a:t>
            </a:fld>
            <a:endParaRPr lang="en-US" dirty="0"/>
          </a:p>
        </p:txBody>
      </p:sp>
      <p:sp>
        <p:nvSpPr>
          <p:cNvPr id="5" name="Rectangle 4">
            <a:extLst>
              <a:ext uri="{FF2B5EF4-FFF2-40B4-BE49-F238E27FC236}">
                <a16:creationId xmlns:a16="http://schemas.microsoft.com/office/drawing/2014/main" id="{F5919832-5B76-1FD5-EECF-48A3DA0D4827}"/>
              </a:ext>
            </a:extLst>
          </p:cNvPr>
          <p:cNvSpPr/>
          <p:nvPr/>
        </p:nvSpPr>
        <p:spPr>
          <a:xfrm>
            <a:off x="8863489" y="5565559"/>
            <a:ext cx="2590800" cy="36512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dirty="0">
                <a:solidFill>
                  <a:schemeClr val="bg1"/>
                </a:solidFill>
                <a:hlinkClick r:id="rId5">
                  <a:extLst>
                    <a:ext uri="{A12FA001-AC4F-418D-AE19-62706E023703}">
                      <ahyp:hlinkClr xmlns:ahyp="http://schemas.microsoft.com/office/drawing/2018/hyperlinkcolor" val="tx"/>
                    </a:ext>
                  </a:extLst>
                </a:hlinkClick>
              </a:rPr>
              <a:t>Activities Tracker link</a:t>
            </a:r>
            <a:r>
              <a:rPr lang="en-IN" dirty="0">
                <a:solidFill>
                  <a:schemeClr val="bg1"/>
                </a:solidFill>
              </a:rPr>
              <a:t> </a:t>
            </a:r>
          </a:p>
        </p:txBody>
      </p:sp>
    </p:spTree>
    <p:extLst>
      <p:ext uri="{BB962C8B-B14F-4D97-AF65-F5344CB8AC3E}">
        <p14:creationId xmlns:p14="http://schemas.microsoft.com/office/powerpoint/2010/main" val="410544470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F6D487-583A-4514-9E44-AF625A279D75}"/>
              </a:ext>
            </a:extLst>
          </p:cNvPr>
          <p:cNvSpPr>
            <a:spLocks noGrp="1"/>
          </p:cNvSpPr>
          <p:nvPr>
            <p:ph type="title"/>
          </p:nvPr>
        </p:nvSpPr>
        <p:spPr>
          <a:xfrm>
            <a:off x="334696" y="58994"/>
            <a:ext cx="8902294" cy="1173570"/>
          </a:xfrm>
        </p:spPr>
        <p:txBody>
          <a:bodyPr>
            <a:noAutofit/>
          </a:bodyPr>
          <a:lstStyle/>
          <a:p>
            <a:r>
              <a:rPr lang="en-GB" sz="3600" dirty="0"/>
              <a:t>Thought Leadership – Articles</a:t>
            </a:r>
            <a:endParaRPr lang="en-GB" sz="2800" dirty="0">
              <a:highlight>
                <a:srgbClr val="00FFFF"/>
              </a:highlight>
            </a:endParaRPr>
          </a:p>
        </p:txBody>
      </p:sp>
      <p:sp>
        <p:nvSpPr>
          <p:cNvPr id="4" name="Slide Number Placeholder 3">
            <a:extLst>
              <a:ext uri="{FF2B5EF4-FFF2-40B4-BE49-F238E27FC236}">
                <a16:creationId xmlns:a16="http://schemas.microsoft.com/office/drawing/2014/main" id="{18B7D49B-310F-4099-AADA-FF6EA9C19DDB}"/>
              </a:ext>
            </a:extLst>
          </p:cNvPr>
          <p:cNvSpPr>
            <a:spLocks noGrp="1"/>
          </p:cNvSpPr>
          <p:nvPr>
            <p:ph type="sldNum" sz="quarter" idx="12"/>
          </p:nvPr>
        </p:nvSpPr>
        <p:spPr/>
        <p:txBody>
          <a:bodyPr/>
          <a:lstStyle/>
          <a:p>
            <a:fld id="{163F5A94-8458-4F17-AD3C-1A083E20221D}" type="slidenum">
              <a:rPr lang="en-US" smtClean="0"/>
              <a:t>25</a:t>
            </a:fld>
            <a:endParaRPr lang="en-US" dirty="0"/>
          </a:p>
        </p:txBody>
      </p:sp>
      <p:sp>
        <p:nvSpPr>
          <p:cNvPr id="6" name="Rectangle 5">
            <a:extLst>
              <a:ext uri="{FF2B5EF4-FFF2-40B4-BE49-F238E27FC236}">
                <a16:creationId xmlns:a16="http://schemas.microsoft.com/office/drawing/2014/main" id="{7C269A2E-D440-4F4D-BD1A-6A7913D760FE}"/>
              </a:ext>
            </a:extLst>
          </p:cNvPr>
          <p:cNvSpPr/>
          <p:nvPr/>
        </p:nvSpPr>
        <p:spPr>
          <a:xfrm>
            <a:off x="334696" y="1232564"/>
            <a:ext cx="11362932" cy="4985980"/>
          </a:xfrm>
          <a:prstGeom prst="rect">
            <a:avLst/>
          </a:prstGeom>
          <a:ln>
            <a:noFill/>
          </a:ln>
          <a:effectLst>
            <a:outerShdw blurRad="76200" dir="13500000" sy="23000" kx="1200000" algn="br" rotWithShape="0">
              <a:prstClr val="black">
                <a:alpha val="20000"/>
              </a:prstClr>
            </a:outerShdw>
          </a:effectLst>
        </p:spPr>
        <p:txBody>
          <a:bodyPr wrap="square">
            <a:spAutoFit/>
          </a:bodyPr>
          <a:lstStyle/>
          <a:p>
            <a:pPr lvl="1"/>
            <a:r>
              <a:rPr lang="en-GB" i="1" dirty="0">
                <a:latin typeface="Myriad Pro" panose="020B0503030403020204" pitchFamily="34" charset="0"/>
              </a:rPr>
              <a:t>Global Journals</a:t>
            </a:r>
          </a:p>
          <a:p>
            <a:pPr marL="800100" lvl="1" indent="-342900">
              <a:buFont typeface="Arial" panose="020B0604020202020204" pitchFamily="34" charset="0"/>
              <a:buChar char="•"/>
            </a:pPr>
            <a:r>
              <a:rPr lang="en-US" i="0" u="sng" dirty="0">
                <a:solidFill>
                  <a:srgbClr val="1155CC"/>
                </a:solidFill>
                <a:effectLst/>
                <a:latin typeface="Arial" panose="020B0604020202020204" pitchFamily="34" charset="0"/>
                <a:hlinkClick r:id="rId3"/>
              </a:rPr>
              <a:t>Paper in IEEE Internet of Things Journal</a:t>
            </a:r>
            <a:endParaRPr lang="en-GB" i="0" u="sng" dirty="0">
              <a:solidFill>
                <a:srgbClr val="1155CC"/>
              </a:solidFill>
              <a:effectLst/>
              <a:latin typeface="Myriad Pro" panose="020B0503030403020204" pitchFamily="34" charset="0"/>
            </a:endParaRPr>
          </a:p>
          <a:p>
            <a:pPr lvl="1"/>
            <a:endParaRPr lang="en-US" u="sng" dirty="0">
              <a:solidFill>
                <a:srgbClr val="1155CC"/>
              </a:solidFill>
              <a:latin typeface="Arial" panose="020B0604020202020204" pitchFamily="34" charset="0"/>
            </a:endParaRPr>
          </a:p>
          <a:p>
            <a:pPr lvl="1"/>
            <a:r>
              <a:rPr lang="en-US" i="1" dirty="0">
                <a:latin typeface="Myriad Pro" panose="020B0503030403020204" pitchFamily="34" charset="0"/>
              </a:rPr>
              <a:t>Trade Journals</a:t>
            </a:r>
          </a:p>
          <a:p>
            <a:pPr marL="800100" lvl="1" indent="-342900">
              <a:buFont typeface="Arial" panose="020B0604020202020204" pitchFamily="34" charset="0"/>
              <a:buChar char="•"/>
            </a:pPr>
            <a:r>
              <a:rPr lang="en-US" i="0" u="sng" dirty="0">
                <a:solidFill>
                  <a:srgbClr val="1155CC"/>
                </a:solidFill>
                <a:effectLst/>
                <a:latin typeface="Arial" panose="020B0604020202020204" pitchFamily="34" charset="0"/>
                <a:hlinkClick r:id="rId4"/>
              </a:rPr>
              <a:t>oneM2M and sustainability - IoT Business News</a:t>
            </a:r>
            <a:r>
              <a:rPr lang="en-US" u="sng" dirty="0">
                <a:solidFill>
                  <a:srgbClr val="1155CC"/>
                </a:solidFill>
                <a:latin typeface="Arial" panose="020B0604020202020204" pitchFamily="34" charset="0"/>
              </a:rPr>
              <a:t>;</a:t>
            </a:r>
            <a:r>
              <a:rPr lang="en-US" i="0" u="sng" dirty="0">
                <a:solidFill>
                  <a:srgbClr val="1155CC"/>
                </a:solidFill>
                <a:effectLst/>
                <a:latin typeface="Arial" panose="020B0604020202020204" pitchFamily="34" charset="0"/>
              </a:rPr>
              <a:t> </a:t>
            </a:r>
          </a:p>
          <a:p>
            <a:pPr marL="800100" lvl="1" indent="-342900">
              <a:buFont typeface="Arial" panose="020B0604020202020204" pitchFamily="34" charset="0"/>
              <a:buChar char="•"/>
            </a:pPr>
            <a:r>
              <a:rPr lang="en-US" i="0" u="sng" dirty="0">
                <a:solidFill>
                  <a:srgbClr val="1155CC"/>
                </a:solidFill>
                <a:effectLst/>
                <a:latin typeface="Arial" panose="020B0604020202020204" pitchFamily="34" charset="0"/>
                <a:hlinkClick r:id="rId5"/>
              </a:rPr>
              <a:t>Open Standards article for Interoperability News EU</a:t>
            </a:r>
            <a:endParaRPr lang="en-US" i="0" u="sng" dirty="0">
              <a:solidFill>
                <a:srgbClr val="1155CC"/>
              </a:solidFill>
              <a:effectLst/>
              <a:latin typeface="Arial" panose="020B0604020202020204" pitchFamily="34" charset="0"/>
            </a:endParaRPr>
          </a:p>
          <a:p>
            <a:pPr marL="800100" lvl="1" indent="-342900">
              <a:buFont typeface="Arial" panose="020B0604020202020204" pitchFamily="34" charset="0"/>
              <a:buChar char="•"/>
            </a:pPr>
            <a:r>
              <a:rPr lang="en-IN" dirty="0">
                <a:effectLst/>
                <a:latin typeface="Calibri" panose="020F0502020204030204" pitchFamily="34" charset="0"/>
                <a:ea typeface="Calibri" panose="020F0502020204030204" pitchFamily="34" charset="0"/>
                <a:hlinkClick r:id="rId6" action="ppaction://hlinkfile"/>
              </a:rPr>
              <a:t>ABI Research interview with oneM2M for their Smart Cities research program</a:t>
            </a:r>
            <a:endParaRPr lang="en-IN" dirty="0">
              <a:effectLst/>
              <a:latin typeface="Calibri" panose="020F0502020204030204" pitchFamily="34" charset="0"/>
              <a:ea typeface="Calibri" panose="020F0502020204030204" pitchFamily="34" charset="0"/>
            </a:endParaRPr>
          </a:p>
          <a:p>
            <a:pPr marL="800100" lvl="1" indent="-342900">
              <a:buFont typeface="Arial" panose="020B0604020202020204" pitchFamily="34" charset="0"/>
              <a:buChar char="•"/>
            </a:pPr>
            <a:r>
              <a:rPr lang="en-IN" b="0" i="0" u="none" strike="noStrike" dirty="0">
                <a:solidFill>
                  <a:srgbClr val="000000"/>
                </a:solidFill>
                <a:effectLst/>
                <a:latin typeface="Roboto" panose="02000000000000000000" pitchFamily="2" charset="0"/>
                <a:hlinkClick r:id="rId7"/>
              </a:rPr>
              <a:t>Comments on Industrial IoT submitted to AI Magazine</a:t>
            </a:r>
            <a:endParaRPr lang="en-IN" b="0" i="0" u="none" strike="noStrike" dirty="0">
              <a:solidFill>
                <a:srgbClr val="000000"/>
              </a:solidFill>
              <a:effectLst/>
              <a:latin typeface="Roboto" panose="02000000000000000000" pitchFamily="2" charset="0"/>
            </a:endParaRPr>
          </a:p>
          <a:p>
            <a:pPr marL="800100" lvl="1" indent="-342900">
              <a:buFont typeface="Arial" panose="020B0604020202020204" pitchFamily="34" charset="0"/>
              <a:buChar char="•"/>
            </a:pPr>
            <a:endParaRPr lang="en-US" i="0" u="sng" dirty="0">
              <a:solidFill>
                <a:srgbClr val="1155CC"/>
              </a:solidFill>
              <a:effectLst/>
              <a:latin typeface="Arial" panose="020B0604020202020204" pitchFamily="34" charset="0"/>
              <a:hlinkClick r:id="rId8"/>
            </a:endParaRPr>
          </a:p>
          <a:p>
            <a:pPr lvl="1"/>
            <a:r>
              <a:rPr lang="en-US" i="1" dirty="0">
                <a:latin typeface="Myriad Pro" panose="020B0503030403020204" pitchFamily="34" charset="0"/>
              </a:rPr>
              <a:t>Regional</a:t>
            </a:r>
            <a:endParaRPr lang="en-US" i="1" dirty="0">
              <a:latin typeface="Myriad Pro" panose="020B0503030403020204" pitchFamily="34" charset="0"/>
              <a:hlinkClick r:id="rId8">
                <a:extLst>
                  <a:ext uri="{A12FA001-AC4F-418D-AE19-62706E023703}">
                    <ahyp:hlinkClr xmlns:ahyp="http://schemas.microsoft.com/office/drawing/2018/hyperlinkcolor" val="tx"/>
                  </a:ext>
                </a:extLst>
              </a:hlinkClick>
            </a:endParaRPr>
          </a:p>
          <a:p>
            <a:pPr marL="800100" lvl="1" indent="-342900">
              <a:buFont typeface="Arial" panose="020B0604020202020204" pitchFamily="34" charset="0"/>
              <a:buChar char="•"/>
            </a:pPr>
            <a:r>
              <a:rPr lang="en-US" i="0" u="sng" dirty="0">
                <a:solidFill>
                  <a:srgbClr val="1155CC"/>
                </a:solidFill>
                <a:effectLst/>
                <a:latin typeface="Arial" panose="020B0604020202020204" pitchFamily="34" charset="0"/>
                <a:hlinkClick r:id="rId8"/>
              </a:rPr>
              <a:t>Feature in National Post, Canada</a:t>
            </a:r>
            <a:r>
              <a:rPr lang="en-US" i="0" u="sng" dirty="0">
                <a:solidFill>
                  <a:srgbClr val="1155CC"/>
                </a:solidFill>
                <a:effectLst/>
                <a:latin typeface="Arial" panose="020B0604020202020204" pitchFamily="34" charset="0"/>
              </a:rPr>
              <a:t>)</a:t>
            </a:r>
            <a:r>
              <a:rPr lang="en-GB" dirty="0">
                <a:latin typeface="Myriad Pro" panose="020B0503030403020204" pitchFamily="34" charset="0"/>
              </a:rPr>
              <a:t> </a:t>
            </a:r>
          </a:p>
          <a:p>
            <a:pPr marL="800100" lvl="1" indent="-342900">
              <a:buFont typeface="Arial" panose="020B0604020202020204" pitchFamily="34" charset="0"/>
              <a:buChar char="•"/>
            </a:pPr>
            <a:r>
              <a:rPr lang="en-US" b="0" i="0" u="none" strike="noStrike" dirty="0">
                <a:solidFill>
                  <a:srgbClr val="000000"/>
                </a:solidFill>
                <a:effectLst/>
                <a:latin typeface="Roboto" panose="02000000000000000000" pitchFamily="2" charset="0"/>
                <a:hlinkClick r:id="rId9"/>
              </a:rPr>
              <a:t>Voice &amp; Data, India Smart Cities Edition</a:t>
            </a:r>
            <a:endParaRPr lang="en-US" dirty="0">
              <a:solidFill>
                <a:srgbClr val="000000"/>
              </a:solidFill>
              <a:latin typeface="Roboto" panose="02000000000000000000" pitchFamily="2" charset="0"/>
            </a:endParaRPr>
          </a:p>
          <a:p>
            <a:pPr marL="800100" lvl="1" indent="-342900">
              <a:buFont typeface="Arial" panose="020B0604020202020204" pitchFamily="34" charset="0"/>
              <a:buChar char="•"/>
            </a:pPr>
            <a:r>
              <a:rPr lang="en-US" u="sng" dirty="0">
                <a:solidFill>
                  <a:srgbClr val="1155CC"/>
                </a:solidFill>
                <a:effectLst/>
                <a:latin typeface="Arial" panose="020B0604020202020204" pitchFamily="34" charset="0"/>
                <a:hlinkClick r:id="rId10"/>
              </a:rPr>
              <a:t>oneM2M in context of smart cities for tele.net</a:t>
            </a:r>
            <a:r>
              <a:rPr lang="en-US" u="sng" dirty="0">
                <a:solidFill>
                  <a:srgbClr val="1155CC"/>
                </a:solidFill>
                <a:effectLst/>
                <a:latin typeface="Arial" panose="020B0604020202020204" pitchFamily="34" charset="0"/>
              </a:rPr>
              <a:t>, India</a:t>
            </a:r>
            <a:endParaRPr lang="en-GB" u="sng" dirty="0">
              <a:latin typeface="Myriad Pro" panose="020B0503030403020204" pitchFamily="34" charset="0"/>
            </a:endParaRPr>
          </a:p>
          <a:p>
            <a:pPr marL="800100" lvl="1" indent="-342900">
              <a:buFont typeface="Arial" panose="020B0604020202020204" pitchFamily="34" charset="0"/>
              <a:buChar char="•"/>
            </a:pPr>
            <a:endParaRPr lang="en-US" i="0" u="sng" dirty="0">
              <a:solidFill>
                <a:srgbClr val="1155CC"/>
              </a:solidFill>
              <a:effectLst/>
              <a:latin typeface="Arial" panose="020B0604020202020204" pitchFamily="34" charset="0"/>
              <a:hlinkClick r:id="rId11"/>
            </a:endParaRPr>
          </a:p>
          <a:p>
            <a:pPr lvl="1"/>
            <a:r>
              <a:rPr lang="en-US" i="1" dirty="0">
                <a:latin typeface="Myriad Pro" panose="020B0503030403020204" pitchFamily="34" charset="0"/>
              </a:rPr>
              <a:t>Partner Communiques</a:t>
            </a:r>
            <a:endParaRPr lang="en-US" i="1" dirty="0">
              <a:latin typeface="Myriad Pro" panose="020B0503030403020204" pitchFamily="34" charset="0"/>
              <a:hlinkClick r:id="rId11">
                <a:extLst>
                  <a:ext uri="{A12FA001-AC4F-418D-AE19-62706E023703}">
                    <ahyp:hlinkClr xmlns:ahyp="http://schemas.microsoft.com/office/drawing/2018/hyperlinkcolor" val="tx"/>
                  </a:ext>
                </a:extLst>
              </a:hlinkClick>
            </a:endParaRPr>
          </a:p>
          <a:p>
            <a:pPr marL="800100" lvl="1" indent="-342900">
              <a:buFont typeface="Arial" panose="020B0604020202020204" pitchFamily="34" charset="0"/>
              <a:buChar char="•"/>
            </a:pPr>
            <a:r>
              <a:rPr lang="en-US" i="0" u="sng" dirty="0">
                <a:solidFill>
                  <a:srgbClr val="1155CC"/>
                </a:solidFill>
                <a:effectLst/>
                <a:latin typeface="Arial" panose="020B0604020202020204" pitchFamily="34" charset="0"/>
                <a:hlinkClick r:id="rId11"/>
              </a:rPr>
              <a:t>ETSI Enjoy - Addressing Societal Challenges with IoT</a:t>
            </a:r>
            <a:endParaRPr lang="en-US" i="0" u="sng" dirty="0">
              <a:solidFill>
                <a:srgbClr val="1155CC"/>
              </a:solidFill>
              <a:effectLst/>
              <a:latin typeface="Arial" panose="020B0604020202020204" pitchFamily="34" charset="0"/>
            </a:endParaRPr>
          </a:p>
          <a:p>
            <a:pPr marL="800100" lvl="1" indent="-342900">
              <a:buFont typeface="Arial" panose="020B0604020202020204" pitchFamily="34" charset="0"/>
              <a:buChar char="•"/>
            </a:pPr>
            <a:r>
              <a:rPr lang="en-IN" b="0" i="0" u="none" strike="noStrike" dirty="0">
                <a:solidFill>
                  <a:srgbClr val="000000"/>
                </a:solidFill>
                <a:effectLst/>
                <a:latin typeface="Roboto" panose="02000000000000000000" pitchFamily="2" charset="0"/>
                <a:hlinkClick r:id="rId7"/>
              </a:rPr>
              <a:t>ETSI Enjoy - IoT data for industrial verticals</a:t>
            </a:r>
            <a:endParaRPr lang="en-GB" dirty="0">
              <a:latin typeface="Myriad Pro" panose="020B0503030403020204" pitchFamily="34" charset="0"/>
            </a:endParaRPr>
          </a:p>
          <a:p>
            <a:pPr lvl="1"/>
            <a:endParaRPr lang="en-GB" sz="1200" dirty="0">
              <a:latin typeface="Myriad Pro" panose="020B0503030403020204" pitchFamily="34" charset="0"/>
            </a:endParaRPr>
          </a:p>
        </p:txBody>
      </p:sp>
      <p:sp>
        <p:nvSpPr>
          <p:cNvPr id="7" name="Rectangle 6">
            <a:extLst>
              <a:ext uri="{FF2B5EF4-FFF2-40B4-BE49-F238E27FC236}">
                <a16:creationId xmlns:a16="http://schemas.microsoft.com/office/drawing/2014/main" id="{DB0B3F7A-F6C4-4344-8CC9-AD4BD1874638}"/>
              </a:ext>
            </a:extLst>
          </p:cNvPr>
          <p:cNvSpPr/>
          <p:nvPr/>
        </p:nvSpPr>
        <p:spPr>
          <a:xfrm>
            <a:off x="9529916" y="6071862"/>
            <a:ext cx="2590800" cy="36512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dirty="0">
                <a:solidFill>
                  <a:schemeClr val="bg1"/>
                </a:solidFill>
                <a:hlinkClick r:id="rId12">
                  <a:extLst>
                    <a:ext uri="{A12FA001-AC4F-418D-AE19-62706E023703}">
                      <ahyp:hlinkClr xmlns:ahyp="http://schemas.microsoft.com/office/drawing/2018/hyperlinkcolor" val="tx"/>
                    </a:ext>
                  </a:extLst>
                </a:hlinkClick>
              </a:rPr>
              <a:t>Activities Tracker link</a:t>
            </a:r>
            <a:r>
              <a:rPr lang="en-IN" dirty="0">
                <a:solidFill>
                  <a:schemeClr val="bg1"/>
                </a:solidFill>
              </a:rPr>
              <a:t> </a:t>
            </a:r>
          </a:p>
        </p:txBody>
      </p:sp>
    </p:spTree>
    <p:extLst>
      <p:ext uri="{BB962C8B-B14F-4D97-AF65-F5344CB8AC3E}">
        <p14:creationId xmlns:p14="http://schemas.microsoft.com/office/powerpoint/2010/main" val="346004520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F6D487-583A-4514-9E44-AF625A279D75}"/>
              </a:ext>
            </a:extLst>
          </p:cNvPr>
          <p:cNvSpPr>
            <a:spLocks noGrp="1"/>
          </p:cNvSpPr>
          <p:nvPr>
            <p:ph type="title"/>
          </p:nvPr>
        </p:nvSpPr>
        <p:spPr>
          <a:xfrm>
            <a:off x="334696" y="-14748"/>
            <a:ext cx="8986285" cy="1173570"/>
          </a:xfrm>
        </p:spPr>
        <p:txBody>
          <a:bodyPr>
            <a:noAutofit/>
          </a:bodyPr>
          <a:lstStyle/>
          <a:p>
            <a:r>
              <a:rPr lang="en-GB" sz="3600" dirty="0"/>
              <a:t>Potential Article Opportunities</a:t>
            </a:r>
          </a:p>
        </p:txBody>
      </p:sp>
      <p:sp>
        <p:nvSpPr>
          <p:cNvPr id="4" name="Slide Number Placeholder 3">
            <a:extLst>
              <a:ext uri="{FF2B5EF4-FFF2-40B4-BE49-F238E27FC236}">
                <a16:creationId xmlns:a16="http://schemas.microsoft.com/office/drawing/2014/main" id="{18B7D49B-310F-4099-AADA-FF6EA9C19DDB}"/>
              </a:ext>
            </a:extLst>
          </p:cNvPr>
          <p:cNvSpPr>
            <a:spLocks noGrp="1"/>
          </p:cNvSpPr>
          <p:nvPr>
            <p:ph type="sldNum" sz="quarter" idx="12"/>
          </p:nvPr>
        </p:nvSpPr>
        <p:spPr/>
        <p:txBody>
          <a:bodyPr/>
          <a:lstStyle/>
          <a:p>
            <a:fld id="{163F5A94-8458-4F17-AD3C-1A083E20221D}" type="slidenum">
              <a:rPr lang="en-US" smtClean="0"/>
              <a:t>26</a:t>
            </a:fld>
            <a:endParaRPr lang="en-US" dirty="0"/>
          </a:p>
        </p:txBody>
      </p:sp>
      <p:sp>
        <p:nvSpPr>
          <p:cNvPr id="6" name="Rectangle 5">
            <a:extLst>
              <a:ext uri="{FF2B5EF4-FFF2-40B4-BE49-F238E27FC236}">
                <a16:creationId xmlns:a16="http://schemas.microsoft.com/office/drawing/2014/main" id="{139A43EF-53A0-E3CE-8A74-80E681A89A52}"/>
              </a:ext>
            </a:extLst>
          </p:cNvPr>
          <p:cNvSpPr/>
          <p:nvPr/>
        </p:nvSpPr>
        <p:spPr>
          <a:xfrm>
            <a:off x="0" y="1443841"/>
            <a:ext cx="11362932" cy="3416320"/>
          </a:xfrm>
          <a:prstGeom prst="rect">
            <a:avLst/>
          </a:prstGeom>
          <a:ln>
            <a:noFill/>
          </a:ln>
          <a:effectLst>
            <a:outerShdw blurRad="76200" dir="13500000" sy="23000" kx="1200000" algn="br" rotWithShape="0">
              <a:prstClr val="black">
                <a:alpha val="20000"/>
              </a:prstClr>
            </a:outerShdw>
          </a:effectLst>
        </p:spPr>
        <p:txBody>
          <a:bodyPr wrap="square">
            <a:spAutoFit/>
          </a:bodyPr>
          <a:lstStyle/>
          <a:p>
            <a:pPr lvl="1"/>
            <a:r>
              <a:rPr lang="en-GB" i="1" dirty="0">
                <a:latin typeface="Myriad Pro" panose="020B0503030403020204" pitchFamily="34" charset="0"/>
              </a:rPr>
              <a:t>Global Journals</a:t>
            </a:r>
          </a:p>
          <a:p>
            <a:pPr marL="800100" lvl="1" indent="-342900">
              <a:buFont typeface="Arial" panose="020B0604020202020204" pitchFamily="34" charset="0"/>
              <a:buChar char="•"/>
            </a:pPr>
            <a:r>
              <a:rPr lang="en-GB" dirty="0">
                <a:latin typeface="Myriad Pro" panose="020B0503030403020204" pitchFamily="34" charset="0"/>
              </a:rPr>
              <a:t>IEEE Network Special Edition on Smart Communities (being explored)</a:t>
            </a:r>
          </a:p>
          <a:p>
            <a:pPr lvl="1"/>
            <a:endParaRPr lang="en-US" sz="1400" u="sng" dirty="0">
              <a:solidFill>
                <a:srgbClr val="1155CC"/>
              </a:solidFill>
              <a:latin typeface="Arial" panose="020B0604020202020204" pitchFamily="34" charset="0"/>
            </a:endParaRPr>
          </a:p>
          <a:p>
            <a:pPr lvl="1"/>
            <a:r>
              <a:rPr lang="en-US" i="1" dirty="0">
                <a:latin typeface="Myriad Pro" panose="020B0503030403020204" pitchFamily="34" charset="0"/>
              </a:rPr>
              <a:t>Trade Journals</a:t>
            </a:r>
          </a:p>
          <a:p>
            <a:pPr marL="800100" lvl="1" indent="-342900">
              <a:buFont typeface="Arial" panose="020B0604020202020204" pitchFamily="34" charset="0"/>
              <a:buChar char="•"/>
            </a:pPr>
            <a:r>
              <a:rPr lang="en-US" sz="1800" dirty="0">
                <a:effectLst/>
                <a:latin typeface="Arial" panose="020B0604020202020204" pitchFamily="34" charset="0"/>
              </a:rPr>
              <a:t>Article submitted to </a:t>
            </a:r>
            <a:r>
              <a:rPr lang="en-US" sz="1800" dirty="0" err="1">
                <a:effectLst/>
                <a:latin typeface="Arial" panose="020B0604020202020204" pitchFamily="34" charset="0"/>
              </a:rPr>
              <a:t>IoTforAll</a:t>
            </a:r>
            <a:r>
              <a:rPr lang="en-US" sz="1800" dirty="0">
                <a:effectLst/>
                <a:latin typeface="Arial" panose="020B0604020202020204" pitchFamily="34" charset="0"/>
              </a:rPr>
              <a:t> - "efficient IoT messages</a:t>
            </a:r>
            <a:r>
              <a:rPr lang="en-US" sz="1800" dirty="0">
                <a:effectLst/>
                <a:latin typeface="Arial" panose="020B0604020202020204" pitchFamily="34" charset="0"/>
                <a:hlinkClick r:id="rId3">
                  <a:extLst>
                    <a:ext uri="{A12FA001-AC4F-418D-AE19-62706E023703}">
                      <ahyp:hlinkClr xmlns:ahyp="http://schemas.microsoft.com/office/drawing/2018/hyperlinkcolor" val="tx"/>
                    </a:ext>
                  </a:extLst>
                </a:hlinkClick>
              </a:rPr>
              <a:t>“</a:t>
            </a:r>
            <a:endParaRPr lang="en-US" sz="1800" dirty="0">
              <a:effectLst/>
              <a:latin typeface="Arial" panose="020B0604020202020204" pitchFamily="34" charset="0"/>
            </a:endParaRPr>
          </a:p>
          <a:p>
            <a:pPr marL="800100" lvl="1" indent="-342900">
              <a:buFont typeface="Arial" panose="020B0604020202020204" pitchFamily="34" charset="0"/>
              <a:buChar char="•"/>
            </a:pPr>
            <a:r>
              <a:rPr lang="en-US" sz="1800" dirty="0">
                <a:effectLst/>
                <a:latin typeface="Arial" panose="020B0604020202020204" pitchFamily="34" charset="0"/>
              </a:rPr>
              <a:t>Second article for Interoperability News (with Enrico)</a:t>
            </a:r>
          </a:p>
          <a:p>
            <a:pPr marL="800100" lvl="1" indent="-342900">
              <a:buFont typeface="Arial" panose="020B0604020202020204" pitchFamily="34" charset="0"/>
              <a:buChar char="•"/>
            </a:pPr>
            <a:r>
              <a:rPr lang="en-IN" dirty="0">
                <a:latin typeface="Arial" panose="020B0604020202020204" pitchFamily="34" charset="0"/>
              </a:rPr>
              <a:t>Magazine - Making IoT Intelligent</a:t>
            </a:r>
          </a:p>
          <a:p>
            <a:pPr marL="800100" lvl="1" indent="-342900">
              <a:buFont typeface="Arial" panose="020B0604020202020204" pitchFamily="34" charset="0"/>
              <a:buChar char="•"/>
            </a:pPr>
            <a:endParaRPr lang="en-US" sz="1400" i="0" u="sng" dirty="0">
              <a:solidFill>
                <a:srgbClr val="1155CC"/>
              </a:solidFill>
              <a:effectLst/>
              <a:latin typeface="Arial" panose="020B0604020202020204" pitchFamily="34" charset="0"/>
              <a:hlinkClick r:id="rId3"/>
            </a:endParaRPr>
          </a:p>
          <a:p>
            <a:pPr lvl="1"/>
            <a:r>
              <a:rPr lang="en-US" i="1" dirty="0">
                <a:latin typeface="Myriad Pro" panose="020B0503030403020204" pitchFamily="34" charset="0"/>
              </a:rPr>
              <a:t>Regional</a:t>
            </a:r>
            <a:endParaRPr lang="en-US" i="1" dirty="0">
              <a:latin typeface="Myriad Pro" panose="020B0503030403020204" pitchFamily="34" charset="0"/>
              <a:hlinkClick r:id="rId3">
                <a:extLst>
                  <a:ext uri="{A12FA001-AC4F-418D-AE19-62706E023703}">
                    <ahyp:hlinkClr xmlns:ahyp="http://schemas.microsoft.com/office/drawing/2018/hyperlinkcolor" val="tx"/>
                  </a:ext>
                </a:extLst>
              </a:hlinkClick>
            </a:endParaRPr>
          </a:p>
          <a:p>
            <a:pPr marL="800100" lvl="1" indent="-342900">
              <a:buFont typeface="Arial" panose="020B0604020202020204" pitchFamily="34" charset="0"/>
              <a:buChar char="•"/>
            </a:pPr>
            <a:endParaRPr lang="en-US" sz="1400" i="0" u="sng" dirty="0">
              <a:solidFill>
                <a:srgbClr val="1155CC"/>
              </a:solidFill>
              <a:effectLst/>
              <a:latin typeface="Arial" panose="020B0604020202020204" pitchFamily="34" charset="0"/>
              <a:hlinkClick r:id="rId4"/>
            </a:endParaRPr>
          </a:p>
          <a:p>
            <a:pPr lvl="1"/>
            <a:r>
              <a:rPr lang="en-US" i="1" dirty="0">
                <a:latin typeface="Myriad Pro" panose="020B0503030403020204" pitchFamily="34" charset="0"/>
              </a:rPr>
              <a:t>Partner Communiques</a:t>
            </a:r>
            <a:endParaRPr lang="en-US" i="1" dirty="0">
              <a:latin typeface="Myriad Pro" panose="020B0503030403020204" pitchFamily="34" charset="0"/>
              <a:hlinkClick r:id="rId4">
                <a:extLst>
                  <a:ext uri="{A12FA001-AC4F-418D-AE19-62706E023703}">
                    <ahyp:hlinkClr xmlns:ahyp="http://schemas.microsoft.com/office/drawing/2018/hyperlinkcolor" val="tx"/>
                  </a:ext>
                </a:extLst>
              </a:hlinkClick>
            </a:endParaRPr>
          </a:p>
          <a:p>
            <a:pPr marL="800100" lvl="1" indent="-342900">
              <a:buFont typeface="Arial" panose="020B0604020202020204" pitchFamily="34" charset="0"/>
              <a:buChar char="•"/>
            </a:pPr>
            <a:r>
              <a:rPr lang="en-IN" dirty="0">
                <a:latin typeface="Arial" panose="020B0604020202020204" pitchFamily="34" charset="0"/>
              </a:rPr>
              <a:t>ETSI Enjoy (edition on AI)</a:t>
            </a:r>
          </a:p>
          <a:p>
            <a:pPr marL="800100" lvl="1" indent="-342900">
              <a:buFont typeface="Arial" panose="020B0604020202020204" pitchFamily="34" charset="0"/>
              <a:buChar char="•"/>
            </a:pPr>
            <a:endParaRPr lang="en-GB" sz="1200" dirty="0">
              <a:latin typeface="Myriad Pro" panose="020B0503030403020204" pitchFamily="34" charset="0"/>
            </a:endParaRPr>
          </a:p>
        </p:txBody>
      </p:sp>
    </p:spTree>
    <p:extLst>
      <p:ext uri="{BB962C8B-B14F-4D97-AF65-F5344CB8AC3E}">
        <p14:creationId xmlns:p14="http://schemas.microsoft.com/office/powerpoint/2010/main" val="380584268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F6D487-583A-4514-9E44-AF625A279D75}"/>
              </a:ext>
            </a:extLst>
          </p:cNvPr>
          <p:cNvSpPr>
            <a:spLocks noGrp="1"/>
          </p:cNvSpPr>
          <p:nvPr>
            <p:ph type="title"/>
          </p:nvPr>
        </p:nvSpPr>
        <p:spPr>
          <a:xfrm>
            <a:off x="334696" y="58994"/>
            <a:ext cx="8902294" cy="1173570"/>
          </a:xfrm>
        </p:spPr>
        <p:txBody>
          <a:bodyPr>
            <a:noAutofit/>
          </a:bodyPr>
          <a:lstStyle/>
          <a:p>
            <a:r>
              <a:rPr lang="en-GB" sz="3200" dirty="0"/>
              <a:t>Engagement – Interviews &amp; Executive Insights  </a:t>
            </a:r>
            <a:endParaRPr lang="en-GB" sz="2400" dirty="0">
              <a:highlight>
                <a:srgbClr val="00FFFF"/>
              </a:highlight>
            </a:endParaRPr>
          </a:p>
        </p:txBody>
      </p:sp>
      <p:sp>
        <p:nvSpPr>
          <p:cNvPr id="4" name="Slide Number Placeholder 3">
            <a:extLst>
              <a:ext uri="{FF2B5EF4-FFF2-40B4-BE49-F238E27FC236}">
                <a16:creationId xmlns:a16="http://schemas.microsoft.com/office/drawing/2014/main" id="{18B7D49B-310F-4099-AADA-FF6EA9C19DDB}"/>
              </a:ext>
            </a:extLst>
          </p:cNvPr>
          <p:cNvSpPr>
            <a:spLocks noGrp="1"/>
          </p:cNvSpPr>
          <p:nvPr>
            <p:ph type="sldNum" sz="quarter" idx="12"/>
          </p:nvPr>
        </p:nvSpPr>
        <p:spPr/>
        <p:txBody>
          <a:bodyPr/>
          <a:lstStyle/>
          <a:p>
            <a:fld id="{163F5A94-8458-4F17-AD3C-1A083E20221D}" type="slidenum">
              <a:rPr lang="en-US" smtClean="0"/>
              <a:t>27</a:t>
            </a:fld>
            <a:endParaRPr lang="en-US" dirty="0"/>
          </a:p>
        </p:txBody>
      </p:sp>
      <p:sp>
        <p:nvSpPr>
          <p:cNvPr id="6" name="Rectangle 5">
            <a:extLst>
              <a:ext uri="{FF2B5EF4-FFF2-40B4-BE49-F238E27FC236}">
                <a16:creationId xmlns:a16="http://schemas.microsoft.com/office/drawing/2014/main" id="{7C269A2E-D440-4F4D-BD1A-6A7913D760FE}"/>
              </a:ext>
            </a:extLst>
          </p:cNvPr>
          <p:cNvSpPr/>
          <p:nvPr/>
        </p:nvSpPr>
        <p:spPr>
          <a:xfrm>
            <a:off x="334696" y="1805164"/>
            <a:ext cx="7427765" cy="3416320"/>
          </a:xfrm>
          <a:prstGeom prst="rect">
            <a:avLst/>
          </a:prstGeom>
          <a:ln>
            <a:noFill/>
          </a:ln>
          <a:effectLst>
            <a:outerShdw blurRad="76200" dir="13500000" sy="23000" kx="1200000" algn="br" rotWithShape="0">
              <a:prstClr val="black">
                <a:alpha val="20000"/>
              </a:prstClr>
            </a:outerShdw>
          </a:effectLst>
        </p:spPr>
        <p:txBody>
          <a:bodyPr wrap="square">
            <a:spAutoFit/>
          </a:bodyPr>
          <a:lstStyle/>
          <a:p>
            <a:pPr lvl="1"/>
            <a:r>
              <a:rPr lang="en-GB" b="1" dirty="0">
                <a:latin typeface="Myriad Pro" panose="020B0503030403020204" pitchFamily="34" charset="0"/>
              </a:rPr>
              <a:t>Interviews </a:t>
            </a:r>
          </a:p>
          <a:p>
            <a:pPr lvl="1"/>
            <a:r>
              <a:rPr lang="en-US" i="0" u="sng" dirty="0">
                <a:solidFill>
                  <a:srgbClr val="1155CC"/>
                </a:solidFill>
                <a:effectLst/>
                <a:latin typeface="Arial" panose="020B0604020202020204" pitchFamily="34" charset="0"/>
                <a:hlinkClick r:id="rId3"/>
              </a:rPr>
              <a:t>Briefing discussion with ABI on Smart Cities (Roland, Bob, Dale, Ken)</a:t>
            </a:r>
            <a:endParaRPr lang="en-GB" dirty="0">
              <a:latin typeface="Myriad Pro" panose="020B0503030403020204" pitchFamily="34" charset="0"/>
            </a:endParaRPr>
          </a:p>
          <a:p>
            <a:pPr lvl="1"/>
            <a:r>
              <a:rPr lang="en-GB" dirty="0">
                <a:latin typeface="Myriad Pro" panose="020B0503030403020204" pitchFamily="34" charset="0"/>
              </a:rPr>
              <a:t>Pipeline: June -2</a:t>
            </a:r>
          </a:p>
          <a:p>
            <a:pPr lvl="1"/>
            <a:endParaRPr lang="en-GB" dirty="0">
              <a:latin typeface="Myriad Pro" panose="020B0503030403020204" pitchFamily="34" charset="0"/>
            </a:endParaRPr>
          </a:p>
          <a:p>
            <a:pPr lvl="1"/>
            <a:r>
              <a:rPr lang="en-GB" b="1" dirty="0">
                <a:latin typeface="Myriad Pro" panose="020B0503030403020204" pitchFamily="34" charset="0"/>
              </a:rPr>
              <a:t>Executive Insights</a:t>
            </a:r>
            <a:endParaRPr lang="en-GB" b="1" dirty="0">
              <a:highlight>
                <a:srgbClr val="00FF00"/>
              </a:highlight>
              <a:latin typeface="Myriad Pro" panose="020B0503030403020204" pitchFamily="34" charset="0"/>
            </a:endParaRPr>
          </a:p>
          <a:p>
            <a:pPr marL="742950" lvl="1" indent="-285750">
              <a:buFont typeface="Arial" panose="020B0604020202020204" pitchFamily="34" charset="0"/>
              <a:buChar char="•"/>
            </a:pPr>
            <a:r>
              <a:rPr lang="en-IN" dirty="0">
                <a:latin typeface="Calibri" panose="020F0502020204030204" pitchFamily="34" charset="0"/>
                <a:hlinkClick r:id="rId4">
                  <a:extLst>
                    <a:ext uri="{A12FA001-AC4F-418D-AE19-62706E023703}">
                      <ahyp:hlinkClr xmlns:ahyp="http://schemas.microsoft.com/office/drawing/2018/hyperlinkcolor" val="tx"/>
                    </a:ext>
                  </a:extLst>
                </a:hlinkClick>
              </a:rPr>
              <a:t>Roland on TP#52</a:t>
            </a:r>
            <a:r>
              <a:rPr lang="en-IN" dirty="0">
                <a:latin typeface="Calibri" panose="020F0502020204030204" pitchFamily="34" charset="0"/>
              </a:rPr>
              <a:t> - 5 Jan’22</a:t>
            </a:r>
          </a:p>
          <a:p>
            <a:pPr marL="742950" lvl="1" indent="-285750">
              <a:buFont typeface="Arial" panose="020B0604020202020204" pitchFamily="34" charset="0"/>
              <a:buChar char="•"/>
            </a:pPr>
            <a:r>
              <a:rPr lang="en-IN" dirty="0">
                <a:latin typeface="Calibri" panose="020F0502020204030204" pitchFamily="34" charset="0"/>
                <a:hlinkClick r:id="rId5">
                  <a:extLst>
                    <a:ext uri="{A12FA001-AC4F-418D-AE19-62706E023703}">
                      <ahyp:hlinkClr xmlns:ahyp="http://schemas.microsoft.com/office/drawing/2018/hyperlinkcolor" val="tx"/>
                    </a:ext>
                  </a:extLst>
                </a:hlinkClick>
              </a:rPr>
              <a:t>Roland on TP#53</a:t>
            </a:r>
            <a:r>
              <a:rPr lang="en-IN" b="0" i="0" u="none" strike="noStrike" dirty="0">
                <a:solidFill>
                  <a:srgbClr val="000000"/>
                </a:solidFill>
                <a:effectLst/>
                <a:latin typeface="Roboto" panose="02000000000000000000" pitchFamily="2" charset="0"/>
              </a:rPr>
              <a:t>  - </a:t>
            </a:r>
            <a:r>
              <a:rPr lang="en-IN" dirty="0">
                <a:latin typeface="Calibri" panose="020F0502020204030204" pitchFamily="34" charset="0"/>
              </a:rPr>
              <a:t>9 Mar’22</a:t>
            </a:r>
          </a:p>
          <a:p>
            <a:pPr marL="742950" lvl="1" indent="-285750">
              <a:buFont typeface="Arial" panose="020B0604020202020204" pitchFamily="34" charset="0"/>
              <a:buChar char="•"/>
            </a:pPr>
            <a:r>
              <a:rPr lang="en-US" dirty="0">
                <a:latin typeface="Calibri" panose="020F0502020204030204" pitchFamily="34" charset="0"/>
                <a:hlinkClick r:id="rId6">
                  <a:extLst>
                    <a:ext uri="{A12FA001-AC4F-418D-AE19-62706E023703}">
                      <ahyp:hlinkClr xmlns:ahyp="http://schemas.microsoft.com/office/drawing/2018/hyperlinkcolor" val="tx"/>
                    </a:ext>
                  </a:extLst>
                </a:hlinkClick>
              </a:rPr>
              <a:t>IoT and 6G interview with </a:t>
            </a:r>
            <a:r>
              <a:rPr lang="en-US" dirty="0" err="1">
                <a:latin typeface="Calibri" panose="020F0502020204030204" pitchFamily="34" charset="0"/>
                <a:hlinkClick r:id="rId6">
                  <a:extLst>
                    <a:ext uri="{A12FA001-AC4F-418D-AE19-62706E023703}">
                      <ahyp:hlinkClr xmlns:ahyp="http://schemas.microsoft.com/office/drawing/2018/hyperlinkcolor" val="tx"/>
                    </a:ext>
                  </a:extLst>
                </a:hlinkClick>
              </a:rPr>
              <a:t>Onel</a:t>
            </a:r>
            <a:r>
              <a:rPr lang="en-US" dirty="0">
                <a:latin typeface="Calibri" panose="020F0502020204030204" pitchFamily="34" charset="0"/>
                <a:hlinkClick r:id="rId6">
                  <a:extLst>
                    <a:ext uri="{A12FA001-AC4F-418D-AE19-62706E023703}">
                      <ahyp:hlinkClr xmlns:ahyp="http://schemas.microsoft.com/office/drawing/2018/hyperlinkcolor" val="tx"/>
                    </a:ext>
                  </a:extLst>
                </a:hlinkClick>
              </a:rPr>
              <a:t> Alcaraz López (Finland)</a:t>
            </a:r>
            <a:r>
              <a:rPr lang="en-US" dirty="0">
                <a:latin typeface="Calibri" panose="020F0502020204030204" pitchFamily="34" charset="0"/>
              </a:rPr>
              <a:t> 16 Mar’22</a:t>
            </a:r>
            <a:endParaRPr lang="en-IN" dirty="0">
              <a:latin typeface="Calibri" panose="020F0502020204030204" pitchFamily="34" charset="0"/>
            </a:endParaRPr>
          </a:p>
          <a:p>
            <a:pPr marL="742950" lvl="1" indent="-285750">
              <a:buFont typeface="Arial" panose="020B0604020202020204" pitchFamily="34" charset="0"/>
              <a:buChar char="•"/>
            </a:pPr>
            <a:r>
              <a:rPr lang="en-US" dirty="0">
                <a:latin typeface="Calibri" panose="020F0502020204030204" pitchFamily="34" charset="0"/>
                <a:hlinkClick r:id="rId7">
                  <a:extLst>
                    <a:ext uri="{A12FA001-AC4F-418D-AE19-62706E023703}">
                      <ahyp:hlinkClr xmlns:ahyp="http://schemas.microsoft.com/office/drawing/2018/hyperlinkcolor" val="tx"/>
                    </a:ext>
                  </a:extLst>
                </a:hlinkClick>
              </a:rPr>
              <a:t>Interview about UCL standardization study</a:t>
            </a:r>
            <a:r>
              <a:rPr lang="en-US" dirty="0">
                <a:latin typeface="Calibri" panose="020F0502020204030204" pitchFamily="34" charset="0"/>
              </a:rPr>
              <a:t> 7 Apr’22</a:t>
            </a:r>
          </a:p>
          <a:p>
            <a:pPr marL="742950" lvl="1" indent="-285750">
              <a:buFont typeface="Arial" panose="020B0604020202020204" pitchFamily="34" charset="0"/>
              <a:buChar char="•"/>
            </a:pPr>
            <a:r>
              <a:rPr lang="en-US" dirty="0">
                <a:latin typeface="Calibri" panose="020F0502020204030204" pitchFamily="34" charset="0"/>
                <a:hlinkClick r:id="rId8">
                  <a:extLst>
                    <a:ext uri="{A12FA001-AC4F-418D-AE19-62706E023703}">
                      <ahyp:hlinkClr xmlns:ahyp="http://schemas.microsoft.com/office/drawing/2018/hyperlinkcolor" val="tx"/>
                    </a:ext>
                  </a:extLst>
                </a:hlinkClick>
              </a:rPr>
              <a:t>SMARTM2M study on IoT data for AI - Michelle W</a:t>
            </a:r>
            <a:r>
              <a:rPr lang="en-US" dirty="0">
                <a:latin typeface="Calibri" panose="020F0502020204030204" pitchFamily="34" charset="0"/>
              </a:rPr>
              <a:t> 25 May’22</a:t>
            </a:r>
            <a:endParaRPr lang="en-US" dirty="0">
              <a:latin typeface="Calibri" panose="020F0502020204030204" pitchFamily="34" charset="0"/>
              <a:hlinkClick r:id="rId7">
                <a:extLst>
                  <a:ext uri="{A12FA001-AC4F-418D-AE19-62706E023703}">
                    <ahyp:hlinkClr xmlns:ahyp="http://schemas.microsoft.com/office/drawing/2018/hyperlinkcolor" val="tx"/>
                  </a:ext>
                </a:extLst>
              </a:hlinkClick>
            </a:endParaRPr>
          </a:p>
          <a:p>
            <a:pPr marL="742950" lvl="1" indent="-285750">
              <a:buFont typeface="Arial" panose="020B0604020202020204" pitchFamily="34" charset="0"/>
              <a:buChar char="•"/>
            </a:pPr>
            <a:endParaRPr lang="en-GB" dirty="0">
              <a:solidFill>
                <a:schemeClr val="tx2"/>
              </a:solidFill>
              <a:latin typeface="Myriad Pro" panose="020B0503030403020204" pitchFamily="34" charset="0"/>
              <a:ea typeface="Times New Roman" panose="02020603050405020304" pitchFamily="18" charset="0"/>
              <a:cs typeface="Times New Roman" panose="02020603050405020304" pitchFamily="18" charset="0"/>
            </a:endParaRPr>
          </a:p>
        </p:txBody>
      </p:sp>
      <p:sp>
        <p:nvSpPr>
          <p:cNvPr id="7" name="Rectangle 6">
            <a:extLst>
              <a:ext uri="{FF2B5EF4-FFF2-40B4-BE49-F238E27FC236}">
                <a16:creationId xmlns:a16="http://schemas.microsoft.com/office/drawing/2014/main" id="{DB0B3F7A-F6C4-4344-8CC9-AD4BD1874638}"/>
              </a:ext>
            </a:extLst>
          </p:cNvPr>
          <p:cNvSpPr/>
          <p:nvPr/>
        </p:nvSpPr>
        <p:spPr>
          <a:xfrm>
            <a:off x="9529916" y="6071862"/>
            <a:ext cx="2590800" cy="36512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dirty="0">
                <a:solidFill>
                  <a:schemeClr val="bg1"/>
                </a:solidFill>
                <a:hlinkClick r:id="rId9">
                  <a:extLst>
                    <a:ext uri="{A12FA001-AC4F-418D-AE19-62706E023703}">
                      <ahyp:hlinkClr xmlns:ahyp="http://schemas.microsoft.com/office/drawing/2018/hyperlinkcolor" val="tx"/>
                    </a:ext>
                  </a:extLst>
                </a:hlinkClick>
              </a:rPr>
              <a:t>Activities Tracker link</a:t>
            </a:r>
            <a:r>
              <a:rPr lang="en-IN" dirty="0">
                <a:solidFill>
                  <a:schemeClr val="bg1"/>
                </a:solidFill>
              </a:rPr>
              <a:t> </a:t>
            </a:r>
          </a:p>
        </p:txBody>
      </p:sp>
      <p:sp>
        <p:nvSpPr>
          <p:cNvPr id="8" name="Rectangle 7">
            <a:extLst>
              <a:ext uri="{FF2B5EF4-FFF2-40B4-BE49-F238E27FC236}">
                <a16:creationId xmlns:a16="http://schemas.microsoft.com/office/drawing/2014/main" id="{03672308-3192-4679-B659-B4F60A271F1A}"/>
              </a:ext>
            </a:extLst>
          </p:cNvPr>
          <p:cNvSpPr/>
          <p:nvPr/>
        </p:nvSpPr>
        <p:spPr>
          <a:xfrm>
            <a:off x="7890526" y="1658102"/>
            <a:ext cx="4120659" cy="2923877"/>
          </a:xfrm>
          <a:prstGeom prst="rect">
            <a:avLst/>
          </a:prstGeom>
          <a:effectLst>
            <a:outerShdw blurRad="76200" dir="18900000" sy="23000" kx="-1200000" algn="bl" rotWithShape="0">
              <a:prstClr val="black">
                <a:alpha val="20000"/>
              </a:prstClr>
            </a:outerShdw>
          </a:effectLst>
        </p:spPr>
        <p:txBody>
          <a:bodyPr wrap="square">
            <a:spAutoFit/>
          </a:bodyPr>
          <a:lstStyle/>
          <a:p>
            <a:r>
              <a:rPr lang="en-GB" dirty="0">
                <a:latin typeface="Myriad Pro" panose="020B0503030403020204" pitchFamily="34" charset="0"/>
              </a:rPr>
              <a:t>oneM2M in the News – 1199 Subscribers</a:t>
            </a:r>
          </a:p>
          <a:p>
            <a:endParaRPr lang="en-GB" dirty="0">
              <a:latin typeface="Myriad Pro" panose="020B0503030403020204" pitchFamily="34" charset="0"/>
            </a:endParaRPr>
          </a:p>
          <a:p>
            <a:r>
              <a:rPr lang="en-GB" dirty="0">
                <a:latin typeface="Myriad Pro" panose="020B0503030403020204" pitchFamily="34" charset="0"/>
              </a:rPr>
              <a:t>Press Releases – NIL</a:t>
            </a:r>
          </a:p>
          <a:p>
            <a:endParaRPr lang="en-GB" sz="2000" dirty="0">
              <a:solidFill>
                <a:schemeClr val="tx2"/>
              </a:solidFill>
              <a:latin typeface="Myriad Pro" panose="020B0503030403020204" pitchFamily="34" charset="0"/>
              <a:cs typeface="Times New Roman" panose="02020603050405020304" pitchFamily="18" charset="0"/>
            </a:endParaRPr>
          </a:p>
          <a:p>
            <a:r>
              <a:rPr lang="en-GB" sz="1800" b="0" kern="1600" dirty="0">
                <a:effectLst/>
                <a:latin typeface="Calibri" panose="020F0502020204030204" pitchFamily="34" charset="0"/>
                <a:ea typeface="Times New Roman" panose="02020603050405020304" pitchFamily="18" charset="0"/>
              </a:rPr>
              <a:t>Media queries  to  </a:t>
            </a:r>
            <a:r>
              <a:rPr lang="en-GB" sz="1800" b="0" u="sng" kern="1600" dirty="0">
                <a:solidFill>
                  <a:srgbClr val="0000FF"/>
                </a:solidFill>
                <a:effectLst/>
                <a:latin typeface="Calibri" panose="020F0502020204030204" pitchFamily="34" charset="0"/>
                <a:ea typeface="Times New Roman" panose="02020603050405020304" pitchFamily="18" charset="0"/>
                <a:hlinkClick r:id="rId10"/>
              </a:rPr>
              <a:t>oneM2M_PressMedia@list.onem2m.org</a:t>
            </a:r>
            <a:r>
              <a:rPr lang="x-none" sz="1800" b="0" kern="1600" dirty="0">
                <a:effectLst/>
                <a:latin typeface="Calibri" panose="020F0502020204030204" pitchFamily="34" charset="0"/>
                <a:ea typeface="Times New Roman" panose="02020603050405020304" pitchFamily="18" charset="0"/>
              </a:rPr>
              <a:t> </a:t>
            </a:r>
            <a:r>
              <a:rPr lang="en-US" sz="1800" b="0" kern="1600" dirty="0">
                <a:effectLst/>
                <a:latin typeface="Calibri" panose="020F0502020204030204" pitchFamily="34" charset="0"/>
                <a:ea typeface="Times New Roman" panose="02020603050405020304" pitchFamily="18" charset="0"/>
              </a:rPr>
              <a:t>being forwarded to </a:t>
            </a:r>
            <a:r>
              <a:rPr lang="en-GB" sz="1800" b="0" kern="1600" dirty="0">
                <a:effectLst/>
                <a:latin typeface="Calibri" panose="020F0502020204030204" pitchFamily="34" charset="0"/>
                <a:ea typeface="Times New Roman" panose="02020603050405020304" pitchFamily="18" charset="0"/>
              </a:rPr>
              <a:t>Bindoo, Aurindam, Ken, Akash</a:t>
            </a:r>
            <a:endParaRPr lang="en-IN" sz="1800" b="1" kern="1600" dirty="0">
              <a:effectLst/>
              <a:latin typeface="Times New Roman" panose="02020603050405020304" pitchFamily="18" charset="0"/>
              <a:ea typeface="Times New Roman" panose="02020603050405020304" pitchFamily="18" charset="0"/>
            </a:endParaRPr>
          </a:p>
          <a:p>
            <a:endParaRPr lang="en-GB" sz="2000" dirty="0">
              <a:solidFill>
                <a:schemeClr val="tx2"/>
              </a:solidFill>
              <a:latin typeface="Myriad Pro" panose="020B0503030403020204" pitchFamily="34" charset="0"/>
              <a:cs typeface="Times New Roman" panose="02020603050405020304" pitchFamily="18" charset="0"/>
            </a:endParaRPr>
          </a:p>
        </p:txBody>
      </p:sp>
      <p:cxnSp>
        <p:nvCxnSpPr>
          <p:cNvPr id="5" name="Straight Connector 4">
            <a:extLst>
              <a:ext uri="{FF2B5EF4-FFF2-40B4-BE49-F238E27FC236}">
                <a16:creationId xmlns:a16="http://schemas.microsoft.com/office/drawing/2014/main" id="{F12D2563-9169-08FE-1FDE-C3BA60CAF819}"/>
              </a:ext>
            </a:extLst>
          </p:cNvPr>
          <p:cNvCxnSpPr>
            <a:cxnSpLocks/>
          </p:cNvCxnSpPr>
          <p:nvPr/>
        </p:nvCxnSpPr>
        <p:spPr>
          <a:xfrm>
            <a:off x="7890526" y="1658102"/>
            <a:ext cx="0" cy="3223864"/>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9587143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F6D487-583A-4514-9E44-AF625A279D75}"/>
              </a:ext>
            </a:extLst>
          </p:cNvPr>
          <p:cNvSpPr>
            <a:spLocks noGrp="1"/>
          </p:cNvSpPr>
          <p:nvPr>
            <p:ph type="title"/>
          </p:nvPr>
        </p:nvSpPr>
        <p:spPr>
          <a:xfrm>
            <a:off x="334696" y="29497"/>
            <a:ext cx="8986285" cy="1173570"/>
          </a:xfrm>
        </p:spPr>
        <p:txBody>
          <a:bodyPr>
            <a:noAutofit/>
          </a:bodyPr>
          <a:lstStyle/>
          <a:p>
            <a:r>
              <a:rPr lang="en-GB" sz="3200" dirty="0"/>
              <a:t>VISIBILITY – Events &amp; Speaking Opportunities</a:t>
            </a:r>
            <a:endParaRPr lang="en-GB" sz="3200" dirty="0">
              <a:highlight>
                <a:srgbClr val="00FFFF"/>
              </a:highlight>
            </a:endParaRPr>
          </a:p>
        </p:txBody>
      </p:sp>
      <p:sp>
        <p:nvSpPr>
          <p:cNvPr id="4" name="Slide Number Placeholder 3">
            <a:extLst>
              <a:ext uri="{FF2B5EF4-FFF2-40B4-BE49-F238E27FC236}">
                <a16:creationId xmlns:a16="http://schemas.microsoft.com/office/drawing/2014/main" id="{18B7D49B-310F-4099-AADA-FF6EA9C19DDB}"/>
              </a:ext>
            </a:extLst>
          </p:cNvPr>
          <p:cNvSpPr>
            <a:spLocks noGrp="1"/>
          </p:cNvSpPr>
          <p:nvPr>
            <p:ph type="sldNum" sz="quarter" idx="12"/>
          </p:nvPr>
        </p:nvSpPr>
        <p:spPr/>
        <p:txBody>
          <a:bodyPr/>
          <a:lstStyle/>
          <a:p>
            <a:fld id="{163F5A94-8458-4F17-AD3C-1A083E20221D}" type="slidenum">
              <a:rPr lang="en-US" smtClean="0"/>
              <a:t>28</a:t>
            </a:fld>
            <a:endParaRPr lang="en-US" dirty="0"/>
          </a:p>
        </p:txBody>
      </p:sp>
      <p:graphicFrame>
        <p:nvGraphicFramePr>
          <p:cNvPr id="3" name="Table 6">
            <a:extLst>
              <a:ext uri="{FF2B5EF4-FFF2-40B4-BE49-F238E27FC236}">
                <a16:creationId xmlns:a16="http://schemas.microsoft.com/office/drawing/2014/main" id="{A554D980-3EFB-4892-B8D4-DFFC7EE660D7}"/>
              </a:ext>
            </a:extLst>
          </p:cNvPr>
          <p:cNvGraphicFramePr>
            <a:graphicFrameLocks noGrp="1"/>
          </p:cNvGraphicFramePr>
          <p:nvPr/>
        </p:nvGraphicFramePr>
        <p:xfrm>
          <a:off x="334695" y="1202518"/>
          <a:ext cx="11105749" cy="3815080"/>
        </p:xfrm>
        <a:graphic>
          <a:graphicData uri="http://schemas.openxmlformats.org/drawingml/2006/table">
            <a:tbl>
              <a:tblPr firstRow="1" bandRow="1">
                <a:tableStyleId>{073A0DAA-6AF3-43AB-8588-CEC1D06C72B9}</a:tableStyleId>
              </a:tblPr>
              <a:tblGrid>
                <a:gridCol w="1732607">
                  <a:extLst>
                    <a:ext uri="{9D8B030D-6E8A-4147-A177-3AD203B41FA5}">
                      <a16:colId xmlns:a16="http://schemas.microsoft.com/office/drawing/2014/main" val="2204820466"/>
                    </a:ext>
                  </a:extLst>
                </a:gridCol>
                <a:gridCol w="1465790">
                  <a:extLst>
                    <a:ext uri="{9D8B030D-6E8A-4147-A177-3AD203B41FA5}">
                      <a16:colId xmlns:a16="http://schemas.microsoft.com/office/drawing/2014/main" val="2664730951"/>
                    </a:ext>
                  </a:extLst>
                </a:gridCol>
                <a:gridCol w="4278923">
                  <a:extLst>
                    <a:ext uri="{9D8B030D-6E8A-4147-A177-3AD203B41FA5}">
                      <a16:colId xmlns:a16="http://schemas.microsoft.com/office/drawing/2014/main" val="58006265"/>
                    </a:ext>
                  </a:extLst>
                </a:gridCol>
                <a:gridCol w="3628429">
                  <a:extLst>
                    <a:ext uri="{9D8B030D-6E8A-4147-A177-3AD203B41FA5}">
                      <a16:colId xmlns:a16="http://schemas.microsoft.com/office/drawing/2014/main" val="2733045229"/>
                    </a:ext>
                  </a:extLst>
                </a:gridCol>
              </a:tblGrid>
              <a:tr h="370840">
                <a:tc>
                  <a:txBody>
                    <a:bodyPr/>
                    <a:lstStyle/>
                    <a:p>
                      <a:r>
                        <a:rPr lang="en-US" dirty="0"/>
                        <a:t>VISIBILITY</a:t>
                      </a:r>
                      <a:endParaRPr lang="en-IN" dirty="0"/>
                    </a:p>
                  </a:txBody>
                  <a:tcPr/>
                </a:tc>
                <a:tc>
                  <a:txBody>
                    <a:bodyPr/>
                    <a:lstStyle/>
                    <a:p>
                      <a:r>
                        <a:rPr lang="en-US" dirty="0"/>
                        <a:t>oneM2M </a:t>
                      </a:r>
                      <a:endParaRPr lang="en-IN" dirty="0"/>
                    </a:p>
                  </a:txBody>
                  <a:tcPr/>
                </a:tc>
                <a:tc>
                  <a:txBody>
                    <a:bodyPr/>
                    <a:lstStyle/>
                    <a:p>
                      <a:r>
                        <a:rPr lang="en-US" dirty="0"/>
                        <a:t>Partner driven</a:t>
                      </a:r>
                      <a:endParaRPr lang="en-IN" dirty="0"/>
                    </a:p>
                  </a:txBody>
                  <a:tcPr/>
                </a:tc>
                <a:tc>
                  <a:txBody>
                    <a:bodyPr/>
                    <a:lstStyle/>
                    <a:p>
                      <a:r>
                        <a:rPr lang="en-US" dirty="0"/>
                        <a:t>Regional</a:t>
                      </a:r>
                      <a:endParaRPr lang="en-IN" dirty="0"/>
                    </a:p>
                  </a:txBody>
                  <a:tcPr/>
                </a:tc>
                <a:extLst>
                  <a:ext uri="{0D108BD9-81ED-4DB2-BD59-A6C34878D82A}">
                    <a16:rowId xmlns:a16="http://schemas.microsoft.com/office/drawing/2014/main" val="1382385001"/>
                  </a:ext>
                </a:extLst>
              </a:tr>
              <a:tr h="370840">
                <a:tc>
                  <a:txBody>
                    <a:bodyPr/>
                    <a:lstStyle/>
                    <a:p>
                      <a:r>
                        <a:rPr lang="en-US" sz="1600" b="1" dirty="0"/>
                        <a:t>Events </a:t>
                      </a:r>
                      <a:endParaRPr lang="en-IN" sz="1600" b="1" dirty="0"/>
                    </a:p>
                  </a:txBody>
                  <a:tcPr/>
                </a:tc>
                <a:tc>
                  <a:txBody>
                    <a:bodyPr/>
                    <a:lstStyle/>
                    <a:p>
                      <a:r>
                        <a:rPr lang="en-US" dirty="0"/>
                        <a:t>-</a:t>
                      </a:r>
                      <a:endParaRPr lang="en-IN"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18 Jan: ETSI-TSDSI Webinar on oneM2M “Risk/Benefit analyses”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25 Jan: ETSI-TSDSI Webinar on oneM2M ” Smart Lift private sector use case ” ETSI: EU-Brazil Bilateral</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4 Feb: ETSI-TSDSI Webinar on oneM2M “Smart Home/Smart Building private sector use case”</a:t>
                      </a:r>
                    </a:p>
                    <a:p>
                      <a:endParaRPr lang="fi-FI" sz="1400" kern="1200" dirty="0">
                        <a:solidFill>
                          <a:schemeClr val="dk1"/>
                        </a:solidFill>
                        <a:latin typeface="+mn-lt"/>
                        <a:ea typeface="+mn-ea"/>
                        <a:cs typeface="+mn-cs"/>
                      </a:endParaRPr>
                    </a:p>
                    <a:p>
                      <a:r>
                        <a:rPr lang="fi-FI" sz="1400" kern="1200" dirty="0">
                          <a:solidFill>
                            <a:schemeClr val="dk1"/>
                          </a:solidFill>
                          <a:latin typeface="+mn-lt"/>
                          <a:ea typeface="+mn-ea"/>
                          <a:cs typeface="+mn-cs"/>
                        </a:rPr>
                        <a:t>ETSI-Argentina talk on oneM2M</a:t>
                      </a:r>
                    </a:p>
                    <a:p>
                      <a:r>
                        <a:rPr lang="en-US" sz="1400" kern="1200" dirty="0">
                          <a:solidFill>
                            <a:schemeClr val="dk1"/>
                          </a:solidFill>
                          <a:latin typeface="+mn-lt"/>
                          <a:ea typeface="+mn-ea"/>
                          <a:cs typeface="+mn-cs"/>
                          <a:hlinkClick r:id="rId3">
                            <a:extLst>
                              <a:ext uri="{A12FA001-AC4F-418D-AE19-62706E023703}">
                                <ahyp:hlinkClr xmlns:ahyp="http://schemas.microsoft.com/office/drawing/2018/hyperlinkcolor" val="tx"/>
                              </a:ext>
                            </a:extLst>
                          </a:hlinkClick>
                        </a:rPr>
                        <a:t>6 Apr: ETSI- EU-</a:t>
                      </a:r>
                      <a:r>
                        <a:rPr lang="en-US" sz="1400" kern="1200" dirty="0" err="1">
                          <a:solidFill>
                            <a:schemeClr val="dk1"/>
                          </a:solidFill>
                          <a:latin typeface="+mn-lt"/>
                          <a:ea typeface="+mn-ea"/>
                          <a:cs typeface="+mn-cs"/>
                          <a:hlinkClick r:id="rId3">
                            <a:extLst>
                              <a:ext uri="{A12FA001-AC4F-418D-AE19-62706E023703}">
                                <ahyp:hlinkClr xmlns:ahyp="http://schemas.microsoft.com/office/drawing/2018/hyperlinkcolor" val="tx"/>
                              </a:ext>
                            </a:extLst>
                          </a:hlinkClick>
                        </a:rPr>
                        <a:t>Brasil</a:t>
                      </a:r>
                      <a:r>
                        <a:rPr lang="en-US" sz="1400" kern="1200" dirty="0">
                          <a:solidFill>
                            <a:schemeClr val="dk1"/>
                          </a:solidFill>
                          <a:latin typeface="+mn-lt"/>
                          <a:ea typeface="+mn-ea"/>
                          <a:cs typeface="+mn-cs"/>
                          <a:hlinkClick r:id="rId3">
                            <a:extLst>
                              <a:ext uri="{A12FA001-AC4F-418D-AE19-62706E023703}">
                                <ahyp:hlinkClr xmlns:ahyp="http://schemas.microsoft.com/office/drawing/2018/hyperlinkcolor" val="tx"/>
                              </a:ext>
                            </a:extLst>
                          </a:hlinkClick>
                        </a:rPr>
                        <a:t> cooperation workshop : </a:t>
                      </a:r>
                      <a:br>
                        <a:rPr lang="en-US" sz="1400" kern="1200" dirty="0">
                          <a:solidFill>
                            <a:schemeClr val="dk1"/>
                          </a:solidFill>
                          <a:latin typeface="+mn-lt"/>
                          <a:ea typeface="+mn-ea"/>
                          <a:cs typeface="+mn-cs"/>
                          <a:hlinkClick r:id="rId3">
                            <a:extLst>
                              <a:ext uri="{A12FA001-AC4F-418D-AE19-62706E023703}">
                                <ahyp:hlinkClr xmlns:ahyp="http://schemas.microsoft.com/office/drawing/2018/hyperlinkcolor" val="tx"/>
                              </a:ext>
                            </a:extLst>
                          </a:hlinkClick>
                        </a:rPr>
                      </a:br>
                      <a:r>
                        <a:rPr lang="en-US" sz="1400" kern="1200" dirty="0">
                          <a:solidFill>
                            <a:schemeClr val="dk1"/>
                          </a:solidFill>
                          <a:latin typeface="+mn-lt"/>
                          <a:ea typeface="+mn-ea"/>
                          <a:cs typeface="+mn-cs"/>
                          <a:hlinkClick r:id="rId3">
                            <a:extLst>
                              <a:ext uri="{A12FA001-AC4F-418D-AE19-62706E023703}">
                                <ahyp:hlinkClr xmlns:ahyp="http://schemas.microsoft.com/office/drawing/2018/hyperlinkcolor" val="tx"/>
                              </a:ext>
                            </a:extLst>
                          </a:hlinkClick>
                        </a:rPr>
                        <a:t>on IoT Policy, Regulation &amp; Standards</a:t>
                      </a:r>
                      <a:br>
                        <a:rPr lang="en-US" sz="1400" kern="1200" dirty="0">
                          <a:solidFill>
                            <a:schemeClr val="dk1"/>
                          </a:solidFill>
                          <a:latin typeface="+mn-lt"/>
                          <a:ea typeface="+mn-ea"/>
                          <a:cs typeface="+mn-cs"/>
                          <a:hlinkClick r:id="rId3">
                            <a:extLst>
                              <a:ext uri="{A12FA001-AC4F-418D-AE19-62706E023703}">
                                <ahyp:hlinkClr xmlns:ahyp="http://schemas.microsoft.com/office/drawing/2018/hyperlinkcolor" val="tx"/>
                              </a:ext>
                            </a:extLst>
                          </a:hlinkClick>
                        </a:rPr>
                      </a:br>
                      <a:r>
                        <a:rPr lang="en-IN" sz="1400" kern="1200" dirty="0">
                          <a:solidFill>
                            <a:schemeClr val="dk1"/>
                          </a:solidFill>
                          <a:latin typeface="+mn-lt"/>
                          <a:ea typeface="+mn-ea"/>
                          <a:cs typeface="+mn-cs"/>
                        </a:rPr>
                        <a:t>28 Apr: ETSI-TTA Smart Cities in Korea</a:t>
                      </a:r>
                      <a:endParaRPr lang="en-US" sz="1400" kern="1200" dirty="0">
                        <a:solidFill>
                          <a:schemeClr val="dk1"/>
                        </a:solidFill>
                        <a:latin typeface="+mn-lt"/>
                        <a:ea typeface="+mn-ea"/>
                        <a:cs typeface="+mn-cs"/>
                      </a:endParaRPr>
                    </a:p>
                    <a:p>
                      <a:r>
                        <a:rPr lang="en-US" sz="1400" dirty="0"/>
                        <a:t>TSDSI- A webinar conducted by DoT-TSDSI on M2M for transport vertical on 7 Apr’22</a:t>
                      </a:r>
                    </a:p>
                  </a:txBody>
                  <a:tcPr/>
                </a:tc>
                <a:tc>
                  <a:txBody>
                    <a:bodyPr/>
                    <a:lstStyle/>
                    <a:p>
                      <a:r>
                        <a:rPr lang="en-US" sz="1400" dirty="0"/>
                        <a:t>24 Feb: INDIA- TEC </a:t>
                      </a:r>
                      <a:r>
                        <a:rPr lang="en-US" sz="1400" dirty="0" err="1"/>
                        <a:t>Organised</a:t>
                      </a:r>
                      <a:r>
                        <a:rPr lang="en-US" sz="1400" dirty="0"/>
                        <a:t> webinar on oneM2M- Smart cities</a:t>
                      </a:r>
                    </a:p>
                    <a:p>
                      <a:r>
                        <a:rPr lang="en-IN" sz="1400" kern="1200" dirty="0">
                          <a:solidFill>
                            <a:schemeClr val="dk1"/>
                          </a:solidFill>
                          <a:latin typeface="+mn-lt"/>
                          <a:ea typeface="+mn-ea"/>
                          <a:cs typeface="+mn-cs"/>
                          <a:hlinkClick r:id="rId4">
                            <a:extLst>
                              <a:ext uri="{A12FA001-AC4F-418D-AE19-62706E023703}">
                                <ahyp:hlinkClr xmlns:ahyp="http://schemas.microsoft.com/office/drawing/2018/hyperlinkcolor" val="tx"/>
                              </a:ext>
                            </a:extLst>
                          </a:hlinkClick>
                        </a:rPr>
                        <a:t>28 Mar: NTIPRIT Conference on M2M</a:t>
                      </a:r>
                      <a:endParaRPr lang="en-US" sz="1400" kern="1200" dirty="0">
                        <a:solidFill>
                          <a:schemeClr val="dk1"/>
                        </a:solidFill>
                        <a:latin typeface="+mn-lt"/>
                        <a:ea typeface="+mn-ea"/>
                        <a:cs typeface="+mn-cs"/>
                      </a:endParaRPr>
                    </a:p>
                    <a:p>
                      <a:r>
                        <a:rPr lang="en-IN" sz="1400" kern="1200" dirty="0">
                          <a:solidFill>
                            <a:schemeClr val="dk1"/>
                          </a:solidFill>
                          <a:latin typeface="+mn-lt"/>
                          <a:ea typeface="+mn-ea"/>
                          <a:cs typeface="+mn-cs"/>
                          <a:hlinkClick r:id="rId5">
                            <a:extLst>
                              <a:ext uri="{A12FA001-AC4F-418D-AE19-62706E023703}">
                                <ahyp:hlinkClr xmlns:ahyp="http://schemas.microsoft.com/office/drawing/2018/hyperlinkcolor" val="tx"/>
                              </a:ext>
                            </a:extLst>
                          </a:hlinkClick>
                        </a:rPr>
                        <a:t>7-8 Apr: New Delhi India - </a:t>
                      </a:r>
                      <a:r>
                        <a:rPr lang="en-IN" sz="1400" kern="1200" dirty="0" err="1">
                          <a:solidFill>
                            <a:schemeClr val="dk1"/>
                          </a:solidFill>
                          <a:latin typeface="+mn-lt"/>
                          <a:ea typeface="+mn-ea"/>
                          <a:cs typeface="+mn-cs"/>
                          <a:hlinkClick r:id="rId5">
                            <a:extLst>
                              <a:ext uri="{A12FA001-AC4F-418D-AE19-62706E023703}">
                                <ahyp:hlinkClr xmlns:ahyp="http://schemas.microsoft.com/office/drawing/2018/hyperlinkcolor" val="tx"/>
                              </a:ext>
                            </a:extLst>
                          </a:hlinkClick>
                        </a:rPr>
                        <a:t>InTranSe</a:t>
                      </a:r>
                      <a:r>
                        <a:rPr lang="en-IN" sz="1400" kern="1200" dirty="0">
                          <a:solidFill>
                            <a:schemeClr val="dk1"/>
                          </a:solidFill>
                          <a:latin typeface="+mn-lt"/>
                          <a:ea typeface="+mn-ea"/>
                          <a:cs typeface="+mn-cs"/>
                          <a:hlinkClick r:id="rId5">
                            <a:extLst>
                              <a:ext uri="{A12FA001-AC4F-418D-AE19-62706E023703}">
                                <ahyp:hlinkClr xmlns:ahyp="http://schemas.microsoft.com/office/drawing/2018/hyperlinkcolor" val="tx"/>
                              </a:ext>
                            </a:extLst>
                          </a:hlinkClick>
                        </a:rPr>
                        <a:t> conference</a:t>
                      </a:r>
                      <a:endParaRPr lang="en-IN" sz="1400" kern="1200" dirty="0">
                        <a:solidFill>
                          <a:schemeClr val="dk1"/>
                        </a:solidFill>
                        <a:latin typeface="+mn-lt"/>
                        <a:ea typeface="+mn-ea"/>
                        <a:cs typeface="+mn-cs"/>
                      </a:endParaRPr>
                    </a:p>
                    <a:p>
                      <a:r>
                        <a:rPr lang="en-IN" sz="1400" kern="1200" dirty="0">
                          <a:solidFill>
                            <a:schemeClr val="dk1"/>
                          </a:solidFill>
                          <a:latin typeface="+mn-lt"/>
                          <a:ea typeface="+mn-ea"/>
                          <a:cs typeface="+mn-cs"/>
                          <a:hlinkClick r:id="rId6">
                            <a:extLst>
                              <a:ext uri="{A12FA001-AC4F-418D-AE19-62706E023703}">
                                <ahyp:hlinkClr xmlns:ahyp="http://schemas.microsoft.com/office/drawing/2018/hyperlinkcolor" val="tx"/>
                              </a:ext>
                            </a:extLst>
                          </a:hlinkClick>
                        </a:rPr>
                        <a:t>21 Apr: Webinar on CCSP and </a:t>
                      </a:r>
                      <a:r>
                        <a:rPr lang="en-IN" sz="1400" kern="1200" dirty="0" err="1">
                          <a:solidFill>
                            <a:schemeClr val="dk1"/>
                          </a:solidFill>
                          <a:latin typeface="+mn-lt"/>
                          <a:ea typeface="+mn-ea"/>
                          <a:cs typeface="+mn-cs"/>
                          <a:hlinkClick r:id="rId6">
                            <a:extLst>
                              <a:ext uri="{A12FA001-AC4F-418D-AE19-62706E023703}">
                                <ahyp:hlinkClr xmlns:ahyp="http://schemas.microsoft.com/office/drawing/2018/hyperlinkcolor" val="tx"/>
                              </a:ext>
                            </a:extLst>
                          </a:hlinkClick>
                        </a:rPr>
                        <a:t>CoSMiC</a:t>
                      </a:r>
                      <a:r>
                        <a:rPr lang="en-IN" sz="1400" kern="1200" dirty="0">
                          <a:solidFill>
                            <a:schemeClr val="dk1"/>
                          </a:solidFill>
                          <a:latin typeface="+mn-lt"/>
                          <a:ea typeface="+mn-ea"/>
                          <a:cs typeface="+mn-cs"/>
                          <a:hlinkClick r:id="rId6">
                            <a:extLst>
                              <a:ext uri="{A12FA001-AC4F-418D-AE19-62706E023703}">
                                <ahyp:hlinkClr xmlns:ahyp="http://schemas.microsoft.com/office/drawing/2018/hyperlinkcolor" val="tx"/>
                              </a:ext>
                            </a:extLst>
                          </a:hlinkClick>
                        </a:rPr>
                        <a:t> - indigenous software platforms for M2M/IoT Communication</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hlinkClick r:id="rId7">
                            <a:extLst>
                              <a:ext uri="{A12FA001-AC4F-418D-AE19-62706E023703}">
                                <ahyp:hlinkClr xmlns:ahyp="http://schemas.microsoft.com/office/drawing/2018/hyperlinkcolor" val="tx"/>
                              </a:ext>
                            </a:extLst>
                          </a:hlinkClick>
                        </a:rPr>
                        <a:t>7 Apr: DoT-TSDSI Webinar #1 on M2M applied to verticals- transportation</a:t>
                      </a:r>
                      <a:endParaRPr lang="en-US" sz="1400" kern="1200" dirty="0">
                        <a:solidFill>
                          <a:schemeClr val="dk1"/>
                        </a:solidFill>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4 May: DoT-TSDSI Webinar #2 on M2M applied to Utilities</a:t>
                      </a:r>
                      <a:br>
                        <a:rPr lang="en-IN" sz="1400" kern="1200" dirty="0">
                          <a:solidFill>
                            <a:schemeClr val="dk1"/>
                          </a:solidFill>
                          <a:latin typeface="+mn-lt"/>
                          <a:ea typeface="+mn-ea"/>
                          <a:cs typeface="+mn-cs"/>
                          <a:hlinkClick r:id="rId6">
                            <a:extLst>
                              <a:ext uri="{A12FA001-AC4F-418D-AE19-62706E023703}">
                                <ahyp:hlinkClr xmlns:ahyp="http://schemas.microsoft.com/office/drawing/2018/hyperlinkcolor" val="tx"/>
                              </a:ext>
                            </a:extLst>
                          </a:hlinkClick>
                        </a:rPr>
                      </a:br>
                      <a:endParaRPr lang="en-US" sz="1400" kern="1200" dirty="0">
                        <a:solidFill>
                          <a:schemeClr val="dk1"/>
                        </a:solidFill>
                        <a:latin typeface="+mn-lt"/>
                        <a:ea typeface="+mn-ea"/>
                        <a:cs typeface="+mn-cs"/>
                      </a:endParaRPr>
                    </a:p>
                  </a:txBody>
                  <a:tcPr/>
                </a:tc>
                <a:extLst>
                  <a:ext uri="{0D108BD9-81ED-4DB2-BD59-A6C34878D82A}">
                    <a16:rowId xmlns:a16="http://schemas.microsoft.com/office/drawing/2014/main" val="634574289"/>
                  </a:ext>
                </a:extLst>
              </a:tr>
              <a:tr h="0">
                <a:tc>
                  <a:txBody>
                    <a:bodyPr/>
                    <a:lstStyle/>
                    <a:p>
                      <a:r>
                        <a:rPr lang="en-US" sz="1600" b="1" dirty="0"/>
                        <a:t>Speaking Opportunities</a:t>
                      </a:r>
                      <a:endParaRPr lang="en-IN" sz="1600" b="1" dirty="0"/>
                    </a:p>
                  </a:txBody>
                  <a:tcPr/>
                </a:tc>
                <a:tc>
                  <a:txBody>
                    <a:bodyPr/>
                    <a:lstStyle/>
                    <a:p>
                      <a:r>
                        <a:rPr lang="en-IN" sz="1600" dirty="0"/>
                        <a:t>2 in pipeline</a:t>
                      </a:r>
                    </a:p>
                  </a:txBody>
                  <a:tcPr/>
                </a:tc>
                <a:tc>
                  <a:txBody>
                    <a:bodyPr/>
                    <a:lstStyle/>
                    <a:p>
                      <a:r>
                        <a:rPr lang="en-IN" sz="1600" dirty="0"/>
                        <a:t>5 in pipeline </a:t>
                      </a:r>
                    </a:p>
                  </a:txBody>
                  <a:tcPr/>
                </a:tc>
                <a:tc>
                  <a:txBody>
                    <a:bodyPr/>
                    <a:lstStyle/>
                    <a:p>
                      <a:r>
                        <a:rPr lang="en-US" sz="1200" dirty="0"/>
                        <a:t>1</a:t>
                      </a:r>
                      <a:endParaRPr lang="en-IN" sz="1200" dirty="0"/>
                    </a:p>
                  </a:txBody>
                  <a:tcPr/>
                </a:tc>
                <a:extLst>
                  <a:ext uri="{0D108BD9-81ED-4DB2-BD59-A6C34878D82A}">
                    <a16:rowId xmlns:a16="http://schemas.microsoft.com/office/drawing/2014/main" val="249746126"/>
                  </a:ext>
                </a:extLst>
              </a:tr>
            </a:tbl>
          </a:graphicData>
        </a:graphic>
      </p:graphicFrame>
      <p:sp>
        <p:nvSpPr>
          <p:cNvPr id="7" name="Rectangle 6">
            <a:extLst>
              <a:ext uri="{FF2B5EF4-FFF2-40B4-BE49-F238E27FC236}">
                <a16:creationId xmlns:a16="http://schemas.microsoft.com/office/drawing/2014/main" id="{DB0B3F7A-F6C4-4344-8CC9-AD4BD1874638}"/>
              </a:ext>
            </a:extLst>
          </p:cNvPr>
          <p:cNvSpPr/>
          <p:nvPr/>
        </p:nvSpPr>
        <p:spPr>
          <a:xfrm>
            <a:off x="9496018" y="6069555"/>
            <a:ext cx="2590800" cy="36512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dirty="0">
                <a:solidFill>
                  <a:schemeClr val="bg1"/>
                </a:solidFill>
                <a:hlinkClick r:id="rId8">
                  <a:extLst>
                    <a:ext uri="{A12FA001-AC4F-418D-AE19-62706E023703}">
                      <ahyp:hlinkClr xmlns:ahyp="http://schemas.microsoft.com/office/drawing/2018/hyperlinkcolor" val="tx"/>
                    </a:ext>
                  </a:extLst>
                </a:hlinkClick>
              </a:rPr>
              <a:t>Activities Tracker link</a:t>
            </a:r>
            <a:r>
              <a:rPr lang="en-IN" dirty="0">
                <a:solidFill>
                  <a:schemeClr val="bg1"/>
                </a:solidFill>
              </a:rPr>
              <a:t> </a:t>
            </a:r>
          </a:p>
        </p:txBody>
      </p:sp>
      <p:sp>
        <p:nvSpPr>
          <p:cNvPr id="10" name="TextBox 9">
            <a:extLst>
              <a:ext uri="{FF2B5EF4-FFF2-40B4-BE49-F238E27FC236}">
                <a16:creationId xmlns:a16="http://schemas.microsoft.com/office/drawing/2014/main" id="{32A1842F-BA34-42BD-AF9C-BAA0B99DD237}"/>
              </a:ext>
            </a:extLst>
          </p:cNvPr>
          <p:cNvSpPr txBox="1"/>
          <p:nvPr/>
        </p:nvSpPr>
        <p:spPr>
          <a:xfrm>
            <a:off x="334694" y="5098884"/>
            <a:ext cx="11105749" cy="673454"/>
          </a:xfrm>
          <a:prstGeom prst="rect">
            <a:avLst/>
          </a:prstGeom>
          <a:noFill/>
        </p:spPr>
        <p:txBody>
          <a:bodyPr wrap="square" rtlCol="0">
            <a:spAutoFit/>
          </a:bodyPr>
          <a:lstStyle/>
          <a:p>
            <a:pPr>
              <a:lnSpc>
                <a:spcPct val="107000"/>
              </a:lnSpc>
              <a:spcAft>
                <a:spcPts val="800"/>
              </a:spcAft>
            </a:pPr>
            <a:r>
              <a:rPr lang="en-IN" sz="1600" b="1" dirty="0">
                <a:latin typeface="Times New Roman" panose="02020603050405020304" pitchFamily="18" charset="0"/>
                <a:ea typeface="Times New Roman" panose="02020603050405020304" pitchFamily="18" charset="0"/>
                <a:cs typeface="Times New Roman" panose="02020603050405020304" pitchFamily="18" charset="0"/>
              </a:rPr>
              <a:t>Social Media Significant posts:</a:t>
            </a:r>
          </a:p>
          <a:p>
            <a:pPr>
              <a:lnSpc>
                <a:spcPct val="107000"/>
              </a:lnSpc>
              <a:spcAft>
                <a:spcPts val="800"/>
              </a:spcAft>
            </a:pPr>
            <a:r>
              <a:rPr lang="en-IN" sz="1400" b="1" dirty="0">
                <a:latin typeface="Times New Roman" panose="02020603050405020304" pitchFamily="18" charset="0"/>
                <a:ea typeface="Times New Roman" panose="02020603050405020304" pitchFamily="18" charset="0"/>
                <a:cs typeface="Times New Roman" panose="02020603050405020304" pitchFamily="18" charset="0"/>
              </a:rPr>
              <a:t>Twitter posts to mark World IoT Day (9</a:t>
            </a:r>
            <a:r>
              <a:rPr lang="en-IN" sz="1400" b="1" baseline="30000" dirty="0">
                <a:latin typeface="Times New Roman" panose="02020603050405020304" pitchFamily="18" charset="0"/>
                <a:ea typeface="Times New Roman" panose="02020603050405020304" pitchFamily="18" charset="0"/>
                <a:cs typeface="Times New Roman" panose="02020603050405020304" pitchFamily="18" charset="0"/>
              </a:rPr>
              <a:t>th</a:t>
            </a:r>
            <a:r>
              <a:rPr lang="en-IN" sz="1400" b="1" dirty="0">
                <a:latin typeface="Times New Roman" panose="02020603050405020304" pitchFamily="18" charset="0"/>
                <a:ea typeface="Times New Roman" panose="02020603050405020304" pitchFamily="18" charset="0"/>
                <a:cs typeface="Times New Roman" panose="02020603050405020304" pitchFamily="18" charset="0"/>
              </a:rPr>
              <a:t> April) and World Telecommunication and Information Society Day (17</a:t>
            </a:r>
            <a:r>
              <a:rPr lang="en-IN" sz="1400" b="1" baseline="30000" dirty="0">
                <a:latin typeface="Times New Roman" panose="02020603050405020304" pitchFamily="18" charset="0"/>
                <a:ea typeface="Times New Roman" panose="02020603050405020304" pitchFamily="18" charset="0"/>
                <a:cs typeface="Times New Roman" panose="02020603050405020304" pitchFamily="18" charset="0"/>
              </a:rPr>
              <a:t>th</a:t>
            </a:r>
            <a:r>
              <a:rPr lang="en-IN" sz="1400" b="1" dirty="0">
                <a:latin typeface="Times New Roman" panose="02020603050405020304" pitchFamily="18" charset="0"/>
                <a:ea typeface="Times New Roman" panose="02020603050405020304" pitchFamily="18" charset="0"/>
                <a:cs typeface="Times New Roman" panose="02020603050405020304" pitchFamily="18" charset="0"/>
              </a:rPr>
              <a:t> May)</a:t>
            </a:r>
            <a:endParaRPr lang="en-IN" sz="14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8148430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F6D487-583A-4514-9E44-AF625A279D75}"/>
              </a:ext>
            </a:extLst>
          </p:cNvPr>
          <p:cNvSpPr>
            <a:spLocks noGrp="1"/>
          </p:cNvSpPr>
          <p:nvPr>
            <p:ph type="title"/>
          </p:nvPr>
        </p:nvSpPr>
        <p:spPr>
          <a:xfrm>
            <a:off x="334696" y="-14748"/>
            <a:ext cx="8986285" cy="1173570"/>
          </a:xfrm>
        </p:spPr>
        <p:txBody>
          <a:bodyPr>
            <a:noAutofit/>
          </a:bodyPr>
          <a:lstStyle/>
          <a:p>
            <a:r>
              <a:rPr lang="en-GB" sz="2400" dirty="0"/>
              <a:t>Potential Key Events /Speaking </a:t>
            </a:r>
            <a:r>
              <a:rPr lang="en-GB" sz="2400" dirty="0" err="1"/>
              <a:t>Opps</a:t>
            </a:r>
            <a:endParaRPr lang="en-GB" sz="2400" dirty="0"/>
          </a:p>
        </p:txBody>
      </p:sp>
      <p:sp>
        <p:nvSpPr>
          <p:cNvPr id="4" name="Slide Number Placeholder 3">
            <a:extLst>
              <a:ext uri="{FF2B5EF4-FFF2-40B4-BE49-F238E27FC236}">
                <a16:creationId xmlns:a16="http://schemas.microsoft.com/office/drawing/2014/main" id="{18B7D49B-310F-4099-AADA-FF6EA9C19DDB}"/>
              </a:ext>
            </a:extLst>
          </p:cNvPr>
          <p:cNvSpPr>
            <a:spLocks noGrp="1"/>
          </p:cNvSpPr>
          <p:nvPr>
            <p:ph type="sldNum" sz="quarter" idx="12"/>
          </p:nvPr>
        </p:nvSpPr>
        <p:spPr/>
        <p:txBody>
          <a:bodyPr/>
          <a:lstStyle/>
          <a:p>
            <a:fld id="{163F5A94-8458-4F17-AD3C-1A083E20221D}" type="slidenum">
              <a:rPr lang="en-US" smtClean="0"/>
              <a:t>29</a:t>
            </a:fld>
            <a:endParaRPr lang="en-US" dirty="0"/>
          </a:p>
        </p:txBody>
      </p:sp>
      <p:sp>
        <p:nvSpPr>
          <p:cNvPr id="5" name="TextBox 4">
            <a:extLst>
              <a:ext uri="{FF2B5EF4-FFF2-40B4-BE49-F238E27FC236}">
                <a16:creationId xmlns:a16="http://schemas.microsoft.com/office/drawing/2014/main" id="{3CB70B99-4F92-4F7C-BCED-812D4AACAF49}"/>
              </a:ext>
            </a:extLst>
          </p:cNvPr>
          <p:cNvSpPr txBox="1"/>
          <p:nvPr/>
        </p:nvSpPr>
        <p:spPr>
          <a:xfrm>
            <a:off x="334696" y="1259326"/>
            <a:ext cx="11196043" cy="3579057"/>
          </a:xfrm>
          <a:prstGeom prst="rect">
            <a:avLst/>
          </a:prstGeom>
          <a:noFill/>
        </p:spPr>
        <p:txBody>
          <a:bodyPr wrap="square" rtlCol="0">
            <a:spAutoFit/>
          </a:bodyPr>
          <a:lstStyle/>
          <a:p>
            <a:r>
              <a:rPr lang="en-GB" sz="2000" b="1" dirty="0">
                <a:effectLst/>
                <a:latin typeface="Calibri" panose="020F0502020204030204" pitchFamily="34" charset="0"/>
                <a:ea typeface="Times New Roman" panose="02020603050405020304" pitchFamily="18" charset="0"/>
              </a:rPr>
              <a:t>Potential Global and Regional Events </a:t>
            </a:r>
          </a:p>
          <a:p>
            <a:pPr marL="285750" indent="-285750">
              <a:lnSpc>
                <a:spcPct val="107000"/>
              </a:lnSpc>
              <a:spcAft>
                <a:spcPts val="800"/>
              </a:spcAft>
              <a:buFont typeface="Arial" panose="020B0604020202020204" pitchFamily="34" charset="0"/>
              <a:buChar char="•"/>
            </a:pPr>
            <a:endParaRPr lang="en-IN" sz="1600" dirty="0">
              <a:latin typeface="Times New Roman" panose="02020603050405020304" pitchFamily="18" charset="0"/>
              <a:cs typeface="Times New Roman" panose="02020603050405020304" pitchFamily="18" charset="0"/>
            </a:endParaRPr>
          </a:p>
          <a:p>
            <a:pPr marL="285750" indent="-285750">
              <a:lnSpc>
                <a:spcPct val="107000"/>
              </a:lnSpc>
              <a:spcAft>
                <a:spcPts val="800"/>
              </a:spcAft>
              <a:buFont typeface="Arial" panose="020B0604020202020204" pitchFamily="34" charset="0"/>
              <a:buChar char="•"/>
            </a:pPr>
            <a:r>
              <a:rPr lang="en-IN" sz="1600" dirty="0">
                <a:latin typeface="Times New Roman" panose="02020603050405020304" pitchFamily="18" charset="0"/>
                <a:cs typeface="Times New Roman" panose="02020603050405020304" pitchFamily="18" charset="0"/>
              </a:rPr>
              <a:t>Embedded Technologies Convention </a:t>
            </a:r>
          </a:p>
          <a:p>
            <a:pPr marL="285750" indent="-285750">
              <a:lnSpc>
                <a:spcPct val="107000"/>
              </a:lnSpc>
              <a:spcAft>
                <a:spcPts val="800"/>
              </a:spcAft>
              <a:buFont typeface="Arial" panose="020B0604020202020204" pitchFamily="34" charset="0"/>
              <a:buChar char="•"/>
            </a:pPr>
            <a:r>
              <a:rPr lang="en-IN" sz="1600" dirty="0">
                <a:latin typeface="Times New Roman" panose="02020603050405020304" pitchFamily="18" charset="0"/>
                <a:cs typeface="Times New Roman" panose="02020603050405020304" pitchFamily="18" charset="0"/>
              </a:rPr>
              <a:t>IEEE 8</a:t>
            </a:r>
            <a:r>
              <a:rPr lang="en-IN" sz="1600" baseline="30000" dirty="0">
                <a:latin typeface="Times New Roman" panose="02020603050405020304" pitchFamily="18" charset="0"/>
                <a:cs typeface="Times New Roman" panose="02020603050405020304" pitchFamily="18" charset="0"/>
              </a:rPr>
              <a:t>th</a:t>
            </a:r>
            <a:r>
              <a:rPr lang="en-IN" sz="1600" dirty="0">
                <a:latin typeface="Times New Roman" panose="02020603050405020304" pitchFamily="18" charset="0"/>
                <a:cs typeface="Times New Roman" panose="02020603050405020304" pitchFamily="18" charset="0"/>
              </a:rPr>
              <a:t> IoT World Forum (26 Oct-11 Nov’22 // Yokohama, Japan  (in person and hybrid)</a:t>
            </a:r>
          </a:p>
          <a:p>
            <a:pPr marL="285750" indent="-285750">
              <a:lnSpc>
                <a:spcPct val="107000"/>
              </a:lnSpc>
              <a:spcAft>
                <a:spcPts val="800"/>
              </a:spcAft>
              <a:buFont typeface="Arial" panose="020B0604020202020204" pitchFamily="34" charset="0"/>
              <a:buChar char="•"/>
            </a:pPr>
            <a:r>
              <a:rPr lang="en-IN" sz="1600" dirty="0" err="1">
                <a:latin typeface="Times New Roman" panose="02020603050405020304" pitchFamily="18" charset="0"/>
                <a:cs typeface="Times New Roman" panose="02020603050405020304" pitchFamily="18" charset="0"/>
                <a:hlinkClick r:id="rId3">
                  <a:extLst>
                    <a:ext uri="{A12FA001-AC4F-418D-AE19-62706E023703}">
                      <ahyp:hlinkClr xmlns:ahyp="http://schemas.microsoft.com/office/drawing/2018/hyperlinkcolor" val="tx"/>
                    </a:ext>
                  </a:extLst>
                </a:hlinkClick>
              </a:rPr>
              <a:t>Futurecom</a:t>
            </a:r>
            <a:r>
              <a:rPr lang="en-IN" sz="1600" dirty="0">
                <a:latin typeface="Times New Roman" panose="02020603050405020304" pitchFamily="18" charset="0"/>
                <a:cs typeface="Times New Roman" panose="02020603050405020304" pitchFamily="18" charset="0"/>
                <a:hlinkClick r:id="rId3">
                  <a:extLst>
                    <a:ext uri="{A12FA001-AC4F-418D-AE19-62706E023703}">
                      <ahyp:hlinkClr xmlns:ahyp="http://schemas.microsoft.com/office/drawing/2018/hyperlinkcolor" val="tx"/>
                    </a:ext>
                  </a:extLst>
                </a:hlinkClick>
              </a:rPr>
              <a:t> 2022</a:t>
            </a:r>
            <a:r>
              <a:rPr lang="en-IN" sz="1600" dirty="0">
                <a:latin typeface="Times New Roman" panose="02020603050405020304" pitchFamily="18" charset="0"/>
                <a:cs typeface="Times New Roman" panose="02020603050405020304" pitchFamily="18" charset="0"/>
              </a:rPr>
              <a:t>: 18-20 Oct’22, Sao Paulo, Brazil </a:t>
            </a:r>
          </a:p>
          <a:p>
            <a:pPr>
              <a:lnSpc>
                <a:spcPct val="107000"/>
              </a:lnSpc>
              <a:spcAft>
                <a:spcPts val="800"/>
              </a:spcAft>
            </a:pPr>
            <a:endParaRPr lang="en-IN" sz="1600" dirty="0">
              <a:latin typeface="Times New Roman" panose="02020603050405020304" pitchFamily="18" charset="0"/>
              <a:cs typeface="Times New Roman" panose="02020603050405020304" pitchFamily="18" charset="0"/>
            </a:endParaRPr>
          </a:p>
          <a:p>
            <a:pPr marL="285750" indent="-285750">
              <a:lnSpc>
                <a:spcPct val="107000"/>
              </a:lnSpc>
              <a:spcAft>
                <a:spcPts val="800"/>
              </a:spcAft>
              <a:buFont typeface="Arial" panose="020B0604020202020204" pitchFamily="34" charset="0"/>
              <a:buChar char="•"/>
            </a:pPr>
            <a:r>
              <a:rPr lang="en-IN" sz="1600" dirty="0">
                <a:effectLst/>
                <a:latin typeface="Times New Roman" panose="02020603050405020304" pitchFamily="18" charset="0"/>
                <a:ea typeface="Times New Roman" panose="02020603050405020304" pitchFamily="18" charset="0"/>
                <a:cs typeface="Times New Roman" panose="02020603050405020304" pitchFamily="18" charset="0"/>
              </a:rPr>
              <a:t>ETSI IoT Week</a:t>
            </a:r>
          </a:p>
          <a:p>
            <a:pPr marL="285750" indent="-285750">
              <a:lnSpc>
                <a:spcPct val="107000"/>
              </a:lnSpc>
              <a:spcAft>
                <a:spcPts val="800"/>
              </a:spcAft>
              <a:buFont typeface="Arial" panose="020B0604020202020204" pitchFamily="34" charset="0"/>
              <a:buChar char="•"/>
            </a:pPr>
            <a:r>
              <a:rPr lang="en-IN" sz="1600" dirty="0">
                <a:latin typeface="Times New Roman" panose="02020603050405020304" pitchFamily="18" charset="0"/>
                <a:ea typeface="Times New Roman" panose="02020603050405020304" pitchFamily="18" charset="0"/>
                <a:cs typeface="Times New Roman" panose="02020603050405020304" pitchFamily="18" charset="0"/>
              </a:rPr>
              <a:t>Korea IoT event</a:t>
            </a:r>
            <a:endParaRPr lang="en-IN" sz="16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285750" indent="-285750">
              <a:lnSpc>
                <a:spcPct val="107000"/>
              </a:lnSpc>
              <a:spcAft>
                <a:spcPts val="800"/>
              </a:spcAft>
              <a:buFont typeface="Arial" panose="020B0604020202020204" pitchFamily="34" charset="0"/>
              <a:buChar char="•"/>
            </a:pPr>
            <a:r>
              <a:rPr lang="en-IN" sz="1600" dirty="0">
                <a:effectLst/>
                <a:latin typeface="Times New Roman" panose="02020603050405020304" pitchFamily="18" charset="0"/>
                <a:ea typeface="Times New Roman" panose="02020603050405020304" pitchFamily="18" charset="0"/>
                <a:cs typeface="Times New Roman" panose="02020603050405020304" pitchFamily="18" charset="0"/>
              </a:rPr>
              <a:t>TSDSI Tech Deep Dive 2022</a:t>
            </a:r>
          </a:p>
          <a:p>
            <a:pPr marL="285750" indent="-285750">
              <a:lnSpc>
                <a:spcPct val="107000"/>
              </a:lnSpc>
              <a:spcAft>
                <a:spcPts val="800"/>
              </a:spcAft>
              <a:buFont typeface="Arial" panose="020B0604020202020204" pitchFamily="34" charset="0"/>
              <a:buChar char="•"/>
            </a:pPr>
            <a:r>
              <a:rPr lang="en-IN" sz="1600" dirty="0">
                <a:effectLst/>
                <a:latin typeface="Times New Roman" panose="02020603050405020304" pitchFamily="18" charset="0"/>
                <a:ea typeface="Times New Roman" panose="02020603050405020304" pitchFamily="18" charset="0"/>
                <a:cs typeface="Times New Roman" panose="02020603050405020304" pitchFamily="18" charset="0"/>
              </a:rPr>
              <a:t>India Mobile Congress IMC 2022</a:t>
            </a:r>
            <a:endParaRPr lang="en-GB" sz="1600" b="1" dirty="0">
              <a:effectLst/>
              <a:latin typeface="Calibri" panose="020F0502020204030204" pitchFamily="34" charset="0"/>
              <a:ea typeface="Times New Roman" panose="02020603050405020304" pitchFamily="18" charset="0"/>
            </a:endParaRPr>
          </a:p>
        </p:txBody>
      </p:sp>
    </p:spTree>
    <p:extLst>
      <p:ext uri="{BB962C8B-B14F-4D97-AF65-F5344CB8AC3E}">
        <p14:creationId xmlns:p14="http://schemas.microsoft.com/office/powerpoint/2010/main" val="37050562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a:xfrm>
            <a:off x="825688" y="3185195"/>
            <a:ext cx="10540621" cy="962653"/>
          </a:xfrm>
        </p:spPr>
        <p:txBody>
          <a:bodyPr>
            <a:normAutofit fontScale="90000"/>
          </a:bodyPr>
          <a:lstStyle/>
          <a:p>
            <a:r>
              <a:rPr lang="en-GB" sz="5400" dirty="0"/>
              <a:t>Summary from TP#54-MARCOM </a:t>
            </a:r>
            <a:r>
              <a:rPr lang="en-GB" sz="5400" dirty="0" err="1"/>
              <a:t>Adhoc</a:t>
            </a:r>
            <a:r>
              <a:rPr lang="en-GB" sz="5400" dirty="0"/>
              <a:t> Session</a:t>
            </a:r>
            <a:endParaRPr lang="en-US" sz="5400" dirty="0"/>
          </a:p>
        </p:txBody>
      </p:sp>
      <p:sp>
        <p:nvSpPr>
          <p:cNvPr id="4" name="Slide Number Placeholder 3"/>
          <p:cNvSpPr>
            <a:spLocks noGrp="1"/>
          </p:cNvSpPr>
          <p:nvPr>
            <p:ph type="sldNum" sz="quarter" idx="4294967295"/>
          </p:nvPr>
        </p:nvSpPr>
        <p:spPr>
          <a:xfrm>
            <a:off x="11753850" y="6492875"/>
            <a:ext cx="438150" cy="365125"/>
          </a:xfrm>
        </p:spPr>
        <p:txBody>
          <a:bodyPr/>
          <a:lstStyle/>
          <a:p>
            <a:fld id="{CF81B550-7CF2-4283-9092-C0AEF1549117}" type="slidenum">
              <a:rPr lang="en-US" smtClean="0"/>
              <a:t>3</a:t>
            </a:fld>
            <a:endParaRPr lang="en-US"/>
          </a:p>
        </p:txBody>
      </p:sp>
    </p:spTree>
    <p:extLst>
      <p:ext uri="{BB962C8B-B14F-4D97-AF65-F5344CB8AC3E}">
        <p14:creationId xmlns:p14="http://schemas.microsoft.com/office/powerpoint/2010/main" val="316194299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BEE93C-30EB-4CF8-BBFB-FE9EBC3E3DEC}"/>
              </a:ext>
            </a:extLst>
          </p:cNvPr>
          <p:cNvSpPr>
            <a:spLocks noGrp="1"/>
          </p:cNvSpPr>
          <p:nvPr>
            <p:ph type="title"/>
          </p:nvPr>
        </p:nvSpPr>
        <p:spPr>
          <a:xfrm>
            <a:off x="334696" y="0"/>
            <a:ext cx="9708956" cy="1173570"/>
          </a:xfrm>
        </p:spPr>
        <p:txBody>
          <a:bodyPr>
            <a:normAutofit/>
          </a:bodyPr>
          <a:lstStyle/>
          <a:p>
            <a:r>
              <a:rPr lang="en-IN" sz="3200" dirty="0"/>
              <a:t>Initial Impressions from interactions with a Partner and oneM2M Stakeholders</a:t>
            </a:r>
          </a:p>
        </p:txBody>
      </p:sp>
      <p:sp>
        <p:nvSpPr>
          <p:cNvPr id="3" name="Content Placeholder 2">
            <a:extLst>
              <a:ext uri="{FF2B5EF4-FFF2-40B4-BE49-F238E27FC236}">
                <a16:creationId xmlns:a16="http://schemas.microsoft.com/office/drawing/2014/main" id="{D95E1C11-A8D6-48E9-8397-E9B5B6AF9D79}"/>
              </a:ext>
            </a:extLst>
          </p:cNvPr>
          <p:cNvSpPr>
            <a:spLocks noGrp="1"/>
          </p:cNvSpPr>
          <p:nvPr>
            <p:ph idx="1"/>
          </p:nvPr>
        </p:nvSpPr>
        <p:spPr>
          <a:xfrm>
            <a:off x="334696" y="1493918"/>
            <a:ext cx="11523007" cy="4892133"/>
          </a:xfrm>
        </p:spPr>
        <p:txBody>
          <a:bodyPr>
            <a:normAutofit fontScale="92500" lnSpcReduction="10000"/>
          </a:bodyPr>
          <a:lstStyle/>
          <a:p>
            <a:pPr marL="457200" lvl="1" indent="0">
              <a:buNone/>
            </a:pPr>
            <a:r>
              <a:rPr lang="en-IN" sz="1400" dirty="0"/>
              <a:t>External Visibility not good </a:t>
            </a:r>
          </a:p>
          <a:p>
            <a:pPr marL="457200" lvl="1" indent="0">
              <a:buNone/>
            </a:pPr>
            <a:endParaRPr lang="en-IN" sz="1400" dirty="0"/>
          </a:p>
          <a:p>
            <a:pPr marL="457200" lvl="1" indent="0">
              <a:buNone/>
            </a:pPr>
            <a:r>
              <a:rPr lang="en-IN" sz="1400" dirty="0"/>
              <a:t>oneM2M has very advanced Specifications.  In step with latest technology trends: AI-Digital Twins- Metaverse etc.</a:t>
            </a:r>
          </a:p>
          <a:p>
            <a:pPr marL="457200" lvl="1" indent="0">
              <a:buNone/>
            </a:pPr>
            <a:endParaRPr lang="en-IN" sz="1400" dirty="0"/>
          </a:p>
          <a:p>
            <a:pPr marL="457200" lvl="1" indent="0">
              <a:buNone/>
            </a:pPr>
            <a:r>
              <a:rPr lang="en-IN" sz="1400" dirty="0"/>
              <a:t>Basic scope of IoT platform already covered in </a:t>
            </a:r>
            <a:r>
              <a:rPr lang="en-IN" sz="1400" dirty="0" err="1"/>
              <a:t>Rel</a:t>
            </a:r>
            <a:r>
              <a:rPr lang="en-IN" sz="1400" dirty="0"/>
              <a:t> 2.  </a:t>
            </a:r>
          </a:p>
          <a:p>
            <a:pPr marL="457200" lvl="1" indent="0">
              <a:buNone/>
            </a:pPr>
            <a:r>
              <a:rPr lang="en-IN" sz="1400" dirty="0"/>
              <a:t>Further enhancements – fierce  competition/not perceived to be required from oneM2M. </a:t>
            </a:r>
          </a:p>
          <a:p>
            <a:pPr marL="457200" lvl="1" indent="0">
              <a:buNone/>
            </a:pPr>
            <a:r>
              <a:rPr lang="en-IN" sz="1400" dirty="0"/>
              <a:t>Many folks don’t need the advanced features of oneM2M Yet.</a:t>
            </a:r>
          </a:p>
          <a:p>
            <a:pPr marL="457200" lvl="1" indent="0">
              <a:buNone/>
            </a:pPr>
            <a:r>
              <a:rPr lang="en-IN" sz="1400" dirty="0"/>
              <a:t>Users do not seem to mind services based on “proprietary” solutions.  Full End to End solutions available from big players </a:t>
            </a:r>
          </a:p>
          <a:p>
            <a:pPr marL="457200" lvl="1" indent="0">
              <a:buNone/>
            </a:pPr>
            <a:r>
              <a:rPr lang="en-IN" sz="1400" dirty="0"/>
              <a:t>Big challenge is not competing standards but proprietary cloud based end to end solutions. CSPs are rapidly already moving to the edge also. </a:t>
            </a:r>
          </a:p>
          <a:p>
            <a:pPr marL="457200" lvl="1" indent="0">
              <a:buNone/>
            </a:pPr>
            <a:endParaRPr lang="en-IN" sz="1400" dirty="0"/>
          </a:p>
          <a:p>
            <a:pPr marL="457200" lvl="1" indent="0">
              <a:buNone/>
            </a:pPr>
            <a:r>
              <a:rPr lang="en-IN" sz="1400" dirty="0"/>
              <a:t>Participation has always been limited – niche scope? </a:t>
            </a:r>
          </a:p>
          <a:p>
            <a:pPr marL="457200" lvl="1" indent="0">
              <a:buNone/>
            </a:pPr>
            <a:r>
              <a:rPr lang="en-IN" sz="1400" dirty="0"/>
              <a:t>Resource availability constraints due to parallel initiatives</a:t>
            </a:r>
          </a:p>
          <a:p>
            <a:pPr marL="457200" lvl="1" indent="0">
              <a:buNone/>
            </a:pPr>
            <a:r>
              <a:rPr lang="en-IN" sz="1400" dirty="0"/>
              <a:t>Membership drop- lack of quick Wins so far</a:t>
            </a:r>
          </a:p>
          <a:p>
            <a:pPr marL="457200" lvl="1" indent="0">
              <a:buNone/>
            </a:pPr>
            <a:endParaRPr lang="en-IN" sz="1400" dirty="0"/>
          </a:p>
          <a:p>
            <a:pPr marL="457200" lvl="1" indent="0">
              <a:buNone/>
            </a:pPr>
            <a:r>
              <a:rPr lang="en-IN" sz="1400" dirty="0"/>
              <a:t>Information on oneM2M compliant devices/implementations is lacking. </a:t>
            </a:r>
          </a:p>
          <a:p>
            <a:pPr marL="457200" lvl="1" indent="0">
              <a:buNone/>
            </a:pPr>
            <a:r>
              <a:rPr lang="en-IN" sz="1400" dirty="0"/>
              <a:t>The Vast Educational material not easily discoverable. </a:t>
            </a:r>
          </a:p>
          <a:p>
            <a:pPr marL="457200" lvl="1" indent="0">
              <a:buNone/>
            </a:pPr>
            <a:r>
              <a:rPr lang="en-IN" sz="1400" dirty="0"/>
              <a:t>Industry Days used to be good vehicles for education/awareness.</a:t>
            </a:r>
          </a:p>
          <a:p>
            <a:pPr marL="457200" lvl="1" indent="0">
              <a:buNone/>
            </a:pPr>
            <a:endParaRPr lang="en-IN" sz="1400" dirty="0"/>
          </a:p>
          <a:p>
            <a:pPr marL="457200" lvl="1" indent="0">
              <a:buNone/>
            </a:pPr>
            <a:r>
              <a:rPr lang="en-IN" sz="1400" dirty="0"/>
              <a:t>oneM2M allows outsourcing of the middle layer</a:t>
            </a:r>
          </a:p>
          <a:p>
            <a:pPr marL="457200" lvl="1" indent="0">
              <a:buNone/>
            </a:pPr>
            <a:r>
              <a:rPr lang="en-IN" sz="1400" dirty="0"/>
              <a:t>Initial wish was to consolidate the market- but rather it has </a:t>
            </a:r>
            <a:r>
              <a:rPr lang="en-IN" sz="1400" dirty="0" err="1"/>
              <a:t>fragemented</a:t>
            </a:r>
            <a:r>
              <a:rPr lang="en-IN" sz="1400" dirty="0"/>
              <a:t> more. However, since the big players also have a very small chunk o the market hare, window to consolidate is still open.</a:t>
            </a:r>
          </a:p>
          <a:p>
            <a:pPr marL="457200" lvl="1" indent="0">
              <a:buNone/>
            </a:pPr>
            <a:endParaRPr lang="en-IN" sz="1000" dirty="0">
              <a:highlight>
                <a:srgbClr val="00FFFF"/>
              </a:highlight>
            </a:endParaRPr>
          </a:p>
          <a:p>
            <a:endParaRPr lang="en-IN" sz="1050" dirty="0">
              <a:highlight>
                <a:srgbClr val="00FFFF"/>
              </a:highlight>
            </a:endParaRPr>
          </a:p>
        </p:txBody>
      </p:sp>
      <p:sp>
        <p:nvSpPr>
          <p:cNvPr id="4" name="Slide Number Placeholder 3">
            <a:extLst>
              <a:ext uri="{FF2B5EF4-FFF2-40B4-BE49-F238E27FC236}">
                <a16:creationId xmlns:a16="http://schemas.microsoft.com/office/drawing/2014/main" id="{A097AD61-B99F-4516-ACF8-E17F3D768474}"/>
              </a:ext>
            </a:extLst>
          </p:cNvPr>
          <p:cNvSpPr>
            <a:spLocks noGrp="1"/>
          </p:cNvSpPr>
          <p:nvPr>
            <p:ph type="sldNum" sz="quarter" idx="12"/>
          </p:nvPr>
        </p:nvSpPr>
        <p:spPr/>
        <p:txBody>
          <a:bodyPr/>
          <a:lstStyle/>
          <a:p>
            <a:fld id="{163F5A94-8458-4F17-AD3C-1A083E20221D}" type="slidenum">
              <a:rPr lang="en-US" smtClean="0"/>
              <a:t>30</a:t>
            </a:fld>
            <a:endParaRPr lang="en-US" dirty="0"/>
          </a:p>
        </p:txBody>
      </p:sp>
    </p:spTree>
    <p:extLst>
      <p:ext uri="{BB962C8B-B14F-4D97-AF65-F5344CB8AC3E}">
        <p14:creationId xmlns:p14="http://schemas.microsoft.com/office/powerpoint/2010/main" val="102093682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BEE93C-30EB-4CF8-BBFB-FE9EBC3E3DEC}"/>
              </a:ext>
            </a:extLst>
          </p:cNvPr>
          <p:cNvSpPr>
            <a:spLocks noGrp="1"/>
          </p:cNvSpPr>
          <p:nvPr>
            <p:ph type="title"/>
          </p:nvPr>
        </p:nvSpPr>
        <p:spPr>
          <a:xfrm>
            <a:off x="334696" y="0"/>
            <a:ext cx="9620465" cy="1173570"/>
          </a:xfrm>
        </p:spPr>
        <p:txBody>
          <a:bodyPr>
            <a:noAutofit/>
          </a:bodyPr>
          <a:lstStyle/>
          <a:p>
            <a:r>
              <a:rPr lang="en-IN" sz="3600" dirty="0"/>
              <a:t>Suggestions based on Initial interactions with few Stakeholders (WIP)</a:t>
            </a:r>
          </a:p>
        </p:txBody>
      </p:sp>
      <p:sp>
        <p:nvSpPr>
          <p:cNvPr id="4" name="Slide Number Placeholder 3">
            <a:extLst>
              <a:ext uri="{FF2B5EF4-FFF2-40B4-BE49-F238E27FC236}">
                <a16:creationId xmlns:a16="http://schemas.microsoft.com/office/drawing/2014/main" id="{A097AD61-B99F-4516-ACF8-E17F3D768474}"/>
              </a:ext>
            </a:extLst>
          </p:cNvPr>
          <p:cNvSpPr>
            <a:spLocks noGrp="1"/>
          </p:cNvSpPr>
          <p:nvPr>
            <p:ph type="sldNum" sz="quarter" idx="12"/>
          </p:nvPr>
        </p:nvSpPr>
        <p:spPr/>
        <p:txBody>
          <a:bodyPr/>
          <a:lstStyle/>
          <a:p>
            <a:fld id="{163F5A94-8458-4F17-AD3C-1A083E20221D}" type="slidenum">
              <a:rPr lang="en-US" smtClean="0"/>
              <a:t>31</a:t>
            </a:fld>
            <a:endParaRPr lang="en-US" dirty="0"/>
          </a:p>
        </p:txBody>
      </p:sp>
      <p:sp>
        <p:nvSpPr>
          <p:cNvPr id="6" name="Content Placeholder 2">
            <a:extLst>
              <a:ext uri="{FF2B5EF4-FFF2-40B4-BE49-F238E27FC236}">
                <a16:creationId xmlns:a16="http://schemas.microsoft.com/office/drawing/2014/main" id="{016C794A-3914-4DFB-8578-8D25CBD179FF}"/>
              </a:ext>
            </a:extLst>
          </p:cNvPr>
          <p:cNvSpPr txBox="1">
            <a:spLocks/>
          </p:cNvSpPr>
          <p:nvPr/>
        </p:nvSpPr>
        <p:spPr>
          <a:xfrm>
            <a:off x="486696" y="1365139"/>
            <a:ext cx="10795820" cy="4902925"/>
          </a:xfrm>
          <a:prstGeom prst="rect">
            <a:avLst/>
          </a:prstGeom>
        </p:spPr>
        <p:txBody>
          <a:bodyPr vert="horz" lIns="91440" tIns="45720" rIns="91440" bIns="45720" rtlCol="0">
            <a:normAutofit fontScale="40000" lnSpcReduction="20000"/>
          </a:bodyPr>
          <a:lstStyle>
            <a:lvl1pPr marL="228600" indent="-228600" algn="l" defTabSz="914400" rtl="0" eaLnBrk="1" latinLnBrk="0" hangingPunct="1">
              <a:lnSpc>
                <a:spcPct val="90000"/>
              </a:lnSpc>
              <a:spcBef>
                <a:spcPts val="1000"/>
              </a:spcBef>
              <a:buClr>
                <a:srgbClr val="C00000"/>
              </a:buClr>
              <a:buFont typeface="Arial" panose="020B0604020202020204" pitchFamily="34" charset="0"/>
              <a:buChar char="•"/>
              <a:defRPr sz="2800" kern="1200">
                <a:solidFill>
                  <a:schemeClr val="tx1"/>
                </a:solidFill>
                <a:latin typeface="Myriad Pro" panose="020B0503030403020204" pitchFamily="34" charset="0"/>
                <a:ea typeface="+mn-ea"/>
                <a:cs typeface="+mn-cs"/>
              </a:defRPr>
            </a:lvl1pPr>
            <a:lvl2pPr marL="685800" indent="-228600" algn="l" defTabSz="914400" rtl="0" eaLnBrk="1" latinLnBrk="0" hangingPunct="1">
              <a:lnSpc>
                <a:spcPct val="90000"/>
              </a:lnSpc>
              <a:spcBef>
                <a:spcPts val="500"/>
              </a:spcBef>
              <a:buClr>
                <a:srgbClr val="C00000"/>
              </a:buClr>
              <a:buFont typeface="Arial" panose="020B0604020202020204" pitchFamily="34" charset="0"/>
              <a:buChar char="•"/>
              <a:defRPr sz="2400" kern="1200">
                <a:solidFill>
                  <a:schemeClr val="tx1"/>
                </a:solidFill>
                <a:latin typeface="Myriad Pro" panose="020B0503030403020204" pitchFamily="34" charset="0"/>
                <a:ea typeface="+mn-ea"/>
                <a:cs typeface="+mn-cs"/>
              </a:defRPr>
            </a:lvl2pPr>
            <a:lvl3pPr marL="1143000" indent="-228600" algn="l" defTabSz="914400" rtl="0" eaLnBrk="1" latinLnBrk="0" hangingPunct="1">
              <a:lnSpc>
                <a:spcPct val="90000"/>
              </a:lnSpc>
              <a:spcBef>
                <a:spcPts val="500"/>
              </a:spcBef>
              <a:buClr>
                <a:srgbClr val="C00000"/>
              </a:buClr>
              <a:buFont typeface="Arial" panose="020B0604020202020204" pitchFamily="34" charset="0"/>
              <a:buChar char="•"/>
              <a:defRPr sz="2000" kern="1200">
                <a:solidFill>
                  <a:schemeClr val="tx1"/>
                </a:solidFill>
                <a:latin typeface="Myriad Pro" panose="020B0503030403020204" pitchFamily="34" charset="0"/>
                <a:ea typeface="+mn-ea"/>
                <a:cs typeface="+mn-cs"/>
              </a:defRPr>
            </a:lvl3pPr>
            <a:lvl4pPr marL="1600200" indent="-228600" algn="l" defTabSz="914400" rtl="0" eaLnBrk="1" latinLnBrk="0" hangingPunct="1">
              <a:lnSpc>
                <a:spcPct val="90000"/>
              </a:lnSpc>
              <a:spcBef>
                <a:spcPts val="500"/>
              </a:spcBef>
              <a:buClr>
                <a:srgbClr val="C00000"/>
              </a:buClr>
              <a:buFont typeface="Arial" panose="020B0604020202020204" pitchFamily="34" charset="0"/>
              <a:buChar char="•"/>
              <a:defRPr sz="1800" kern="1200">
                <a:solidFill>
                  <a:schemeClr val="tx1"/>
                </a:solidFill>
                <a:latin typeface="Myriad Pro" panose="020B0503030403020204" pitchFamily="34" charset="0"/>
                <a:ea typeface="+mn-ea"/>
                <a:cs typeface="+mn-cs"/>
              </a:defRPr>
            </a:lvl4pPr>
            <a:lvl5pPr marL="2057400" indent="-228600" algn="l" defTabSz="914400" rtl="0" eaLnBrk="1" latinLnBrk="0" hangingPunct="1">
              <a:lnSpc>
                <a:spcPct val="90000"/>
              </a:lnSpc>
              <a:spcBef>
                <a:spcPts val="500"/>
              </a:spcBef>
              <a:buClr>
                <a:srgbClr val="C00000"/>
              </a:buClr>
              <a:buFont typeface="Arial" panose="020B0604020202020204" pitchFamily="34" charset="0"/>
              <a:buChar char="•"/>
              <a:defRPr sz="1800" kern="1200">
                <a:solidFill>
                  <a:schemeClr val="tx1"/>
                </a:solidFill>
                <a:latin typeface="Myriad Pro" panose="020B050303040302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457200" lvl="1" indent="0">
              <a:buNone/>
            </a:pPr>
            <a:endParaRPr lang="en-IN" sz="3600" b="1" dirty="0"/>
          </a:p>
          <a:p>
            <a:pPr marL="457200" lvl="1" indent="0">
              <a:buNone/>
            </a:pPr>
            <a:endParaRPr lang="en-IN" sz="3600" dirty="0"/>
          </a:p>
          <a:p>
            <a:pPr marL="0" indent="0">
              <a:buNone/>
            </a:pPr>
            <a:r>
              <a:rPr lang="en-IN" sz="3600" dirty="0"/>
              <a:t>External World selling required (Let other people know what we are doing)</a:t>
            </a:r>
            <a:endParaRPr lang="en-GB" sz="3600" dirty="0">
              <a:latin typeface="Myriad Pro" panose="020B0503030403020204" pitchFamily="34" charset="0"/>
            </a:endParaRPr>
          </a:p>
          <a:p>
            <a:pPr marL="0" indent="0">
              <a:buNone/>
            </a:pPr>
            <a:r>
              <a:rPr lang="en-GB" sz="3600" dirty="0">
                <a:latin typeface="Myriad Pro" panose="020B0503030403020204" pitchFamily="34" charset="0"/>
              </a:rPr>
              <a:t>	Target – Developers, Decision makers </a:t>
            </a:r>
          </a:p>
          <a:p>
            <a:pPr marL="0" indent="0">
              <a:buNone/>
            </a:pPr>
            <a:r>
              <a:rPr lang="en-GB" sz="3600" dirty="0">
                <a:latin typeface="Myriad Pro" panose="020B0503030403020204" pitchFamily="34" charset="0"/>
              </a:rPr>
              <a:t>	User Community/System Integrators/Solution and Service providers</a:t>
            </a:r>
          </a:p>
          <a:p>
            <a:pPr marL="0" indent="0">
              <a:buNone/>
            </a:pPr>
            <a:endParaRPr lang="en-GB" sz="3600" dirty="0"/>
          </a:p>
          <a:p>
            <a:pPr marL="0" indent="0">
              <a:buNone/>
            </a:pPr>
            <a:r>
              <a:rPr lang="en-IN" sz="3600" dirty="0"/>
              <a:t>Leverage Global/established conferences to speak/promote (Example -IEEE-ACM, IEEE </a:t>
            </a:r>
            <a:r>
              <a:rPr lang="en-IN" sz="3600" dirty="0" err="1"/>
              <a:t>Globecom</a:t>
            </a:r>
            <a:r>
              <a:rPr lang="en-IN" sz="3600" dirty="0"/>
              <a:t>/ICC, IoT/Smart City  Events</a:t>
            </a:r>
          </a:p>
          <a:p>
            <a:pPr marL="0" indent="0">
              <a:buNone/>
            </a:pPr>
            <a:r>
              <a:rPr lang="en-IN" sz="3600" dirty="0"/>
              <a:t>Explore Regions - LATAM, Africa, Australia, SEA (Vietnam, Singapore….)</a:t>
            </a:r>
          </a:p>
          <a:p>
            <a:pPr marL="0" indent="0">
              <a:buNone/>
            </a:pPr>
            <a:endParaRPr lang="en-IN" sz="3600" dirty="0"/>
          </a:p>
          <a:p>
            <a:pPr marL="0" indent="0">
              <a:buNone/>
            </a:pPr>
            <a:r>
              <a:rPr lang="en-IN" sz="3600" dirty="0"/>
              <a:t>Reuse content to optimise efforts for enhancing external visibility</a:t>
            </a:r>
          </a:p>
          <a:p>
            <a:pPr marL="0" indent="0">
              <a:buNone/>
            </a:pPr>
            <a:r>
              <a:rPr lang="en-IN" sz="3600" dirty="0"/>
              <a:t>Enhance Wiki</a:t>
            </a:r>
          </a:p>
          <a:p>
            <a:pPr marL="0" indent="0">
              <a:buNone/>
            </a:pPr>
            <a:r>
              <a:rPr lang="en-GB" sz="3600" dirty="0">
                <a:latin typeface="Myriad Pro" panose="020B0503030403020204" pitchFamily="34" charset="0"/>
              </a:rPr>
              <a:t>oneM2M Quick Start self learning videos? on </a:t>
            </a:r>
            <a:r>
              <a:rPr lang="en-GB" sz="3600" dirty="0" err="1">
                <a:latin typeface="Myriad Pro" panose="020B0503030403020204" pitchFamily="34" charset="0"/>
              </a:rPr>
              <a:t>linkedIN</a:t>
            </a:r>
            <a:r>
              <a:rPr lang="en-GB" sz="3600" dirty="0">
                <a:latin typeface="Myriad Pro" panose="020B0503030403020204" pitchFamily="34" charset="0"/>
              </a:rPr>
              <a:t>/</a:t>
            </a:r>
            <a:r>
              <a:rPr lang="en-GB" sz="3600" dirty="0" err="1">
                <a:latin typeface="Myriad Pro" panose="020B0503030403020204" pitchFamily="34" charset="0"/>
              </a:rPr>
              <a:t>Youtube</a:t>
            </a:r>
            <a:endParaRPr lang="en-GB" sz="3600" dirty="0">
              <a:latin typeface="Myriad Pro" panose="020B0503030403020204" pitchFamily="34" charset="0"/>
            </a:endParaRPr>
          </a:p>
          <a:p>
            <a:pPr marL="0" indent="0">
              <a:buNone/>
            </a:pPr>
            <a:endParaRPr lang="en-IN" sz="3600" dirty="0"/>
          </a:p>
          <a:p>
            <a:pPr marL="0" indent="0">
              <a:buNone/>
            </a:pPr>
            <a:r>
              <a:rPr lang="en-GB" sz="3600" dirty="0">
                <a:latin typeface="Myriad Pro" panose="020B0503030403020204" pitchFamily="34" charset="0"/>
              </a:rPr>
              <a:t>Showcase Devices/Products/Solutions, Deployments</a:t>
            </a:r>
          </a:p>
          <a:p>
            <a:pPr marL="0" indent="0">
              <a:buNone/>
            </a:pPr>
            <a:r>
              <a:rPr lang="en-GB" sz="3600" dirty="0">
                <a:latin typeface="Myriad Pro" panose="020B0503030403020204" pitchFamily="34" charset="0"/>
              </a:rPr>
              <a:t>Compliance and Certification ecosystem</a:t>
            </a:r>
          </a:p>
          <a:p>
            <a:pPr marL="0" indent="0">
              <a:buNone/>
            </a:pPr>
            <a:endParaRPr lang="en-IN" sz="3600" dirty="0"/>
          </a:p>
          <a:p>
            <a:pPr marL="0" indent="0">
              <a:buNone/>
            </a:pPr>
            <a:r>
              <a:rPr lang="en-IN" sz="3600" dirty="0"/>
              <a:t>Do we want to relook at the name oneM2M ? </a:t>
            </a:r>
          </a:p>
          <a:p>
            <a:pPr marL="0" indent="0">
              <a:buNone/>
            </a:pPr>
            <a:endParaRPr lang="en-GB" sz="3600" dirty="0">
              <a:latin typeface="Myriad Pro" panose="020B0503030403020204" pitchFamily="34" charset="0"/>
            </a:endParaRPr>
          </a:p>
          <a:p>
            <a:pPr marL="0" indent="0">
              <a:buNone/>
            </a:pPr>
            <a:endParaRPr lang="en-GB" sz="3600" dirty="0">
              <a:highlight>
                <a:srgbClr val="00FFFF"/>
              </a:highlight>
              <a:latin typeface="Myriad Pro" panose="020B0503030403020204" pitchFamily="34" charset="0"/>
            </a:endParaRPr>
          </a:p>
          <a:p>
            <a:pPr marL="457200" lvl="1" indent="0">
              <a:buFont typeface="Arial" panose="020B0604020202020204" pitchFamily="34" charset="0"/>
              <a:buNone/>
            </a:pPr>
            <a:endParaRPr lang="en-IN" sz="3600" dirty="0"/>
          </a:p>
          <a:p>
            <a:pPr marL="457200" lvl="1" indent="0">
              <a:buFont typeface="Arial" panose="020B0604020202020204" pitchFamily="34" charset="0"/>
              <a:buNone/>
            </a:pPr>
            <a:endParaRPr lang="en-IN" sz="1400" dirty="0"/>
          </a:p>
          <a:p>
            <a:pPr marL="457200" lvl="1" indent="0">
              <a:buFont typeface="Arial" panose="020B0604020202020204" pitchFamily="34" charset="0"/>
              <a:buNone/>
            </a:pPr>
            <a:endParaRPr lang="en-IN" sz="1000" dirty="0">
              <a:highlight>
                <a:srgbClr val="00FFFF"/>
              </a:highlight>
            </a:endParaRPr>
          </a:p>
          <a:p>
            <a:pPr marL="457200" lvl="1" indent="0">
              <a:buFont typeface="Arial" panose="020B0604020202020204" pitchFamily="34" charset="0"/>
              <a:buNone/>
            </a:pPr>
            <a:endParaRPr lang="en-IN" sz="1000" dirty="0">
              <a:highlight>
                <a:srgbClr val="00FFFF"/>
              </a:highlight>
            </a:endParaRPr>
          </a:p>
          <a:p>
            <a:endParaRPr lang="en-IN" sz="1050" dirty="0">
              <a:highlight>
                <a:srgbClr val="00FFFF"/>
              </a:highlight>
            </a:endParaRPr>
          </a:p>
        </p:txBody>
      </p:sp>
    </p:spTree>
    <p:extLst>
      <p:ext uri="{BB962C8B-B14F-4D97-AF65-F5344CB8AC3E}">
        <p14:creationId xmlns:p14="http://schemas.microsoft.com/office/powerpoint/2010/main" val="318486275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4387FFBE-7149-42D9-BA4C-ACF5D75DA676}"/>
              </a:ext>
            </a:extLst>
          </p:cNvPr>
          <p:cNvSpPr>
            <a:spLocks noGrp="1"/>
          </p:cNvSpPr>
          <p:nvPr>
            <p:ph type="sldNum" sz="quarter" idx="12"/>
          </p:nvPr>
        </p:nvSpPr>
        <p:spPr/>
        <p:txBody>
          <a:bodyPr/>
          <a:lstStyle/>
          <a:p>
            <a:fld id="{163F5A94-8458-4F17-AD3C-1A083E20221D}" type="slidenum">
              <a:rPr lang="en-US" smtClean="0"/>
              <a:t>32</a:t>
            </a:fld>
            <a:endParaRPr lang="en-US" dirty="0"/>
          </a:p>
        </p:txBody>
      </p:sp>
      <p:sp>
        <p:nvSpPr>
          <p:cNvPr id="6" name="Title 4">
            <a:extLst>
              <a:ext uri="{FF2B5EF4-FFF2-40B4-BE49-F238E27FC236}">
                <a16:creationId xmlns:a16="http://schemas.microsoft.com/office/drawing/2014/main" id="{8A4AEA69-E0E4-4489-A393-B82BB813206E}"/>
              </a:ext>
            </a:extLst>
          </p:cNvPr>
          <p:cNvSpPr txBox="1">
            <a:spLocks/>
          </p:cNvSpPr>
          <p:nvPr/>
        </p:nvSpPr>
        <p:spPr>
          <a:xfrm>
            <a:off x="825688" y="3185195"/>
            <a:ext cx="10540621" cy="96265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b="1" kern="1200">
                <a:solidFill>
                  <a:srgbClr val="C63133"/>
                </a:solidFill>
                <a:latin typeface="Myriad Pro" panose="020B0503030403020204" pitchFamily="34" charset="0"/>
                <a:ea typeface="+mj-ea"/>
                <a:cs typeface="+mj-cs"/>
              </a:defRPr>
            </a:lvl1pPr>
          </a:lstStyle>
          <a:p>
            <a:r>
              <a:rPr lang="en-US" sz="5400" dirty="0"/>
              <a:t>Thank You</a:t>
            </a:r>
          </a:p>
        </p:txBody>
      </p:sp>
    </p:spTree>
    <p:extLst>
      <p:ext uri="{BB962C8B-B14F-4D97-AF65-F5344CB8AC3E}">
        <p14:creationId xmlns:p14="http://schemas.microsoft.com/office/powerpoint/2010/main" val="21938862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F6D487-583A-4514-9E44-AF625A279D75}"/>
              </a:ext>
            </a:extLst>
          </p:cNvPr>
          <p:cNvSpPr>
            <a:spLocks noGrp="1"/>
          </p:cNvSpPr>
          <p:nvPr>
            <p:ph type="title"/>
          </p:nvPr>
        </p:nvSpPr>
        <p:spPr>
          <a:xfrm>
            <a:off x="252808" y="163773"/>
            <a:ext cx="10053905" cy="1173570"/>
          </a:xfrm>
        </p:spPr>
        <p:txBody>
          <a:bodyPr>
            <a:noAutofit/>
          </a:bodyPr>
          <a:lstStyle/>
          <a:p>
            <a:r>
              <a:rPr lang="en-GB" dirty="0"/>
              <a:t>TP54-MARCOM Ad-hoc discussion</a:t>
            </a:r>
          </a:p>
        </p:txBody>
      </p:sp>
      <p:sp>
        <p:nvSpPr>
          <p:cNvPr id="4" name="Slide Number Placeholder 3">
            <a:extLst>
              <a:ext uri="{FF2B5EF4-FFF2-40B4-BE49-F238E27FC236}">
                <a16:creationId xmlns:a16="http://schemas.microsoft.com/office/drawing/2014/main" id="{18B7D49B-310F-4099-AADA-FF6EA9C19DDB}"/>
              </a:ext>
            </a:extLst>
          </p:cNvPr>
          <p:cNvSpPr>
            <a:spLocks noGrp="1"/>
          </p:cNvSpPr>
          <p:nvPr>
            <p:ph type="sldNum" sz="quarter" idx="12"/>
          </p:nvPr>
        </p:nvSpPr>
        <p:spPr/>
        <p:txBody>
          <a:bodyPr/>
          <a:lstStyle/>
          <a:p>
            <a:fld id="{163F5A94-8458-4F17-AD3C-1A083E20221D}" type="slidenum">
              <a:rPr lang="en-US" smtClean="0"/>
              <a:t>4</a:t>
            </a:fld>
            <a:endParaRPr lang="en-US" dirty="0"/>
          </a:p>
        </p:txBody>
      </p:sp>
      <p:sp>
        <p:nvSpPr>
          <p:cNvPr id="6" name="Rectangle 5">
            <a:extLst>
              <a:ext uri="{FF2B5EF4-FFF2-40B4-BE49-F238E27FC236}">
                <a16:creationId xmlns:a16="http://schemas.microsoft.com/office/drawing/2014/main" id="{7C269A2E-D440-4F4D-BD1A-6A7913D760FE}"/>
              </a:ext>
            </a:extLst>
          </p:cNvPr>
          <p:cNvSpPr/>
          <p:nvPr/>
        </p:nvSpPr>
        <p:spPr>
          <a:xfrm>
            <a:off x="362811" y="1571776"/>
            <a:ext cx="11582002" cy="3508653"/>
          </a:xfrm>
          <a:prstGeom prst="rect">
            <a:avLst/>
          </a:prstGeom>
        </p:spPr>
        <p:txBody>
          <a:bodyPr wrap="square">
            <a:spAutoFit/>
          </a:bodyPr>
          <a:lstStyle/>
          <a:p>
            <a:r>
              <a:rPr lang="en-IN" sz="2400" dirty="0">
                <a:effectLst/>
                <a:latin typeface="Myriad Pro" panose="020B0503030403020204"/>
                <a:ea typeface="Calibri" panose="020F0502020204030204" pitchFamily="34" charset="0"/>
              </a:rPr>
              <a:t>Ad-hoc sessions held on 10</a:t>
            </a:r>
            <a:r>
              <a:rPr lang="en-IN" sz="2400" baseline="30000" dirty="0">
                <a:effectLst/>
                <a:latin typeface="Myriad Pro" panose="020B0503030403020204"/>
                <a:ea typeface="Calibri" panose="020F0502020204030204" pitchFamily="34" charset="0"/>
              </a:rPr>
              <a:t>th </a:t>
            </a:r>
            <a:r>
              <a:rPr lang="en-IN" sz="2400" dirty="0">
                <a:effectLst/>
                <a:latin typeface="Myriad Pro" panose="020B0503030403020204"/>
                <a:ea typeface="Calibri" panose="020F0502020204030204" pitchFamily="34" charset="0"/>
              </a:rPr>
              <a:t>, 12</a:t>
            </a:r>
            <a:r>
              <a:rPr lang="en-IN" sz="2400" baseline="30000" dirty="0">
                <a:effectLst/>
                <a:latin typeface="Myriad Pro" panose="020B0503030403020204"/>
                <a:ea typeface="Calibri" panose="020F0502020204030204" pitchFamily="34" charset="0"/>
              </a:rPr>
              <a:t>th</a:t>
            </a:r>
            <a:r>
              <a:rPr lang="en-IN" sz="2400" dirty="0">
                <a:effectLst/>
                <a:latin typeface="Myriad Pro" panose="020B0503030403020204"/>
                <a:ea typeface="Calibri" panose="020F0502020204030204" pitchFamily="34" charset="0"/>
              </a:rPr>
              <a:t> and 13</a:t>
            </a:r>
            <a:r>
              <a:rPr lang="en-IN" sz="2400" baseline="30000" dirty="0">
                <a:effectLst/>
                <a:latin typeface="Myriad Pro" panose="020B0503030403020204"/>
                <a:ea typeface="Calibri" panose="020F0502020204030204" pitchFamily="34" charset="0"/>
              </a:rPr>
              <a:t>th</a:t>
            </a:r>
            <a:r>
              <a:rPr lang="en-IN" sz="2400" dirty="0">
                <a:effectLst/>
                <a:latin typeface="Myriad Pro" panose="020B0503030403020204"/>
                <a:ea typeface="Calibri" panose="020F0502020204030204" pitchFamily="34" charset="0"/>
              </a:rPr>
              <a:t> (with online participation) to  discuss status of oneM2M adoption (e.g. devices and appliances, software stacks for new and existing embedded environments…) and plans for future development. </a:t>
            </a:r>
          </a:p>
          <a:p>
            <a:endParaRPr lang="en-IN" sz="2400" dirty="0">
              <a:latin typeface="Myriad Pro" panose="020B0503030403020204"/>
              <a:ea typeface="Calibri" panose="020F0502020204030204" pitchFamily="34" charset="0"/>
            </a:endParaRPr>
          </a:p>
          <a:p>
            <a:r>
              <a:rPr lang="en-IN" sz="2400" dirty="0">
                <a:effectLst/>
                <a:latin typeface="Myriad Pro" panose="020B0503030403020204"/>
                <a:ea typeface="Calibri" panose="020F0502020204030204" pitchFamily="34" charset="0"/>
              </a:rPr>
              <a:t>Non decision making sessions</a:t>
            </a:r>
          </a:p>
          <a:p>
            <a:endParaRPr lang="en-IN" sz="2400" dirty="0">
              <a:latin typeface="Myriad Pro" panose="020B0503030403020204"/>
              <a:ea typeface="Calibri" panose="020F0502020204030204" pitchFamily="34" charset="0"/>
            </a:endParaRPr>
          </a:p>
          <a:p>
            <a:r>
              <a:rPr lang="en-IN" sz="2400" dirty="0">
                <a:effectLst/>
                <a:latin typeface="Myriad Pro" panose="020B0503030403020204"/>
                <a:ea typeface="Calibri" panose="020F0502020204030204" pitchFamily="34" charset="0"/>
              </a:rPr>
              <a:t>Reference documents:</a:t>
            </a:r>
            <a:endParaRPr lang="en-IN" sz="1800" dirty="0">
              <a:effectLst/>
              <a:latin typeface="Myriad Pro" panose="020B0503030403020204"/>
              <a:ea typeface="Calibri" panose="020F0502020204030204" pitchFamily="34" charset="0"/>
            </a:endParaRPr>
          </a:p>
          <a:p>
            <a:r>
              <a:rPr lang="en-IN" dirty="0">
                <a:latin typeface="Myriad Pro" panose="020B0503030403020204"/>
                <a:ea typeface="Calibri" panose="020F0502020204030204" pitchFamily="34" charset="0"/>
                <a:hlinkClick r:id="rId3"/>
              </a:rPr>
              <a:t>MARCOM Presentation made to TP opening plenary</a:t>
            </a:r>
            <a:r>
              <a:rPr lang="en-IN" dirty="0">
                <a:latin typeface="Myriad Pro" panose="020B0503030403020204"/>
                <a:ea typeface="Calibri" panose="020F0502020204030204" pitchFamily="34" charset="0"/>
              </a:rPr>
              <a:t>,  from Bindoo Srivastava, oneM2M MARCOMS Chair</a:t>
            </a:r>
          </a:p>
          <a:p>
            <a:r>
              <a:rPr lang="en-IN" sz="1800" dirty="0">
                <a:effectLst/>
                <a:latin typeface="Myriad Pro" panose="020B0503030403020204"/>
                <a:ea typeface="Calibri" panose="020F0502020204030204" pitchFamily="34" charset="0"/>
                <a:hlinkClick r:id="rId4"/>
              </a:rPr>
              <a:t>oneM2M Development </a:t>
            </a:r>
            <a:r>
              <a:rPr lang="en-IN" dirty="0">
                <a:latin typeface="Myriad Pro" panose="020B0503030403020204"/>
                <a:ea typeface="Calibri" panose="020F0502020204030204" pitchFamily="34" charset="0"/>
                <a:hlinkClick r:id="rId4"/>
              </a:rPr>
              <a:t>and Directions</a:t>
            </a:r>
            <a:r>
              <a:rPr lang="en-IN" dirty="0">
                <a:latin typeface="Myriad Pro" panose="020B0503030403020204"/>
                <a:ea typeface="Calibri" panose="020F0502020204030204" pitchFamily="34" charset="0"/>
              </a:rPr>
              <a:t> from Prof JaeSeung Song. KETI </a:t>
            </a:r>
            <a:endParaRPr lang="en-IN" sz="1800" dirty="0">
              <a:effectLst/>
              <a:latin typeface="Myriad Pro" panose="020B0503030403020204"/>
              <a:ea typeface="Calibri" panose="020F0502020204030204" pitchFamily="34" charset="0"/>
            </a:endParaRPr>
          </a:p>
          <a:p>
            <a:endParaRPr lang="en-IN" sz="1800" dirty="0">
              <a:effectLst/>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42026922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F6D487-583A-4514-9E44-AF625A279D75}"/>
              </a:ext>
            </a:extLst>
          </p:cNvPr>
          <p:cNvSpPr>
            <a:spLocks noGrp="1"/>
          </p:cNvSpPr>
          <p:nvPr>
            <p:ph type="title"/>
          </p:nvPr>
        </p:nvSpPr>
        <p:spPr>
          <a:xfrm>
            <a:off x="252808" y="163773"/>
            <a:ext cx="10053905" cy="1173570"/>
          </a:xfrm>
        </p:spPr>
        <p:txBody>
          <a:bodyPr>
            <a:noAutofit/>
          </a:bodyPr>
          <a:lstStyle/>
          <a:p>
            <a:r>
              <a:rPr lang="en-GB" dirty="0"/>
              <a:t>Summary of Discussions - SWOT</a:t>
            </a:r>
          </a:p>
        </p:txBody>
      </p:sp>
      <p:sp>
        <p:nvSpPr>
          <p:cNvPr id="4" name="Slide Number Placeholder 3">
            <a:extLst>
              <a:ext uri="{FF2B5EF4-FFF2-40B4-BE49-F238E27FC236}">
                <a16:creationId xmlns:a16="http://schemas.microsoft.com/office/drawing/2014/main" id="{18B7D49B-310F-4099-AADA-FF6EA9C19DDB}"/>
              </a:ext>
            </a:extLst>
          </p:cNvPr>
          <p:cNvSpPr>
            <a:spLocks noGrp="1"/>
          </p:cNvSpPr>
          <p:nvPr>
            <p:ph type="sldNum" sz="quarter" idx="12"/>
          </p:nvPr>
        </p:nvSpPr>
        <p:spPr/>
        <p:txBody>
          <a:bodyPr/>
          <a:lstStyle/>
          <a:p>
            <a:fld id="{163F5A94-8458-4F17-AD3C-1A083E20221D}" type="slidenum">
              <a:rPr lang="en-US" smtClean="0"/>
              <a:t>5</a:t>
            </a:fld>
            <a:endParaRPr lang="en-US" dirty="0"/>
          </a:p>
        </p:txBody>
      </p:sp>
      <p:graphicFrame>
        <p:nvGraphicFramePr>
          <p:cNvPr id="3" name="Table 2">
            <a:extLst>
              <a:ext uri="{FF2B5EF4-FFF2-40B4-BE49-F238E27FC236}">
                <a16:creationId xmlns:a16="http://schemas.microsoft.com/office/drawing/2014/main" id="{6C500696-693A-5E7E-1AF5-E0DA9A532DC9}"/>
              </a:ext>
            </a:extLst>
          </p:cNvPr>
          <p:cNvGraphicFramePr>
            <a:graphicFrameLocks noGrp="1"/>
          </p:cNvGraphicFramePr>
          <p:nvPr>
            <p:extLst>
              <p:ext uri="{D42A27DB-BD31-4B8C-83A1-F6EECF244321}">
                <p14:modId xmlns:p14="http://schemas.microsoft.com/office/powerpoint/2010/main" val="2011631065"/>
              </p:ext>
            </p:extLst>
          </p:nvPr>
        </p:nvGraphicFramePr>
        <p:xfrm>
          <a:off x="252808" y="1479629"/>
          <a:ext cx="7352522" cy="4867275"/>
        </p:xfrm>
        <a:graphic>
          <a:graphicData uri="http://schemas.openxmlformats.org/drawingml/2006/table">
            <a:tbl>
              <a:tblPr firstRow="1" firstCol="1" bandRow="1">
                <a:tableStyleId>{5C22544A-7EE6-4342-B048-85BDC9FD1C3A}</a:tableStyleId>
              </a:tblPr>
              <a:tblGrid>
                <a:gridCol w="3927306">
                  <a:extLst>
                    <a:ext uri="{9D8B030D-6E8A-4147-A177-3AD203B41FA5}">
                      <a16:colId xmlns:a16="http://schemas.microsoft.com/office/drawing/2014/main" val="1952943599"/>
                    </a:ext>
                  </a:extLst>
                </a:gridCol>
                <a:gridCol w="3425216">
                  <a:extLst>
                    <a:ext uri="{9D8B030D-6E8A-4147-A177-3AD203B41FA5}">
                      <a16:colId xmlns:a16="http://schemas.microsoft.com/office/drawing/2014/main" val="326339399"/>
                    </a:ext>
                  </a:extLst>
                </a:gridCol>
              </a:tblGrid>
              <a:tr h="0">
                <a:tc>
                  <a:txBody>
                    <a:bodyPr/>
                    <a:lstStyle/>
                    <a:p>
                      <a:pPr>
                        <a:lnSpc>
                          <a:spcPct val="107000"/>
                        </a:lnSpc>
                        <a:spcAft>
                          <a:spcPts val="800"/>
                        </a:spcAft>
                      </a:pPr>
                      <a:r>
                        <a:rPr lang="en-IN" sz="1800" b="1" dirty="0">
                          <a:effectLst/>
                          <a:latin typeface="Myriad Pro" panose="020B0503030403020204"/>
                        </a:rPr>
                        <a:t>Strengths</a:t>
                      </a:r>
                      <a:r>
                        <a:rPr lang="en-IN" sz="1800" dirty="0">
                          <a:effectLst/>
                          <a:latin typeface="Myriad Pro" panose="020B0503030403020204"/>
                        </a:rPr>
                        <a:t> </a:t>
                      </a:r>
                    </a:p>
                    <a:p>
                      <a:pPr marL="0" indent="-285750">
                        <a:lnSpc>
                          <a:spcPct val="100000"/>
                        </a:lnSpc>
                        <a:spcAft>
                          <a:spcPts val="800"/>
                        </a:spcAft>
                        <a:buFont typeface="Arial" panose="020B0604020202020204" pitchFamily="34" charset="0"/>
                        <a:buChar char="•"/>
                      </a:pPr>
                      <a:r>
                        <a:rPr lang="en-IN" sz="1800" b="0" dirty="0">
                          <a:effectLst/>
                          <a:latin typeface="Myriad Pro" panose="020B0503030403020204"/>
                        </a:rPr>
                        <a:t>Interworking </a:t>
                      </a:r>
                    </a:p>
                    <a:p>
                      <a:pPr marL="0" indent="-285750">
                        <a:lnSpc>
                          <a:spcPct val="100000"/>
                        </a:lnSpc>
                        <a:spcAft>
                          <a:spcPts val="800"/>
                        </a:spcAft>
                        <a:buFont typeface="Arial" panose="020B0604020202020204" pitchFamily="34" charset="0"/>
                        <a:buChar char="•"/>
                      </a:pPr>
                      <a:r>
                        <a:rPr lang="en-IN" sz="1800" b="0" dirty="0">
                          <a:effectLst/>
                          <a:latin typeface="Myriad Pro" panose="020B0503030403020204"/>
                        </a:rPr>
                        <a:t>Data sharing across diverse applications </a:t>
                      </a:r>
                    </a:p>
                    <a:p>
                      <a:pPr marL="0" indent="-285750">
                        <a:lnSpc>
                          <a:spcPct val="100000"/>
                        </a:lnSpc>
                        <a:spcAft>
                          <a:spcPts val="800"/>
                        </a:spcAft>
                        <a:buFont typeface="Arial" panose="020B0604020202020204" pitchFamily="34" charset="0"/>
                        <a:buChar char="•"/>
                      </a:pPr>
                      <a:r>
                        <a:rPr lang="en-IN" sz="1800" b="0" dirty="0">
                          <a:effectLst/>
                          <a:latin typeface="Myriad Pro" panose="020B0503030403020204"/>
                        </a:rPr>
                        <a:t>Highly mature CORE and Rich feature set that is growing  </a:t>
                      </a:r>
                    </a:p>
                    <a:p>
                      <a:pPr marL="285750" indent="-285750">
                        <a:lnSpc>
                          <a:spcPct val="107000"/>
                        </a:lnSpc>
                        <a:spcAft>
                          <a:spcPts val="800"/>
                        </a:spcAft>
                        <a:buFont typeface="Arial" panose="020B0604020202020204" pitchFamily="34" charset="0"/>
                        <a:buChar char="•"/>
                      </a:pPr>
                      <a:endParaRPr lang="en-IN" sz="1800" b="0" dirty="0">
                        <a:effectLst/>
                        <a:latin typeface="Myriad Pro" panose="020B0503030403020204"/>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IN" sz="1800" b="1" dirty="0">
                          <a:effectLst/>
                          <a:latin typeface="Myriad Pro" panose="020B0503030403020204"/>
                        </a:rPr>
                        <a:t>Opportunities</a:t>
                      </a:r>
                    </a:p>
                    <a:p>
                      <a:pPr marL="285750" indent="-285750">
                        <a:lnSpc>
                          <a:spcPct val="100000"/>
                        </a:lnSpc>
                        <a:spcAft>
                          <a:spcPts val="800"/>
                        </a:spcAft>
                        <a:buFont typeface="Arial" panose="020B0604020202020204" pitchFamily="34" charset="0"/>
                        <a:buChar char="•"/>
                      </a:pPr>
                      <a:r>
                        <a:rPr lang="en-IN" sz="1800" dirty="0">
                          <a:effectLst/>
                          <a:latin typeface="Myriad Pro" panose="020B0503030403020204"/>
                        </a:rPr>
                        <a:t> </a:t>
                      </a:r>
                      <a:r>
                        <a:rPr lang="en-IN" sz="1800" b="0" dirty="0">
                          <a:effectLst/>
                          <a:latin typeface="Myriad Pro" panose="020B0503030403020204"/>
                        </a:rPr>
                        <a:t>SMART CITIES</a:t>
                      </a:r>
                    </a:p>
                    <a:p>
                      <a:pPr marL="285750" indent="-285750">
                        <a:lnSpc>
                          <a:spcPct val="100000"/>
                        </a:lnSpc>
                        <a:spcAft>
                          <a:spcPts val="800"/>
                        </a:spcAft>
                        <a:buFont typeface="Arial" panose="020B0604020202020204" pitchFamily="34" charset="0"/>
                        <a:buChar char="•"/>
                      </a:pPr>
                      <a:r>
                        <a:rPr lang="en-IN" sz="1800" b="0" dirty="0">
                          <a:effectLst/>
                          <a:latin typeface="Myriad Pro" panose="020B0503030403020204"/>
                        </a:rPr>
                        <a:t>Smart cities want to monetise their data</a:t>
                      </a:r>
                    </a:p>
                    <a:p>
                      <a:pPr marL="285750" indent="-285750">
                        <a:lnSpc>
                          <a:spcPct val="100000"/>
                        </a:lnSpc>
                        <a:spcAft>
                          <a:spcPts val="800"/>
                        </a:spcAft>
                        <a:buFont typeface="Arial" panose="020B0604020202020204" pitchFamily="34" charset="0"/>
                        <a:buChar char="•"/>
                      </a:pPr>
                      <a:r>
                        <a:rPr lang="en-IN" sz="1800" b="0" dirty="0">
                          <a:effectLst/>
                          <a:latin typeface="Myriad Pro" panose="020B0503030403020204"/>
                        </a:rPr>
                        <a:t>Scalability support </a:t>
                      </a:r>
                    </a:p>
                    <a:p>
                      <a:pPr>
                        <a:lnSpc>
                          <a:spcPct val="107000"/>
                        </a:lnSpc>
                        <a:spcAft>
                          <a:spcPts val="800"/>
                        </a:spcAft>
                      </a:pPr>
                      <a:r>
                        <a:rPr lang="en-IN" sz="1800" dirty="0">
                          <a:effectLst/>
                          <a:latin typeface="Myriad Pro" panose="020B0503030403020204"/>
                        </a:rPr>
                        <a:t> </a:t>
                      </a:r>
                      <a:endParaRPr lang="en-IN" sz="1800" dirty="0">
                        <a:effectLst/>
                        <a:latin typeface="Myriad Pro" panose="020B0503030403020204"/>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562222497"/>
                  </a:ext>
                </a:extLst>
              </a:tr>
              <a:tr h="0">
                <a:tc>
                  <a:txBody>
                    <a:bodyPr/>
                    <a:lstStyle/>
                    <a:p>
                      <a:pPr>
                        <a:lnSpc>
                          <a:spcPct val="107000"/>
                        </a:lnSpc>
                        <a:spcAft>
                          <a:spcPts val="800"/>
                        </a:spcAft>
                      </a:pPr>
                      <a:r>
                        <a:rPr lang="en-IN" sz="1800" dirty="0">
                          <a:effectLst/>
                          <a:latin typeface="Myriad Pro" panose="020B0503030403020204"/>
                        </a:rPr>
                        <a:t>Weaknesses</a:t>
                      </a:r>
                    </a:p>
                    <a:p>
                      <a:pPr marL="285750" indent="-285750">
                        <a:lnSpc>
                          <a:spcPct val="100000"/>
                        </a:lnSpc>
                        <a:spcAft>
                          <a:spcPts val="800"/>
                        </a:spcAft>
                        <a:buFont typeface="Arial" panose="020B0604020202020204" pitchFamily="34" charset="0"/>
                        <a:buChar char="•"/>
                      </a:pPr>
                      <a:r>
                        <a:rPr lang="en-IN" sz="1800" b="0" dirty="0">
                          <a:effectLst/>
                          <a:latin typeface="Myriad Pro" panose="020B0503030403020204"/>
                        </a:rPr>
                        <a:t>Poor Visibility </a:t>
                      </a:r>
                    </a:p>
                    <a:p>
                      <a:pPr marL="285750" indent="-285750">
                        <a:lnSpc>
                          <a:spcPct val="100000"/>
                        </a:lnSpc>
                        <a:spcAft>
                          <a:spcPts val="800"/>
                        </a:spcAft>
                        <a:buFont typeface="Arial" panose="020B0604020202020204" pitchFamily="34" charset="0"/>
                        <a:buChar char="•"/>
                      </a:pPr>
                      <a:r>
                        <a:rPr lang="en-IN" sz="1800" b="0" dirty="0">
                          <a:effectLst/>
                          <a:latin typeface="Myriad Pro" panose="020B0503030403020204"/>
                        </a:rPr>
                        <a:t>oneM2M may have been implemented  but not being declared</a:t>
                      </a:r>
                      <a:endParaRPr lang="en-IN" sz="1800" dirty="0">
                        <a:effectLst/>
                        <a:latin typeface="Myriad Pro" panose="020B0503030403020204"/>
                        <a:ea typeface="Calibri" panose="020F0502020204030204" pitchFamily="34" charset="0"/>
                        <a:cs typeface="Times New Roman" panose="02020603050405020304" pitchFamily="18" charset="0"/>
                      </a:endParaRPr>
                    </a:p>
                  </a:txBody>
                  <a:tcPr marL="68580" marR="68580" marT="0" marB="0">
                    <a:solidFill>
                      <a:srgbClr val="C63133"/>
                    </a:solidFill>
                  </a:tcPr>
                </a:tc>
                <a:tc>
                  <a:txBody>
                    <a:bodyPr/>
                    <a:lstStyle/>
                    <a:p>
                      <a:pPr>
                        <a:lnSpc>
                          <a:spcPct val="107000"/>
                        </a:lnSpc>
                        <a:spcAft>
                          <a:spcPts val="800"/>
                        </a:spcAft>
                      </a:pPr>
                      <a:r>
                        <a:rPr lang="en-IN" sz="1800" b="1" dirty="0">
                          <a:solidFill>
                            <a:schemeClr val="bg1"/>
                          </a:solidFill>
                          <a:effectLst/>
                          <a:latin typeface="Myriad Pro" panose="020B0503030403020204"/>
                        </a:rPr>
                        <a:t>Threats</a:t>
                      </a:r>
                    </a:p>
                    <a:p>
                      <a:pPr marL="285750" indent="-285750">
                        <a:lnSpc>
                          <a:spcPct val="100000"/>
                        </a:lnSpc>
                        <a:spcAft>
                          <a:spcPts val="800"/>
                        </a:spcAft>
                        <a:buFont typeface="Arial" panose="020B0604020202020204" pitchFamily="34" charset="0"/>
                        <a:buChar char="•"/>
                      </a:pPr>
                      <a:r>
                        <a:rPr lang="en-IN" sz="1800" dirty="0">
                          <a:solidFill>
                            <a:schemeClr val="bg1"/>
                          </a:solidFill>
                          <a:effectLst/>
                          <a:latin typeface="Myriad Pro" panose="020B0503030403020204"/>
                        </a:rPr>
                        <a:t>Offerings from Big players – end to end even if walled garden</a:t>
                      </a:r>
                    </a:p>
                    <a:p>
                      <a:pPr marL="285750" indent="-285750">
                        <a:lnSpc>
                          <a:spcPct val="100000"/>
                        </a:lnSpc>
                        <a:spcAft>
                          <a:spcPts val="800"/>
                        </a:spcAft>
                        <a:buFont typeface="Arial" panose="020B0604020202020204" pitchFamily="34" charset="0"/>
                        <a:buChar char="•"/>
                      </a:pPr>
                      <a:r>
                        <a:rPr lang="en-IN" sz="1800" dirty="0">
                          <a:solidFill>
                            <a:schemeClr val="bg1"/>
                          </a:solidFill>
                          <a:effectLst/>
                          <a:latin typeface="Myriad Pro" panose="020B0503030403020204"/>
                        </a:rPr>
                        <a:t>Competition- other forums, Service Providers owned platforms </a:t>
                      </a:r>
                    </a:p>
                    <a:p>
                      <a:pPr marL="285750" indent="-285750">
                        <a:lnSpc>
                          <a:spcPct val="100000"/>
                        </a:lnSpc>
                        <a:spcAft>
                          <a:spcPts val="800"/>
                        </a:spcAft>
                        <a:buFont typeface="Arial" panose="020B0604020202020204" pitchFamily="34" charset="0"/>
                        <a:buChar char="•"/>
                      </a:pPr>
                      <a:endParaRPr lang="en-IN" sz="1800" dirty="0">
                        <a:solidFill>
                          <a:schemeClr val="bg1"/>
                        </a:solidFill>
                        <a:effectLst/>
                        <a:latin typeface="Myriad Pro" panose="020B0503030403020204"/>
                        <a:ea typeface="Calibri" panose="020F0502020204030204" pitchFamily="34" charset="0"/>
                        <a:cs typeface="Times New Roman" panose="02020603050405020304" pitchFamily="18" charset="0"/>
                      </a:endParaRPr>
                    </a:p>
                  </a:txBody>
                  <a:tcPr marL="68580" marR="68580" marT="0" marB="0">
                    <a:solidFill>
                      <a:srgbClr val="C63133"/>
                    </a:solidFill>
                  </a:tcPr>
                </a:tc>
                <a:extLst>
                  <a:ext uri="{0D108BD9-81ED-4DB2-BD59-A6C34878D82A}">
                    <a16:rowId xmlns:a16="http://schemas.microsoft.com/office/drawing/2014/main" val="1356726827"/>
                  </a:ext>
                </a:extLst>
              </a:tr>
            </a:tbl>
          </a:graphicData>
        </a:graphic>
      </p:graphicFrame>
      <p:sp>
        <p:nvSpPr>
          <p:cNvPr id="5" name="TextBox 4">
            <a:extLst>
              <a:ext uri="{FF2B5EF4-FFF2-40B4-BE49-F238E27FC236}">
                <a16:creationId xmlns:a16="http://schemas.microsoft.com/office/drawing/2014/main" id="{945CA10E-C5CB-76E2-37BC-913B4B7EDC1C}"/>
              </a:ext>
            </a:extLst>
          </p:cNvPr>
          <p:cNvSpPr txBox="1"/>
          <p:nvPr/>
        </p:nvSpPr>
        <p:spPr>
          <a:xfrm>
            <a:off x="8112256" y="2343607"/>
            <a:ext cx="3337399" cy="1569660"/>
          </a:xfrm>
          <a:prstGeom prst="rect">
            <a:avLst/>
          </a:prstGeom>
          <a:noFill/>
        </p:spPr>
        <p:txBody>
          <a:bodyPr wrap="square" rtlCol="0">
            <a:spAutoFit/>
          </a:bodyPr>
          <a:lstStyle/>
          <a:p>
            <a:r>
              <a:rPr lang="en-IN" sz="2400" dirty="0">
                <a:latin typeface="Myriad Pro" panose="020B0503030403020204"/>
              </a:rPr>
              <a:t>Experiences gained from engagements in LATAM, Japan, Korea, India were shared</a:t>
            </a:r>
          </a:p>
        </p:txBody>
      </p:sp>
    </p:spTree>
    <p:extLst>
      <p:ext uri="{BB962C8B-B14F-4D97-AF65-F5344CB8AC3E}">
        <p14:creationId xmlns:p14="http://schemas.microsoft.com/office/powerpoint/2010/main" val="36587736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F6D487-583A-4514-9E44-AF625A279D75}"/>
              </a:ext>
            </a:extLst>
          </p:cNvPr>
          <p:cNvSpPr>
            <a:spLocks noGrp="1"/>
          </p:cNvSpPr>
          <p:nvPr>
            <p:ph type="title"/>
          </p:nvPr>
        </p:nvSpPr>
        <p:spPr>
          <a:xfrm>
            <a:off x="252808" y="84261"/>
            <a:ext cx="10053905" cy="1173570"/>
          </a:xfrm>
        </p:spPr>
        <p:txBody>
          <a:bodyPr>
            <a:noAutofit/>
          </a:bodyPr>
          <a:lstStyle/>
          <a:p>
            <a:r>
              <a:rPr lang="en-GB" dirty="0"/>
              <a:t>Suggested Recommendations -WIP (1 of 2)</a:t>
            </a:r>
          </a:p>
        </p:txBody>
      </p:sp>
      <p:sp>
        <p:nvSpPr>
          <p:cNvPr id="4" name="Slide Number Placeholder 3">
            <a:extLst>
              <a:ext uri="{FF2B5EF4-FFF2-40B4-BE49-F238E27FC236}">
                <a16:creationId xmlns:a16="http://schemas.microsoft.com/office/drawing/2014/main" id="{18B7D49B-310F-4099-AADA-FF6EA9C19DDB}"/>
              </a:ext>
            </a:extLst>
          </p:cNvPr>
          <p:cNvSpPr>
            <a:spLocks noGrp="1"/>
          </p:cNvSpPr>
          <p:nvPr>
            <p:ph type="sldNum" sz="quarter" idx="12"/>
          </p:nvPr>
        </p:nvSpPr>
        <p:spPr/>
        <p:txBody>
          <a:bodyPr/>
          <a:lstStyle/>
          <a:p>
            <a:fld id="{163F5A94-8458-4F17-AD3C-1A083E20221D}" type="slidenum">
              <a:rPr lang="en-US" smtClean="0"/>
              <a:t>6</a:t>
            </a:fld>
            <a:endParaRPr lang="en-US" dirty="0"/>
          </a:p>
        </p:txBody>
      </p:sp>
      <p:sp>
        <p:nvSpPr>
          <p:cNvPr id="7" name="TextBox 6">
            <a:extLst>
              <a:ext uri="{FF2B5EF4-FFF2-40B4-BE49-F238E27FC236}">
                <a16:creationId xmlns:a16="http://schemas.microsoft.com/office/drawing/2014/main" id="{AFDD4900-2218-E3B2-DE64-975A99E583CD}"/>
              </a:ext>
            </a:extLst>
          </p:cNvPr>
          <p:cNvSpPr txBox="1"/>
          <p:nvPr/>
        </p:nvSpPr>
        <p:spPr>
          <a:xfrm>
            <a:off x="458080" y="1337343"/>
            <a:ext cx="11239548" cy="4503797"/>
          </a:xfrm>
          <a:prstGeom prst="rect">
            <a:avLst/>
          </a:prstGeom>
          <a:noFill/>
        </p:spPr>
        <p:txBody>
          <a:bodyPr wrap="square">
            <a:spAutoFit/>
          </a:bodyPr>
          <a:lstStyle/>
          <a:p>
            <a:pPr marL="342900" lvl="0" indent="-342900">
              <a:buFont typeface="Symbol" panose="05050102010706020507" pitchFamily="18" charset="2"/>
              <a:buChar char=""/>
            </a:pPr>
            <a:r>
              <a:rPr lang="en-IN" sz="2000" dirty="0">
                <a:effectLst/>
                <a:latin typeface="Myriad Pro" panose="020B0503030403020204"/>
                <a:ea typeface="Calibri" panose="020F0502020204030204" pitchFamily="34" charset="0"/>
                <a:cs typeface="Times New Roman" panose="02020603050405020304" pitchFamily="18" charset="0"/>
              </a:rPr>
              <a:t>Engage with Policy makers/Govts. to mandate Standards (that support interworking) for applications : MRO/Associate Member options?</a:t>
            </a:r>
            <a:endParaRPr lang="en-IN" sz="2000" dirty="0">
              <a:latin typeface="Myriad Pro" panose="020B0503030403020204"/>
              <a:ea typeface="Calibri" panose="020F0502020204030204" pitchFamily="34" charset="0"/>
              <a:cs typeface="Times New Roman" panose="02020603050405020304" pitchFamily="18" charset="0"/>
            </a:endParaRPr>
          </a:p>
          <a:p>
            <a:pPr marL="342900" lvl="0" indent="-342900">
              <a:buFont typeface="Symbol" panose="05050102010706020507" pitchFamily="18" charset="2"/>
              <a:buChar char=""/>
            </a:pPr>
            <a:r>
              <a:rPr lang="en-IN" sz="2000" dirty="0">
                <a:effectLst/>
                <a:latin typeface="Myriad Pro" panose="020B0503030403020204"/>
                <a:ea typeface="Calibri" panose="020F0502020204030204" pitchFamily="34" charset="0"/>
                <a:cs typeface="Times New Roman" panose="02020603050405020304" pitchFamily="18" charset="0"/>
              </a:rPr>
              <a:t>Speaking slots in ITU-T SG20? </a:t>
            </a:r>
          </a:p>
          <a:p>
            <a:pPr marL="342900" lvl="0" indent="-342900">
              <a:spcAft>
                <a:spcPts val="800"/>
              </a:spcAft>
              <a:buFont typeface="Symbol" panose="05050102010706020507" pitchFamily="18" charset="2"/>
              <a:buChar char=""/>
            </a:pPr>
            <a:r>
              <a:rPr lang="en-IN" sz="2000" dirty="0">
                <a:effectLst/>
                <a:latin typeface="Myriad Pro" panose="020B0503030403020204"/>
                <a:ea typeface="Calibri" panose="020F0502020204030204" pitchFamily="34" charset="0"/>
                <a:cs typeface="Times New Roman" panose="02020603050405020304" pitchFamily="18" charset="0"/>
              </a:rPr>
              <a:t>Engage with ISO/IEC JTC1</a:t>
            </a:r>
          </a:p>
          <a:p>
            <a:pPr marL="342900" lvl="0" indent="-342900">
              <a:buFont typeface="Symbol" panose="05050102010706020507" pitchFamily="18" charset="2"/>
              <a:buChar char=""/>
            </a:pPr>
            <a:endParaRPr lang="en-IN" sz="2000" dirty="0">
              <a:effectLst/>
              <a:latin typeface="Myriad Pro" panose="020B0503030403020204"/>
              <a:ea typeface="Calibri" panose="020F0502020204030204" pitchFamily="34" charset="0"/>
              <a:cs typeface="Times New Roman" panose="02020603050405020304" pitchFamily="18" charset="0"/>
            </a:endParaRPr>
          </a:p>
          <a:p>
            <a:pPr marL="342900" lvl="0" indent="-342900">
              <a:buFont typeface="Symbol" panose="05050102010706020507" pitchFamily="18" charset="2"/>
              <a:buChar char=""/>
            </a:pPr>
            <a:r>
              <a:rPr lang="en-IN" sz="2000" dirty="0">
                <a:effectLst/>
                <a:latin typeface="Myriad Pro" panose="020B0503030403020204"/>
                <a:ea typeface="Calibri" panose="020F0502020204030204" pitchFamily="34" charset="0"/>
                <a:cs typeface="Times New Roman" panose="02020603050405020304" pitchFamily="18" charset="0"/>
              </a:rPr>
              <a:t>Leverage Industry Days – recast to engage users</a:t>
            </a:r>
          </a:p>
          <a:p>
            <a:pPr marL="342900" lvl="0" indent="-342900">
              <a:buFont typeface="Symbol" panose="05050102010706020507" pitchFamily="18" charset="2"/>
              <a:buChar char=""/>
            </a:pPr>
            <a:r>
              <a:rPr lang="en-IN" sz="2000" dirty="0">
                <a:effectLst/>
                <a:latin typeface="Myriad Pro" panose="020B0503030403020204"/>
                <a:ea typeface="Calibri" panose="020F0502020204030204" pitchFamily="34" charset="0"/>
                <a:cs typeface="Times New Roman" panose="02020603050405020304" pitchFamily="18" charset="0"/>
              </a:rPr>
              <a:t>Consider </a:t>
            </a:r>
            <a:r>
              <a:rPr lang="en-IN" sz="2000" dirty="0">
                <a:latin typeface="Myriad Pro" panose="020B0503030403020204"/>
                <a:ea typeface="Calibri" panose="020F0502020204030204" pitchFamily="34" charset="0"/>
                <a:cs typeface="Times New Roman" panose="02020603050405020304" pitchFamily="18" charset="0"/>
              </a:rPr>
              <a:t>organising a oneM2M Flagship/branded </a:t>
            </a:r>
            <a:r>
              <a:rPr lang="en-IN" sz="2000" dirty="0">
                <a:effectLst/>
                <a:latin typeface="Myriad Pro" panose="020B0503030403020204"/>
                <a:ea typeface="Calibri" panose="020F0502020204030204" pitchFamily="34" charset="0"/>
                <a:cs typeface="Times New Roman" panose="02020603050405020304" pitchFamily="18" charset="0"/>
              </a:rPr>
              <a:t>Event</a:t>
            </a:r>
          </a:p>
          <a:p>
            <a:pPr marL="457200"/>
            <a:r>
              <a:rPr lang="en-IN" sz="2000" dirty="0">
                <a:effectLst/>
                <a:latin typeface="Myriad Pro" panose="020B0503030403020204"/>
                <a:ea typeface="Calibri" panose="020F0502020204030204" pitchFamily="34" charset="0"/>
                <a:cs typeface="Times New Roman" panose="02020603050405020304" pitchFamily="18" charset="0"/>
              </a:rPr>
              <a:t> </a:t>
            </a:r>
          </a:p>
          <a:p>
            <a:pPr marL="342900" lvl="0" indent="-342900">
              <a:buFont typeface="Symbol" panose="05050102010706020507" pitchFamily="18" charset="2"/>
              <a:buChar char=""/>
            </a:pPr>
            <a:r>
              <a:rPr lang="en-IN" sz="2000" dirty="0">
                <a:effectLst/>
                <a:latin typeface="Myriad Pro" panose="020B0503030403020204"/>
                <a:ea typeface="Calibri" panose="020F0502020204030204" pitchFamily="34" charset="0"/>
                <a:cs typeface="Times New Roman" panose="02020603050405020304" pitchFamily="18" charset="0"/>
              </a:rPr>
              <a:t>IoT 2.0 – concept </a:t>
            </a:r>
          </a:p>
          <a:p>
            <a:pPr marL="342900" indent="-342900">
              <a:buFont typeface="Symbol" panose="05050102010706020507" pitchFamily="18" charset="2"/>
              <a:buChar char=""/>
            </a:pPr>
            <a:r>
              <a:rPr lang="en-IN" sz="2000" dirty="0">
                <a:effectLst/>
                <a:latin typeface="Myriad Pro" panose="020B0503030403020204"/>
                <a:ea typeface="Calibri" panose="020F0502020204030204" pitchFamily="34" charset="0"/>
                <a:cs typeface="Times New Roman" panose="02020603050405020304" pitchFamily="18" charset="0"/>
              </a:rPr>
              <a:t>Consumer IoT </a:t>
            </a:r>
            <a:r>
              <a:rPr lang="en-IN" sz="2000" dirty="0">
                <a:latin typeface="Myriad Pro" panose="020B0503030403020204"/>
                <a:ea typeface="Calibri" panose="020F0502020204030204" pitchFamily="34" charset="0"/>
                <a:cs typeface="Times New Roman" panose="02020603050405020304" pitchFamily="18" charset="0"/>
              </a:rPr>
              <a:t>is a focus topic </a:t>
            </a:r>
            <a:r>
              <a:rPr lang="en-IN" sz="2000" dirty="0">
                <a:effectLst/>
                <a:latin typeface="Myriad Pro" panose="020B0503030403020204"/>
                <a:ea typeface="Calibri" panose="020F0502020204030204" pitchFamily="34" charset="0"/>
                <a:cs typeface="Times New Roman" panose="02020603050405020304" pitchFamily="18" charset="0"/>
              </a:rPr>
              <a:t>of interest among stakeholders</a:t>
            </a:r>
          </a:p>
          <a:p>
            <a:pPr marL="342900" indent="-342900">
              <a:buFont typeface="Symbol" panose="05050102010706020507" pitchFamily="18" charset="2"/>
              <a:buChar char=""/>
            </a:pPr>
            <a:r>
              <a:rPr lang="en-IN" sz="2000" dirty="0">
                <a:latin typeface="Myriad Pro" panose="020B0503030403020204"/>
                <a:ea typeface="Calibri" panose="020F0502020204030204" pitchFamily="34" charset="0"/>
                <a:cs typeface="Times New Roman" panose="02020603050405020304" pitchFamily="18" charset="0"/>
              </a:rPr>
              <a:t>Data privacy and security</a:t>
            </a:r>
            <a:endParaRPr lang="en-IN" sz="2000" dirty="0">
              <a:effectLst/>
              <a:latin typeface="Myriad Pro" panose="020B0503030403020204"/>
              <a:ea typeface="Calibri" panose="020F0502020204030204" pitchFamily="34" charset="0"/>
              <a:cs typeface="Times New Roman" panose="02020603050405020304" pitchFamily="18" charset="0"/>
            </a:endParaRPr>
          </a:p>
          <a:p>
            <a:endParaRPr lang="en-IN" sz="2000" b="1"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buFont typeface="Symbol" panose="05050102010706020507" pitchFamily="18" charset="2"/>
              <a:buChar char=""/>
            </a:pPr>
            <a:r>
              <a:rPr lang="en-IN" sz="2000" dirty="0">
                <a:latin typeface="Myriad Pro" panose="020B0503030403020204"/>
                <a:ea typeface="Calibri" panose="020F0502020204030204" pitchFamily="34" charset="0"/>
                <a:cs typeface="Times New Roman" panose="02020603050405020304" pitchFamily="18" charset="0"/>
              </a:rPr>
              <a:t>Focus only on select items to best utilise limited resources</a:t>
            </a:r>
            <a:endParaRPr lang="en-IN" sz="2000" dirty="0">
              <a:effectLst/>
              <a:latin typeface="Myriad Pro" panose="020B0503030403020204"/>
              <a:ea typeface="Calibri" panose="020F0502020204030204" pitchFamily="34" charset="0"/>
              <a:cs typeface="Times New Roman" panose="02020603050405020304" pitchFamily="18" charset="0"/>
            </a:endParaRPr>
          </a:p>
          <a:p>
            <a:pPr marL="342900" lvl="0" indent="-342900">
              <a:buFont typeface="Symbol" panose="05050102010706020507" pitchFamily="18" charset="2"/>
              <a:buChar char=""/>
            </a:pPr>
            <a:r>
              <a:rPr lang="en-IN" sz="2000" dirty="0">
                <a:effectLst/>
                <a:latin typeface="Myriad Pro" panose="020B0503030403020204"/>
                <a:ea typeface="Calibri" panose="020F0502020204030204" pitchFamily="34" charset="0"/>
                <a:cs typeface="Times New Roman" panose="02020603050405020304" pitchFamily="18" charset="0"/>
              </a:rPr>
              <a:t>Pro-active marketing: Go directly to Smart Cities</a:t>
            </a:r>
            <a:endParaRPr lang="en-IN" sz="20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366569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F6D487-583A-4514-9E44-AF625A279D75}"/>
              </a:ext>
            </a:extLst>
          </p:cNvPr>
          <p:cNvSpPr>
            <a:spLocks noGrp="1"/>
          </p:cNvSpPr>
          <p:nvPr>
            <p:ph type="title"/>
          </p:nvPr>
        </p:nvSpPr>
        <p:spPr>
          <a:xfrm>
            <a:off x="252808" y="84261"/>
            <a:ext cx="10053905" cy="1173570"/>
          </a:xfrm>
        </p:spPr>
        <p:txBody>
          <a:bodyPr>
            <a:noAutofit/>
          </a:bodyPr>
          <a:lstStyle/>
          <a:p>
            <a:r>
              <a:rPr lang="en-GB" dirty="0"/>
              <a:t>Suggested Recommendations – WIP (2 of 2)</a:t>
            </a:r>
          </a:p>
        </p:txBody>
      </p:sp>
      <p:sp>
        <p:nvSpPr>
          <p:cNvPr id="4" name="Slide Number Placeholder 3">
            <a:extLst>
              <a:ext uri="{FF2B5EF4-FFF2-40B4-BE49-F238E27FC236}">
                <a16:creationId xmlns:a16="http://schemas.microsoft.com/office/drawing/2014/main" id="{18B7D49B-310F-4099-AADA-FF6EA9C19DDB}"/>
              </a:ext>
            </a:extLst>
          </p:cNvPr>
          <p:cNvSpPr>
            <a:spLocks noGrp="1"/>
          </p:cNvSpPr>
          <p:nvPr>
            <p:ph type="sldNum" sz="quarter" idx="12"/>
          </p:nvPr>
        </p:nvSpPr>
        <p:spPr/>
        <p:txBody>
          <a:bodyPr/>
          <a:lstStyle/>
          <a:p>
            <a:fld id="{163F5A94-8458-4F17-AD3C-1A083E20221D}" type="slidenum">
              <a:rPr lang="en-US" smtClean="0"/>
              <a:t>7</a:t>
            </a:fld>
            <a:endParaRPr lang="en-US" dirty="0"/>
          </a:p>
        </p:txBody>
      </p:sp>
      <p:sp>
        <p:nvSpPr>
          <p:cNvPr id="7" name="TextBox 6">
            <a:extLst>
              <a:ext uri="{FF2B5EF4-FFF2-40B4-BE49-F238E27FC236}">
                <a16:creationId xmlns:a16="http://schemas.microsoft.com/office/drawing/2014/main" id="{AFDD4900-2218-E3B2-DE64-975A99E583CD}"/>
              </a:ext>
            </a:extLst>
          </p:cNvPr>
          <p:cNvSpPr txBox="1"/>
          <p:nvPr/>
        </p:nvSpPr>
        <p:spPr>
          <a:xfrm>
            <a:off x="476226" y="1166862"/>
            <a:ext cx="11239548" cy="3170099"/>
          </a:xfrm>
          <a:prstGeom prst="rect">
            <a:avLst/>
          </a:prstGeom>
          <a:noFill/>
        </p:spPr>
        <p:txBody>
          <a:bodyPr wrap="square">
            <a:spAutoFit/>
          </a:bodyPr>
          <a:lstStyle/>
          <a:p>
            <a:pPr marL="342900" indent="-342900">
              <a:buFont typeface="Arial" panose="020B0604020202020204" pitchFamily="34" charset="0"/>
              <a:buChar char="•"/>
            </a:pPr>
            <a:r>
              <a:rPr lang="en-IN" sz="2000" b="1" dirty="0">
                <a:effectLst/>
                <a:latin typeface="Myriad Pro" panose="020B0503030403020204"/>
                <a:ea typeface="Calibri" panose="020F0502020204030204" pitchFamily="34" charset="0"/>
                <a:cs typeface="Times New Roman" panose="02020603050405020304" pitchFamily="18" charset="0"/>
              </a:rPr>
              <a:t>Develop oneM2M Talent Pool:</a:t>
            </a:r>
          </a:p>
          <a:p>
            <a:pPr marL="800100" lvl="1" indent="-342900">
              <a:buFont typeface="Symbol" panose="05050102010706020507" pitchFamily="18" charset="2"/>
              <a:buChar char=""/>
            </a:pPr>
            <a:r>
              <a:rPr lang="en-IN" dirty="0">
                <a:latin typeface="Myriad Pro" panose="020B0503030403020204"/>
                <a:ea typeface="Calibri" panose="020F0502020204030204" pitchFamily="34" charset="0"/>
                <a:cs typeface="Times New Roman" panose="02020603050405020304" pitchFamily="18" charset="0"/>
              </a:rPr>
              <a:t>Engage with interested entities discovered in the earlier IoT/oneM2M events</a:t>
            </a:r>
          </a:p>
          <a:p>
            <a:pPr marL="800100" lvl="1" indent="-342900">
              <a:buFont typeface="Symbol" panose="05050102010706020507" pitchFamily="18" charset="2"/>
              <a:buChar char=""/>
            </a:pPr>
            <a:endParaRPr lang="en-IN" dirty="0">
              <a:effectLst/>
              <a:latin typeface="Myriad Pro" panose="020B0503030403020204"/>
              <a:ea typeface="Calibri" panose="020F0502020204030204" pitchFamily="34" charset="0"/>
              <a:cs typeface="Times New Roman" panose="02020603050405020304" pitchFamily="18" charset="0"/>
            </a:endParaRPr>
          </a:p>
          <a:p>
            <a:pPr marL="800100" lvl="1" indent="-342900">
              <a:buFont typeface="Symbol" panose="05050102010706020507" pitchFamily="18" charset="2"/>
              <a:buChar char=""/>
            </a:pPr>
            <a:r>
              <a:rPr lang="en-IN" dirty="0">
                <a:effectLst/>
                <a:latin typeface="Myriad Pro" panose="020B0503030403020204"/>
                <a:ea typeface="Calibri" panose="020F0502020204030204" pitchFamily="34" charset="0"/>
                <a:cs typeface="Times New Roman" panose="02020603050405020304" pitchFamily="18" charset="0"/>
              </a:rPr>
              <a:t> Learning materials </a:t>
            </a:r>
          </a:p>
          <a:p>
            <a:pPr marL="1257300" lvl="2" indent="-342900">
              <a:buFont typeface="Symbol" panose="05050102010706020507" pitchFamily="18" charset="2"/>
              <a:buChar char=""/>
            </a:pPr>
            <a:r>
              <a:rPr lang="en-IN" dirty="0">
                <a:effectLst/>
                <a:latin typeface="Myriad Pro" panose="020B0503030403020204"/>
                <a:ea typeface="Calibri" panose="020F0502020204030204" pitchFamily="34" charset="0"/>
                <a:cs typeface="Times New Roman" panose="02020603050405020304" pitchFamily="18" charset="0"/>
              </a:rPr>
              <a:t>short tutorials being developed by Andreas Kraft –Ken; </a:t>
            </a:r>
          </a:p>
          <a:p>
            <a:pPr marL="1257300" lvl="2" indent="-342900">
              <a:buFont typeface="Symbol" panose="05050102010706020507" pitchFamily="18" charset="2"/>
              <a:buChar char=""/>
            </a:pPr>
            <a:r>
              <a:rPr lang="en-IN" dirty="0">
                <a:latin typeface="Myriad Pro" panose="020B0503030403020204"/>
                <a:ea typeface="Calibri" panose="020F0502020204030204" pitchFamily="34" charset="0"/>
                <a:cs typeface="Times New Roman" panose="02020603050405020304" pitchFamily="18" charset="0"/>
              </a:rPr>
              <a:t>oneM2M “handbook” by TTA</a:t>
            </a:r>
          </a:p>
          <a:p>
            <a:pPr marL="800100" lvl="1" indent="-342900">
              <a:buFont typeface="Symbol" panose="05050102010706020507" pitchFamily="18" charset="2"/>
              <a:buChar char=""/>
            </a:pPr>
            <a:endParaRPr lang="en-IN" dirty="0">
              <a:effectLst/>
              <a:latin typeface="Myriad Pro" panose="020B0503030403020204"/>
              <a:ea typeface="Calibri" panose="020F0502020204030204" pitchFamily="34" charset="0"/>
              <a:cs typeface="Times New Roman" panose="02020603050405020304" pitchFamily="18" charset="0"/>
            </a:endParaRPr>
          </a:p>
          <a:p>
            <a:pPr marL="800100" lvl="1" indent="-342900">
              <a:buFont typeface="Symbol" panose="05050102010706020507" pitchFamily="18" charset="2"/>
              <a:buChar char=""/>
            </a:pPr>
            <a:r>
              <a:rPr lang="en-IN" dirty="0">
                <a:effectLst/>
                <a:latin typeface="Myriad Pro" panose="020B0503030403020204"/>
                <a:ea typeface="Calibri" panose="020F0502020204030204" pitchFamily="34" charset="0"/>
                <a:cs typeface="Times New Roman" panose="02020603050405020304" pitchFamily="18" charset="0"/>
              </a:rPr>
              <a:t>Documentation – </a:t>
            </a:r>
          </a:p>
          <a:p>
            <a:pPr marL="1257300" lvl="2" indent="-342900">
              <a:buFont typeface="Symbol" panose="05050102010706020507" pitchFamily="18" charset="2"/>
              <a:buChar char=""/>
            </a:pPr>
            <a:r>
              <a:rPr lang="en-IN" dirty="0">
                <a:effectLst/>
                <a:latin typeface="Myriad Pro" panose="020B0503030403020204"/>
                <a:ea typeface="Calibri" panose="020F0502020204030204" pitchFamily="34" charset="0"/>
                <a:cs typeface="Times New Roman" panose="02020603050405020304" pitchFamily="18" charset="0"/>
              </a:rPr>
              <a:t>Make it easy for Developers to read the specs – like referencing to specific sections in docs.</a:t>
            </a:r>
          </a:p>
          <a:p>
            <a:pPr marL="1257300" lvl="2" indent="-342900">
              <a:buFont typeface="Symbol" panose="05050102010706020507" pitchFamily="18" charset="2"/>
              <a:buChar char=""/>
            </a:pPr>
            <a:r>
              <a:rPr lang="en-IN" dirty="0">
                <a:latin typeface="Myriad Pro" panose="020B0503030403020204"/>
                <a:ea typeface="Calibri" panose="020F0502020204030204" pitchFamily="34" charset="0"/>
                <a:cs typeface="Times New Roman" panose="02020603050405020304" pitchFamily="18" charset="0"/>
              </a:rPr>
              <a:t>Consider using tools that support editing and version management – with integrity checks et al to prevent errors introduced in manual </a:t>
            </a:r>
            <a:endParaRPr lang="en-IN" sz="1800" dirty="0">
              <a:effectLst/>
              <a:latin typeface="Myriad Pro" panose="020B0503030403020204"/>
              <a:ea typeface="Calibri" panose="020F0502020204030204" pitchFamily="34" charset="0"/>
              <a:cs typeface="Times New Roman" panose="02020603050405020304" pitchFamily="18" charset="0"/>
            </a:endParaRPr>
          </a:p>
        </p:txBody>
      </p:sp>
      <p:sp>
        <p:nvSpPr>
          <p:cNvPr id="5" name="TextBox 4">
            <a:extLst>
              <a:ext uri="{FF2B5EF4-FFF2-40B4-BE49-F238E27FC236}">
                <a16:creationId xmlns:a16="http://schemas.microsoft.com/office/drawing/2014/main" id="{CB970C59-0A86-8484-857A-6BC4809C4F1F}"/>
              </a:ext>
            </a:extLst>
          </p:cNvPr>
          <p:cNvSpPr txBox="1"/>
          <p:nvPr/>
        </p:nvSpPr>
        <p:spPr>
          <a:xfrm>
            <a:off x="852367" y="4336961"/>
            <a:ext cx="10845261" cy="923330"/>
          </a:xfrm>
          <a:prstGeom prst="rect">
            <a:avLst/>
          </a:prstGeom>
          <a:solidFill>
            <a:schemeClr val="tx1">
              <a:lumMod val="60000"/>
              <a:lumOff val="40000"/>
            </a:schemeClr>
          </a:solidFill>
        </p:spPr>
        <p:txBody>
          <a:bodyPr wrap="square" rtlCol="0">
            <a:spAutoFit/>
          </a:bodyPr>
          <a:lstStyle/>
          <a:p>
            <a:pPr marL="285750" indent="-285750">
              <a:buFont typeface="Arial" panose="020B0604020202020204" pitchFamily="34" charset="0"/>
              <a:buChar char="•"/>
            </a:pPr>
            <a:r>
              <a:rPr lang="en-US" b="1" dirty="0">
                <a:solidFill>
                  <a:schemeClr val="bg1"/>
                </a:solidFill>
                <a:latin typeface="Myriad Pro" panose="020B0503030403020204" charset="0"/>
              </a:rPr>
              <a:t>Input from JaeSeung could not be discussed due to paucity of time</a:t>
            </a:r>
          </a:p>
          <a:p>
            <a:pPr marL="285750" indent="-285750">
              <a:buFont typeface="Arial" panose="020B0604020202020204" pitchFamily="34" charset="0"/>
              <a:buChar char="•"/>
            </a:pPr>
            <a:r>
              <a:rPr lang="en-US" b="1" dirty="0">
                <a:solidFill>
                  <a:schemeClr val="bg1"/>
                </a:solidFill>
                <a:latin typeface="Myriad Pro" panose="020B0503030403020204" charset="0"/>
              </a:rPr>
              <a:t>Propose to organize further joint TP-MARCOM </a:t>
            </a:r>
            <a:r>
              <a:rPr lang="en-US" b="1" dirty="0" err="1">
                <a:solidFill>
                  <a:schemeClr val="bg1"/>
                </a:solidFill>
                <a:latin typeface="Myriad Pro" panose="020B0503030403020204" charset="0"/>
              </a:rPr>
              <a:t>adhoc</a:t>
            </a:r>
            <a:r>
              <a:rPr lang="en-US" b="1" dirty="0">
                <a:solidFill>
                  <a:schemeClr val="bg1"/>
                </a:solidFill>
                <a:latin typeface="Myriad Pro" panose="020B0503030403020204" charset="0"/>
              </a:rPr>
              <a:t> sessions to refine the recommendations and come out with an action plan </a:t>
            </a:r>
            <a:endParaRPr lang="en-IN" b="1" dirty="0">
              <a:solidFill>
                <a:schemeClr val="bg1"/>
              </a:solidFill>
              <a:latin typeface="Myriad Pro" panose="020B0503030403020204" charset="0"/>
            </a:endParaRPr>
          </a:p>
        </p:txBody>
      </p:sp>
      <p:sp>
        <p:nvSpPr>
          <p:cNvPr id="6" name="TextBox 5">
            <a:extLst>
              <a:ext uri="{FF2B5EF4-FFF2-40B4-BE49-F238E27FC236}">
                <a16:creationId xmlns:a16="http://schemas.microsoft.com/office/drawing/2014/main" id="{5A271971-035D-C071-06A1-7171ABBF6A85}"/>
              </a:ext>
            </a:extLst>
          </p:cNvPr>
          <p:cNvSpPr txBox="1"/>
          <p:nvPr/>
        </p:nvSpPr>
        <p:spPr>
          <a:xfrm>
            <a:off x="852366" y="5414918"/>
            <a:ext cx="10845261" cy="923330"/>
          </a:xfrm>
          <a:prstGeom prst="rect">
            <a:avLst/>
          </a:prstGeom>
          <a:solidFill>
            <a:srgbClr val="C63133"/>
          </a:solidFill>
        </p:spPr>
        <p:txBody>
          <a:bodyPr wrap="square" rtlCol="0">
            <a:spAutoFit/>
          </a:bodyPr>
          <a:lstStyle/>
          <a:p>
            <a:r>
              <a:rPr lang="en-US" b="1" dirty="0">
                <a:solidFill>
                  <a:schemeClr val="bg1"/>
                </a:solidFill>
                <a:latin typeface="Myriad Pro" panose="020B0503030403020204" charset="0"/>
              </a:rPr>
              <a:t>Feedback from SC61 Chair (Enrico): We should </a:t>
            </a:r>
            <a:r>
              <a:rPr lang="en-US" b="1" dirty="0" err="1">
                <a:solidFill>
                  <a:schemeClr val="bg1"/>
                </a:solidFill>
                <a:latin typeface="Myriad Pro" panose="020B0503030403020204" charset="0"/>
              </a:rPr>
              <a:t>analyse</a:t>
            </a:r>
            <a:r>
              <a:rPr lang="en-US" b="1" dirty="0">
                <a:solidFill>
                  <a:schemeClr val="bg1"/>
                </a:solidFill>
                <a:latin typeface="Myriad Pro" panose="020B0503030403020204" charset="0"/>
              </a:rPr>
              <a:t> data on members who  have left and contributing experts who have now disengaged. How do we get them back?</a:t>
            </a:r>
          </a:p>
          <a:p>
            <a:r>
              <a:rPr lang="en-US" b="1" dirty="0">
                <a:solidFill>
                  <a:schemeClr val="bg1"/>
                </a:solidFill>
                <a:latin typeface="Myriad Pro" panose="020B0503030403020204" charset="0"/>
              </a:rPr>
              <a:t>Specifically Engage with Adopters of Standards -  Solution and Service Providers as a Target Segment.</a:t>
            </a:r>
            <a:endParaRPr lang="en-IN" b="1" dirty="0">
              <a:solidFill>
                <a:schemeClr val="bg1"/>
              </a:solidFill>
              <a:latin typeface="Myriad Pro" panose="020B0503030403020204" charset="0"/>
            </a:endParaRPr>
          </a:p>
        </p:txBody>
      </p:sp>
    </p:spTree>
    <p:extLst>
      <p:ext uri="{BB962C8B-B14F-4D97-AF65-F5344CB8AC3E}">
        <p14:creationId xmlns:p14="http://schemas.microsoft.com/office/powerpoint/2010/main" val="38568632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a:xfrm>
            <a:off x="825688" y="3185195"/>
            <a:ext cx="10540621" cy="962653"/>
          </a:xfrm>
        </p:spPr>
        <p:txBody>
          <a:bodyPr>
            <a:normAutofit fontScale="90000"/>
          </a:bodyPr>
          <a:lstStyle/>
          <a:p>
            <a:r>
              <a:rPr lang="en-IN" sz="5400" dirty="0"/>
              <a:t>10</a:t>
            </a:r>
            <a:r>
              <a:rPr lang="en-IN" sz="5400" baseline="30000" dirty="0"/>
              <a:t>th</a:t>
            </a:r>
            <a:r>
              <a:rPr lang="en-IN" sz="5400" dirty="0"/>
              <a:t> Anniversary Celebrations - Plan</a:t>
            </a:r>
            <a:endParaRPr lang="en-US" sz="5400" dirty="0"/>
          </a:p>
        </p:txBody>
      </p:sp>
      <p:sp>
        <p:nvSpPr>
          <p:cNvPr id="4" name="Slide Number Placeholder 3"/>
          <p:cNvSpPr>
            <a:spLocks noGrp="1"/>
          </p:cNvSpPr>
          <p:nvPr>
            <p:ph type="sldNum" sz="quarter" idx="4294967295"/>
          </p:nvPr>
        </p:nvSpPr>
        <p:spPr>
          <a:xfrm>
            <a:off x="11753850" y="6492875"/>
            <a:ext cx="438150" cy="365125"/>
          </a:xfrm>
        </p:spPr>
        <p:txBody>
          <a:bodyPr/>
          <a:lstStyle/>
          <a:p>
            <a:fld id="{CF81B550-7CF2-4283-9092-C0AEF1549117}" type="slidenum">
              <a:rPr lang="en-US" smtClean="0"/>
              <a:t>8</a:t>
            </a:fld>
            <a:endParaRPr lang="en-US"/>
          </a:p>
        </p:txBody>
      </p:sp>
    </p:spTree>
    <p:extLst>
      <p:ext uri="{BB962C8B-B14F-4D97-AF65-F5344CB8AC3E}">
        <p14:creationId xmlns:p14="http://schemas.microsoft.com/office/powerpoint/2010/main" val="6090359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BEE93C-30EB-4CF8-BBFB-FE9EBC3E3DEC}"/>
              </a:ext>
            </a:extLst>
          </p:cNvPr>
          <p:cNvSpPr>
            <a:spLocks noGrp="1"/>
          </p:cNvSpPr>
          <p:nvPr>
            <p:ph type="title"/>
          </p:nvPr>
        </p:nvSpPr>
        <p:spPr>
          <a:xfrm>
            <a:off x="334696" y="0"/>
            <a:ext cx="8617575" cy="1173570"/>
          </a:xfrm>
        </p:spPr>
        <p:txBody>
          <a:bodyPr>
            <a:noAutofit/>
          </a:bodyPr>
          <a:lstStyle/>
          <a:p>
            <a:r>
              <a:rPr lang="en-IN" dirty="0">
                <a:latin typeface="Myriad Pro" panose="020B0503030403020204" charset="0"/>
              </a:rPr>
              <a:t>Plan for Celebrating 10 Years of oneM2M</a:t>
            </a:r>
            <a:endParaRPr lang="en-IN" i="1" dirty="0">
              <a:latin typeface="Myriad Pro" panose="020B0503030403020204" charset="0"/>
            </a:endParaRPr>
          </a:p>
        </p:txBody>
      </p:sp>
      <p:sp>
        <p:nvSpPr>
          <p:cNvPr id="4" name="Slide Number Placeholder 3">
            <a:extLst>
              <a:ext uri="{FF2B5EF4-FFF2-40B4-BE49-F238E27FC236}">
                <a16:creationId xmlns:a16="http://schemas.microsoft.com/office/drawing/2014/main" id="{A097AD61-B99F-4516-ACF8-E17F3D768474}"/>
              </a:ext>
            </a:extLst>
          </p:cNvPr>
          <p:cNvSpPr>
            <a:spLocks noGrp="1"/>
          </p:cNvSpPr>
          <p:nvPr>
            <p:ph type="sldNum" sz="quarter" idx="12"/>
          </p:nvPr>
        </p:nvSpPr>
        <p:spPr/>
        <p:txBody>
          <a:bodyPr/>
          <a:lstStyle/>
          <a:p>
            <a:fld id="{163F5A94-8458-4F17-AD3C-1A083E20221D}" type="slidenum">
              <a:rPr lang="en-US" smtClean="0">
                <a:latin typeface="Myriad Pro" panose="020B0503030403020204" charset="0"/>
              </a:rPr>
              <a:t>9</a:t>
            </a:fld>
            <a:endParaRPr lang="en-US" dirty="0">
              <a:latin typeface="Myriad Pro" panose="020B0503030403020204" charset="0"/>
            </a:endParaRPr>
          </a:p>
        </p:txBody>
      </p:sp>
      <p:graphicFrame>
        <p:nvGraphicFramePr>
          <p:cNvPr id="7" name="Table 7">
            <a:extLst>
              <a:ext uri="{FF2B5EF4-FFF2-40B4-BE49-F238E27FC236}">
                <a16:creationId xmlns:a16="http://schemas.microsoft.com/office/drawing/2014/main" id="{5CD21D8E-B4E6-9C3E-FDEC-905B261AE48B}"/>
              </a:ext>
            </a:extLst>
          </p:cNvPr>
          <p:cNvGraphicFramePr>
            <a:graphicFrameLocks noGrp="1"/>
          </p:cNvGraphicFramePr>
          <p:nvPr>
            <p:extLst>
              <p:ext uri="{D42A27DB-BD31-4B8C-83A1-F6EECF244321}">
                <p14:modId xmlns:p14="http://schemas.microsoft.com/office/powerpoint/2010/main" val="3859442851"/>
              </p:ext>
            </p:extLst>
          </p:nvPr>
        </p:nvGraphicFramePr>
        <p:xfrm>
          <a:off x="579482" y="1324099"/>
          <a:ext cx="10517304" cy="3759200"/>
        </p:xfrm>
        <a:graphic>
          <a:graphicData uri="http://schemas.openxmlformats.org/drawingml/2006/table">
            <a:tbl>
              <a:tblPr firstRow="1" bandRow="1">
                <a:tableStyleId>{5C22544A-7EE6-4342-B048-85BDC9FD1C3A}</a:tableStyleId>
              </a:tblPr>
              <a:tblGrid>
                <a:gridCol w="3806538">
                  <a:extLst>
                    <a:ext uri="{9D8B030D-6E8A-4147-A177-3AD203B41FA5}">
                      <a16:colId xmlns:a16="http://schemas.microsoft.com/office/drawing/2014/main" val="112981697"/>
                    </a:ext>
                  </a:extLst>
                </a:gridCol>
                <a:gridCol w="6710766">
                  <a:extLst>
                    <a:ext uri="{9D8B030D-6E8A-4147-A177-3AD203B41FA5}">
                      <a16:colId xmlns:a16="http://schemas.microsoft.com/office/drawing/2014/main" val="3019250696"/>
                    </a:ext>
                  </a:extLst>
                </a:gridCol>
              </a:tblGrid>
              <a:tr h="370840">
                <a:tc>
                  <a:txBody>
                    <a:bodyPr/>
                    <a:lstStyle/>
                    <a:p>
                      <a:r>
                        <a:rPr lang="en-US" dirty="0">
                          <a:latin typeface="Myriad Pro" panose="020B0503030403020204" charset="0"/>
                        </a:rPr>
                        <a:t>Event</a:t>
                      </a:r>
                      <a:endParaRPr lang="en-IN" dirty="0">
                        <a:latin typeface="Myriad Pro" panose="020B0503030403020204" charset="0"/>
                      </a:endParaRPr>
                    </a:p>
                  </a:txBody>
                  <a:tcPr/>
                </a:tc>
                <a:tc>
                  <a:txBody>
                    <a:bodyPr/>
                    <a:lstStyle/>
                    <a:p>
                      <a:r>
                        <a:rPr lang="en-US" dirty="0">
                          <a:latin typeface="Myriad Pro" panose="020B0503030403020204" charset="0"/>
                        </a:rPr>
                        <a:t>Activities</a:t>
                      </a:r>
                      <a:endParaRPr lang="en-IN" dirty="0">
                        <a:latin typeface="Myriad Pro" panose="020B0503030403020204" charset="0"/>
                      </a:endParaRPr>
                    </a:p>
                  </a:txBody>
                  <a:tcPr/>
                </a:tc>
                <a:extLst>
                  <a:ext uri="{0D108BD9-81ED-4DB2-BD59-A6C34878D82A}">
                    <a16:rowId xmlns:a16="http://schemas.microsoft.com/office/drawing/2014/main" val="1511933058"/>
                  </a:ext>
                </a:extLst>
              </a:tr>
              <a:tr h="370840">
                <a:tc>
                  <a:txBody>
                    <a:bodyPr/>
                    <a:lstStyle/>
                    <a:p>
                      <a:r>
                        <a:rPr lang="en-US" dirty="0">
                          <a:latin typeface="Myriad Pro" panose="020B0503030403020204" charset="0"/>
                        </a:rPr>
                        <a:t>Launch Celebrations: 24-26</a:t>
                      </a:r>
                      <a:r>
                        <a:rPr lang="en-US" baseline="30000" dirty="0">
                          <a:latin typeface="Myriad Pro" panose="020B0503030403020204" charset="0"/>
                        </a:rPr>
                        <a:t>th</a:t>
                      </a:r>
                      <a:r>
                        <a:rPr lang="en-US" dirty="0">
                          <a:latin typeface="Myriad Pro" panose="020B0503030403020204" charset="0"/>
                        </a:rPr>
                        <a:t> Jul 2022</a:t>
                      </a:r>
                      <a:endParaRPr lang="en-IN" dirty="0">
                        <a:latin typeface="Myriad Pro" panose="020B0503030403020204" charset="0"/>
                      </a:endParaRPr>
                    </a:p>
                  </a:txBody>
                  <a:tcPr/>
                </a:tc>
                <a:tc>
                  <a:txBody>
                    <a:bodyPr/>
                    <a:lstStyle/>
                    <a:p>
                      <a:r>
                        <a:rPr lang="en-US" dirty="0">
                          <a:latin typeface="Myriad Pro" panose="020B0503030403020204" charset="0"/>
                        </a:rPr>
                        <a:t>Website and SM announcements – banner + key messages + article on flashback oneM2M</a:t>
                      </a:r>
                      <a:endParaRPr lang="en-IN" dirty="0">
                        <a:latin typeface="Myriad Pro" panose="020B0503030403020204" charset="0"/>
                      </a:endParaRPr>
                    </a:p>
                  </a:txBody>
                  <a:tcPr/>
                </a:tc>
                <a:extLst>
                  <a:ext uri="{0D108BD9-81ED-4DB2-BD59-A6C34878D82A}">
                    <a16:rowId xmlns:a16="http://schemas.microsoft.com/office/drawing/2014/main" val="1937576892"/>
                  </a:ext>
                </a:extLst>
              </a:tr>
              <a:tr h="370840">
                <a:tc>
                  <a:txBody>
                    <a:bodyPr/>
                    <a:lstStyle/>
                    <a:p>
                      <a:r>
                        <a:rPr lang="en-US" dirty="0">
                          <a:latin typeface="Myriad Pro" panose="020B0503030403020204" charset="0"/>
                        </a:rPr>
                        <a:t>Felicitate SC Stalwarts: 27</a:t>
                      </a:r>
                      <a:r>
                        <a:rPr lang="en-US" baseline="30000" dirty="0">
                          <a:latin typeface="Myriad Pro" panose="020B0503030403020204" charset="0"/>
                        </a:rPr>
                        <a:t>th</a:t>
                      </a:r>
                      <a:r>
                        <a:rPr lang="en-US" dirty="0">
                          <a:latin typeface="Myriad Pro" panose="020B0503030403020204" charset="0"/>
                        </a:rPr>
                        <a:t> Jul 2022</a:t>
                      </a:r>
                      <a:endParaRPr lang="en-IN" dirty="0">
                        <a:latin typeface="Myriad Pro" panose="020B0503030403020204" charset="0"/>
                      </a:endParaRPr>
                    </a:p>
                  </a:txBody>
                  <a:tcPr/>
                </a:tc>
                <a:tc>
                  <a:txBody>
                    <a:bodyPr/>
                    <a:lstStyle/>
                    <a:p>
                      <a:r>
                        <a:rPr lang="en-US" dirty="0">
                          <a:latin typeface="Myriad Pro" panose="020B0503030403020204" charset="0"/>
                        </a:rPr>
                        <a:t>SC62 – Felicitate Past SC Leaders</a:t>
                      </a:r>
                      <a:endParaRPr lang="en-IN" dirty="0">
                        <a:latin typeface="Myriad Pro" panose="020B0503030403020204" charset="0"/>
                      </a:endParaRPr>
                    </a:p>
                  </a:txBody>
                  <a:tcPr/>
                </a:tc>
                <a:extLst>
                  <a:ext uri="{0D108BD9-81ED-4DB2-BD59-A6C34878D82A}">
                    <a16:rowId xmlns:a16="http://schemas.microsoft.com/office/drawing/2014/main" val="3283068622"/>
                  </a:ext>
                </a:extLst>
              </a:tr>
              <a:tr h="370840">
                <a:tc>
                  <a:txBody>
                    <a:bodyPr/>
                    <a:lstStyle/>
                    <a:p>
                      <a:r>
                        <a:rPr lang="en-US" dirty="0">
                          <a:latin typeface="Myriad Pro" panose="020B0503030403020204" charset="0"/>
                        </a:rPr>
                        <a:t>Revisit TP#1 in ETSI HQ: 26-30 Sep’22 </a:t>
                      </a:r>
                      <a:endParaRPr lang="en-IN" dirty="0">
                        <a:latin typeface="Myriad Pro" panose="020B0503030403020204" charset="0"/>
                      </a:endParaRPr>
                    </a:p>
                  </a:txBody>
                  <a:tcPr/>
                </a:tc>
                <a:tc>
                  <a:txBody>
                    <a:bodyPr/>
                    <a:lstStyle/>
                    <a:p>
                      <a:r>
                        <a:rPr lang="en-US" dirty="0">
                          <a:latin typeface="Myriad Pro" panose="020B0503030403020204" charset="0"/>
                        </a:rPr>
                        <a:t>TP 56 –</a:t>
                      </a:r>
                    </a:p>
                    <a:p>
                      <a:r>
                        <a:rPr lang="en-US" dirty="0">
                          <a:latin typeface="Myriad Pro" panose="020B0503030403020204" charset="0"/>
                        </a:rPr>
                        <a:t>Felicitate long serving experts and Past TP leaders </a:t>
                      </a:r>
                    </a:p>
                    <a:p>
                      <a:r>
                        <a:rPr lang="en-US" dirty="0">
                          <a:latin typeface="Myriad Pro" panose="020B0503030403020204" charset="0"/>
                        </a:rPr>
                        <a:t>Launch oneM2M Short Videos Series for Developers</a:t>
                      </a:r>
                    </a:p>
                    <a:p>
                      <a:r>
                        <a:rPr lang="en-IN" dirty="0">
                          <a:latin typeface="Myriad Pro" panose="020B0503030403020204" charset="0"/>
                        </a:rPr>
                        <a:t>Sponsored Social Event?</a:t>
                      </a:r>
                    </a:p>
                  </a:txBody>
                  <a:tcPr/>
                </a:tc>
                <a:extLst>
                  <a:ext uri="{0D108BD9-81ED-4DB2-BD59-A6C34878D82A}">
                    <a16:rowId xmlns:a16="http://schemas.microsoft.com/office/drawing/2014/main" val="177917625"/>
                  </a:ext>
                </a:extLst>
              </a:tr>
              <a:tr h="370840">
                <a:tc>
                  <a:txBody>
                    <a:bodyPr/>
                    <a:lstStyle/>
                    <a:p>
                      <a:r>
                        <a:rPr lang="en-US" dirty="0">
                          <a:latin typeface="Myriad Pro" panose="020B0503030403020204" charset="0"/>
                        </a:rPr>
                        <a:t>oneM2M Conference: Week of 2-9 Dec’ 22</a:t>
                      </a:r>
                      <a:endParaRPr lang="en-IN" dirty="0">
                        <a:latin typeface="Myriad Pro" panose="020B0503030403020204" charset="0"/>
                      </a:endParaRPr>
                    </a:p>
                  </a:txBody>
                  <a:tcPr/>
                </a:tc>
                <a:tc>
                  <a:txBody>
                    <a:bodyPr/>
                    <a:lstStyle/>
                    <a:p>
                      <a:r>
                        <a:rPr lang="en-US" dirty="0">
                          <a:latin typeface="Myriad Pro" panose="020B0503030403020204" charset="0"/>
                        </a:rPr>
                        <a:t>Exploring a 2*0.5 days Hybrid Conference with support from TTA in Seoul </a:t>
                      </a:r>
                      <a:r>
                        <a:rPr lang="en-US" dirty="0" err="1">
                          <a:latin typeface="Myriad Pro" panose="020B0503030403020204" charset="0"/>
                        </a:rPr>
                        <a:t>colocated</a:t>
                      </a:r>
                      <a:r>
                        <a:rPr lang="en-US" dirty="0">
                          <a:latin typeface="Myriad Pro" panose="020B0503030403020204" charset="0"/>
                        </a:rPr>
                        <a:t> with Interop Event (thank you </a:t>
                      </a:r>
                      <a:r>
                        <a:rPr lang="en-US" dirty="0" err="1">
                          <a:latin typeface="Myriad Pro" panose="020B0503030403020204" charset="0"/>
                        </a:rPr>
                        <a:t>Keebum</a:t>
                      </a:r>
                      <a:r>
                        <a:rPr lang="en-US" dirty="0">
                          <a:latin typeface="Myriad Pro" panose="020B0503030403020204" charset="0"/>
                        </a:rPr>
                        <a:t>!)</a:t>
                      </a:r>
                    </a:p>
                    <a:p>
                      <a:r>
                        <a:rPr lang="en-US" dirty="0">
                          <a:latin typeface="Myriad Pro" panose="020B0503030403020204" charset="0"/>
                        </a:rPr>
                        <a:t>Launch the oneM2M Handbook (translated into English from Korean)? </a:t>
                      </a:r>
                      <a:endParaRPr lang="en-IN" dirty="0">
                        <a:latin typeface="Myriad Pro" panose="020B0503030403020204" charset="0"/>
                      </a:endParaRPr>
                    </a:p>
                  </a:txBody>
                  <a:tcPr/>
                </a:tc>
                <a:extLst>
                  <a:ext uri="{0D108BD9-81ED-4DB2-BD59-A6C34878D82A}">
                    <a16:rowId xmlns:a16="http://schemas.microsoft.com/office/drawing/2014/main" val="3598666154"/>
                  </a:ext>
                </a:extLst>
              </a:tr>
            </a:tbl>
          </a:graphicData>
        </a:graphic>
      </p:graphicFrame>
      <p:sp>
        <p:nvSpPr>
          <p:cNvPr id="8" name="TextBox 7">
            <a:extLst>
              <a:ext uri="{FF2B5EF4-FFF2-40B4-BE49-F238E27FC236}">
                <a16:creationId xmlns:a16="http://schemas.microsoft.com/office/drawing/2014/main" id="{FD16380C-57CD-7146-359A-958464419B43}"/>
              </a:ext>
            </a:extLst>
          </p:cNvPr>
          <p:cNvSpPr txBox="1"/>
          <p:nvPr/>
        </p:nvSpPr>
        <p:spPr>
          <a:xfrm>
            <a:off x="579481" y="5072236"/>
            <a:ext cx="10517303" cy="923330"/>
          </a:xfrm>
          <a:prstGeom prst="rect">
            <a:avLst/>
          </a:prstGeom>
          <a:solidFill>
            <a:schemeClr val="tx1">
              <a:lumMod val="60000"/>
              <a:lumOff val="40000"/>
            </a:schemeClr>
          </a:solidFill>
        </p:spPr>
        <p:txBody>
          <a:bodyPr wrap="square" rtlCol="0">
            <a:spAutoFit/>
          </a:bodyPr>
          <a:lstStyle/>
          <a:p>
            <a:pPr marL="285750" indent="-285750">
              <a:buFont typeface="Arial" panose="020B0604020202020204" pitchFamily="34" charset="0"/>
              <a:buChar char="•"/>
            </a:pPr>
            <a:r>
              <a:rPr lang="en-US" b="1" dirty="0">
                <a:solidFill>
                  <a:schemeClr val="bg1"/>
                </a:solidFill>
                <a:latin typeface="Myriad Pro" panose="020B0503030403020204" charset="0"/>
              </a:rPr>
              <a:t>MARCOM will reach out to SC members to solicit  “messages”, inputs for the flashback article etc.</a:t>
            </a:r>
          </a:p>
          <a:p>
            <a:pPr marL="285750" indent="-285750">
              <a:buFont typeface="Arial" panose="020B0604020202020204" pitchFamily="34" charset="0"/>
              <a:buChar char="•"/>
            </a:pPr>
            <a:r>
              <a:rPr lang="en-US" b="1" dirty="0">
                <a:solidFill>
                  <a:schemeClr val="bg1"/>
                </a:solidFill>
                <a:latin typeface="Myriad Pro" panose="020B0503030403020204" charset="0"/>
              </a:rPr>
              <a:t>Thank you Andreas Kraft and Ken for already working on the Short Videos Series for Developers</a:t>
            </a:r>
          </a:p>
          <a:p>
            <a:pPr marL="285750" indent="-285750">
              <a:buFont typeface="Arial" panose="020B0604020202020204" pitchFamily="34" charset="0"/>
              <a:buChar char="•"/>
            </a:pPr>
            <a:r>
              <a:rPr lang="en-US" b="1" dirty="0">
                <a:solidFill>
                  <a:schemeClr val="bg1"/>
                </a:solidFill>
                <a:latin typeface="Myriad Pro" panose="020B0503030403020204" charset="0"/>
              </a:rPr>
              <a:t>Volunteer Sponsors for the Social Event? </a:t>
            </a:r>
          </a:p>
        </p:txBody>
      </p:sp>
    </p:spTree>
    <p:extLst>
      <p:ext uri="{BB962C8B-B14F-4D97-AF65-F5344CB8AC3E}">
        <p14:creationId xmlns:p14="http://schemas.microsoft.com/office/powerpoint/2010/main" val="631004321"/>
      </p:ext>
    </p:extLst>
  </p:cSld>
  <p:clrMapOvr>
    <a:masterClrMapping/>
  </p:clrMapOvr>
</p:sld>
</file>

<file path=ppt/theme/theme1.xml><?xml version="1.0" encoding="utf-8"?>
<a:theme xmlns:a="http://schemas.openxmlformats.org/drawingml/2006/main" name="Office Theme">
  <a:themeElements>
    <a:clrScheme name="one2m">
      <a:dk1>
        <a:srgbClr val="545054"/>
      </a:dk1>
      <a:lt1>
        <a:sysClr val="window" lastClr="FFFFFF"/>
      </a:lt1>
      <a:dk2>
        <a:srgbClr val="000000"/>
      </a:dk2>
      <a:lt2>
        <a:srgbClr val="E7E6E6"/>
      </a:lt2>
      <a:accent1>
        <a:srgbClr val="C00000"/>
      </a:accent1>
      <a:accent2>
        <a:srgbClr val="545054"/>
      </a:accent2>
      <a:accent3>
        <a:srgbClr val="A5A5A5"/>
      </a:accent3>
      <a:accent4>
        <a:srgbClr val="F6921E"/>
      </a:accent4>
      <a:accent5>
        <a:srgbClr val="716896"/>
      </a:accent5>
      <a:accent6>
        <a:srgbClr val="005480"/>
      </a:accent6>
      <a:hlink>
        <a:srgbClr val="668C97"/>
      </a:hlink>
      <a:folHlink>
        <a:srgbClr val="44546A"/>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4812</TotalTime>
  <Words>2523</Words>
  <Application>Microsoft Office PowerPoint</Application>
  <PresentationFormat>Widescreen</PresentationFormat>
  <Paragraphs>446</Paragraphs>
  <Slides>32</Slides>
  <Notes>15</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32</vt:i4>
      </vt:variant>
    </vt:vector>
  </HeadingPairs>
  <TitlesOfParts>
    <vt:vector size="41" baseType="lpstr">
      <vt:lpstr>Arial</vt:lpstr>
      <vt:lpstr>Calibri</vt:lpstr>
      <vt:lpstr>Calibri Light</vt:lpstr>
      <vt:lpstr>Myriad Pro</vt:lpstr>
      <vt:lpstr>Myriad Pro Light</vt:lpstr>
      <vt:lpstr>Roboto</vt:lpstr>
      <vt:lpstr>Symbol</vt:lpstr>
      <vt:lpstr>Times New Roman</vt:lpstr>
      <vt:lpstr>Office Theme</vt:lpstr>
      <vt:lpstr>Marcom Report</vt:lpstr>
      <vt:lpstr>Outline</vt:lpstr>
      <vt:lpstr>Summary from TP#54-MARCOM Adhoc Session</vt:lpstr>
      <vt:lpstr>TP54-MARCOM Ad-hoc discussion</vt:lpstr>
      <vt:lpstr>Summary of Discussions - SWOT</vt:lpstr>
      <vt:lpstr>Suggested Recommendations -WIP (1 of 2)</vt:lpstr>
      <vt:lpstr>Suggested Recommendations – WIP (2 of 2)</vt:lpstr>
      <vt:lpstr>10th Anniversary Celebrations - Plan</vt:lpstr>
      <vt:lpstr>Plan for Celebrating 10 Years of oneM2M</vt:lpstr>
      <vt:lpstr>Detailed Plan</vt:lpstr>
      <vt:lpstr>Website &amp; Social Media Engagements</vt:lpstr>
      <vt:lpstr>Highlights (since Marcom 105)</vt:lpstr>
      <vt:lpstr>Press Coverage</vt:lpstr>
      <vt:lpstr>VISIBILITY – Events &amp; Speaking Opportunities</vt:lpstr>
      <vt:lpstr>Website - Visits</vt:lpstr>
      <vt:lpstr>Website - Top Pages </vt:lpstr>
      <vt:lpstr>oneM2M WiKi </vt:lpstr>
      <vt:lpstr>WiKi- Repositories</vt:lpstr>
      <vt:lpstr>Specification Downloads &amp; Exec Viewpoints</vt:lpstr>
      <vt:lpstr>Engagement by Channels – Mar - Apr’22</vt:lpstr>
      <vt:lpstr>Reference Slides</vt:lpstr>
      <vt:lpstr>MARCOM Approach </vt:lpstr>
      <vt:lpstr>MARCOM Approach </vt:lpstr>
      <vt:lpstr>Highlights YTD’CY22</vt:lpstr>
      <vt:lpstr>Thought Leadership – Articles</vt:lpstr>
      <vt:lpstr>Potential Article Opportunities</vt:lpstr>
      <vt:lpstr>Engagement – Interviews &amp; Executive Insights  </vt:lpstr>
      <vt:lpstr>VISIBILITY – Events &amp; Speaking Opportunities</vt:lpstr>
      <vt:lpstr>Potential Key Events /Speaking Opps</vt:lpstr>
      <vt:lpstr>Initial Impressions from interactions with a Partner and oneM2M Stakeholders</vt:lpstr>
      <vt:lpstr>Suggestions based on Initial interactions with few Stakeholders (WIP)</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Marcom 88</dc:title>
  <dc:creator>Hollie-May Auburn</dc:creator>
  <cp:lastModifiedBy>Akash Malik</cp:lastModifiedBy>
  <cp:revision>314</cp:revision>
  <dcterms:created xsi:type="dcterms:W3CDTF">2020-05-22T10:29:25Z</dcterms:created>
  <dcterms:modified xsi:type="dcterms:W3CDTF">2022-05-26T09:43:42Z</dcterms:modified>
</cp:coreProperties>
</file>