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ABiWUUgqFGbMBFw9CzP8vbGzS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9015E-DA23-4418-AA1B-90CEE955C029}">
  <a:tblStyle styleId="{3519015E-DA23-4418-AA1B-90CEE955C0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8E9"/>
          </a:solidFill>
        </a:fill>
      </a:tcStyle>
    </a:wholeTbl>
    <a:band1H>
      <a:tcTxStyle/>
      <a:tcStyle>
        <a:tcBdr/>
        <a:fill>
          <a:solidFill>
            <a:srgbClr val="CF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E27D67-2797-4DD2-B7D6-A06AEA285DB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702904-B7FD-4ADB-A3EF-349E05E43F8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6E6"/>
          </a:solidFill>
        </a:fill>
      </a:tcStyle>
    </a:wholeTbl>
    <a:band1H>
      <a:tcTxStyle/>
      <a:tcStyle>
        <a:tcBdr/>
        <a:fill>
          <a:solidFill>
            <a:srgbClr val="E8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r>
              <a:rPr lang="en-US"/>
              <a:t>oneM2M - total number of unique visits monthly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Sheet1!$A$2:$A$13</c:f>
              <c:numCache>
                <c:formatCode>mmm\-yy</c:formatCode>
                <c:ptCount val="12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2239</c:v>
                </c:pt>
                <c:pt idx="1">
                  <c:v>2293</c:v>
                </c:pt>
                <c:pt idx="2">
                  <c:v>1946</c:v>
                </c:pt>
                <c:pt idx="3">
                  <c:v>1886</c:v>
                </c:pt>
                <c:pt idx="4">
                  <c:v>2197</c:v>
                </c:pt>
                <c:pt idx="5">
                  <c:v>2030</c:v>
                </c:pt>
                <c:pt idx="6">
                  <c:v>1671</c:v>
                </c:pt>
                <c:pt idx="7">
                  <c:v>1547</c:v>
                </c:pt>
                <c:pt idx="8">
                  <c:v>1529</c:v>
                </c:pt>
                <c:pt idx="9">
                  <c:v>1684</c:v>
                </c:pt>
                <c:pt idx="10">
                  <c:v>1783</c:v>
                </c:pt>
                <c:pt idx="11">
                  <c:v>2188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7-4874-958D-5BD6CAD7B6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yriad Pro" panose="020B050303040302020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baseline="0" dirty="0">
                <a:effectLst/>
                <a:latin typeface="Myriad Pro" panose="020B0503030403020204" charset="0"/>
              </a:rPr>
              <a:t>Top 10 countries from where people visited the website</a:t>
            </a:r>
            <a:endParaRPr lang="en-IN" dirty="0">
              <a:effectLst/>
              <a:latin typeface="Myriad Pro" panose="020B0503030403020204" charset="0"/>
            </a:endParaRPr>
          </a:p>
        </c:rich>
      </c:tx>
      <c:layout>
        <c:manualLayout>
          <c:xMode val="edge"/>
          <c:yMode val="edge"/>
          <c:x val="0.15574694094312003"/>
          <c:y val="2.1945753093573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302</c:v>
                </c:pt>
                <c:pt idx="1">
                  <c:v>248</c:v>
                </c:pt>
                <c:pt idx="2">
                  <c:v>204</c:v>
                </c:pt>
                <c:pt idx="3">
                  <c:v>84</c:v>
                </c:pt>
                <c:pt idx="4">
                  <c:v>91</c:v>
                </c:pt>
                <c:pt idx="5">
                  <c:v>54</c:v>
                </c:pt>
                <c:pt idx="6">
                  <c:v>68</c:v>
                </c:pt>
                <c:pt idx="7">
                  <c:v>34</c:v>
                </c:pt>
                <c:pt idx="8">
                  <c:v>35</c:v>
                </c:pt>
                <c:pt idx="9">
                  <c:v>0</c:v>
                </c:pt>
                <c:pt idx="10">
                  <c:v>40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6-4588-B03F-EDE039ECA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484</c:v>
                </c:pt>
                <c:pt idx="1">
                  <c:v>190</c:v>
                </c:pt>
                <c:pt idx="2">
                  <c:v>187</c:v>
                </c:pt>
                <c:pt idx="3">
                  <c:v>107</c:v>
                </c:pt>
                <c:pt idx="4">
                  <c:v>79</c:v>
                </c:pt>
                <c:pt idx="5">
                  <c:v>56</c:v>
                </c:pt>
                <c:pt idx="6">
                  <c:v>49</c:v>
                </c:pt>
                <c:pt idx="7">
                  <c:v>45</c:v>
                </c:pt>
                <c:pt idx="8">
                  <c:v>43</c:v>
                </c:pt>
                <c:pt idx="9">
                  <c:v>34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6-4588-B03F-EDE039ECA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6-4588-B03F-EDE039ECA0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4-447C-9987-59323F4E1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latin typeface="Myriad Pro" panose="020B0503030403020204" charset="0"/>
              </a:rPr>
              <a:t>Top viewed pages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74235610573215"/>
          <c:y val="6.9429370942256541E-2"/>
          <c:w val="0.64605611038367705"/>
          <c:h val="0.78274981412045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869565217391261E-2"/>
                  <c:y val="5.83728633291330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B-4302-B809-1A0E4B7905A8}"/>
                </c:ext>
              </c:extLst>
            </c:dLbl>
            <c:dLbl>
              <c:idx val="4"/>
              <c:layout>
                <c:manualLayout>
                  <c:x val="6.0386473429951248E-3"/>
                  <c:y val="8.7559294993698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BB-4302-B809-1A0E4B7905A8}"/>
                </c:ext>
              </c:extLst>
            </c:dLbl>
            <c:dLbl>
              <c:idx val="5"/>
              <c:layout>
                <c:manualLayout>
                  <c:x val="9.6618357487921816E-3"/>
                  <c:y val="1.4593215832283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B-4302-B809-1A0E4B7905A8}"/>
                </c:ext>
              </c:extLst>
            </c:dLbl>
            <c:dLbl>
              <c:idx val="6"/>
              <c:layout>
                <c:manualLayout>
                  <c:x val="1.3285024154589327E-2"/>
                  <c:y val="1.1674572665826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B-4302-B809-1A0E4B7905A8}"/>
                </c:ext>
              </c:extLst>
            </c:dLbl>
            <c:dLbl>
              <c:idx val="7"/>
              <c:layout>
                <c:manualLayout>
                  <c:x val="3.6231884057971015E-3"/>
                  <c:y val="1.7511858998739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B-4302-B809-1A0E4B7905A8}"/>
                </c:ext>
              </c:extLst>
            </c:dLbl>
            <c:dLbl>
              <c:idx val="8"/>
              <c:layout>
                <c:manualLayout>
                  <c:x val="2.7160706370842093E-3"/>
                  <c:y val="7.16258984961381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051979915554031E-2"/>
                      <c:h val="5.4315949327758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B91-4C86-A3A0-C15461C26A2D}"/>
                </c:ext>
              </c:extLst>
            </c:dLbl>
            <c:dLbl>
              <c:idx val="9"/>
              <c:layout>
                <c:manualLayout>
                  <c:x val="0"/>
                  <c:y val="2.387529949871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BB-4302-B809-1A0E4B7905A8}"/>
                </c:ext>
              </c:extLst>
            </c:dLbl>
            <c:dLbl>
              <c:idx val="10"/>
              <c:layout>
                <c:manualLayout>
                  <c:x val="2.9004212582785353E-2"/>
                  <c:y val="9.1596552557147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B-4302-B809-1A0E4B7905A8}"/>
                </c:ext>
              </c:extLst>
            </c:dLbl>
            <c:dLbl>
              <c:idx val="11"/>
              <c:layout>
                <c:manualLayout>
                  <c:x val="2.1341044339968549E-3"/>
                  <c:y val="1.602946970222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91-4C86-A3A0-C15461C26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143</c:v>
                </c:pt>
                <c:pt idx="2">
                  <c:v>0</c:v>
                </c:pt>
                <c:pt idx="3">
                  <c:v>143</c:v>
                </c:pt>
                <c:pt idx="4">
                  <c:v>132</c:v>
                </c:pt>
                <c:pt idx="5">
                  <c:v>190</c:v>
                </c:pt>
                <c:pt idx="6">
                  <c:v>245</c:v>
                </c:pt>
                <c:pt idx="7">
                  <c:v>379</c:v>
                </c:pt>
                <c:pt idx="8">
                  <c:v>359</c:v>
                </c:pt>
                <c:pt idx="9">
                  <c:v>370</c:v>
                </c:pt>
                <c:pt idx="10">
                  <c:v>480</c:v>
                </c:pt>
                <c:pt idx="11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BB-4302-B809-1A0E4B7905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5802671052300934E-2"/>
                  <c:y val="-2.383770060186434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BB-4302-B809-1A0E4B7905A8}"/>
                </c:ext>
              </c:extLst>
            </c:dLbl>
            <c:dLbl>
              <c:idx val="4"/>
              <c:layout>
                <c:manualLayout>
                  <c:x val="3.3456536721221598E-2"/>
                  <c:y val="8.4877629690344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BB-4302-B809-1A0E4B7905A8}"/>
                </c:ext>
              </c:extLst>
            </c:dLbl>
            <c:dLbl>
              <c:idx val="5"/>
              <c:layout>
                <c:manualLayout>
                  <c:x val="6.8057405329165835E-2"/>
                  <c:y val="1.671280364634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21062041157899E-2"/>
                      <c:h val="5.13973061613016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3BB-4302-B809-1A0E4B7905A8}"/>
                </c:ext>
              </c:extLst>
            </c:dLbl>
            <c:dLbl>
              <c:idx val="6"/>
              <c:layout>
                <c:manualLayout>
                  <c:x val="3.6231884057970625E-3"/>
                  <c:y val="-9.7884344401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BB-4302-B809-1A0E4B7905A8}"/>
                </c:ext>
              </c:extLst>
            </c:dLbl>
            <c:dLbl>
              <c:idx val="7"/>
              <c:layout>
                <c:manualLayout>
                  <c:x val="1.6568458613873668E-2"/>
                  <c:y val="5.13563332051837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BB-4302-B809-1A0E4B7905A8}"/>
                </c:ext>
              </c:extLst>
            </c:dLbl>
            <c:dLbl>
              <c:idx val="8"/>
              <c:layout>
                <c:manualLayout>
                  <c:x val="4.830917874396135E-3"/>
                  <c:y val="-8.75592949936996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BB-4302-B809-1A0E4B7905A8}"/>
                </c:ext>
              </c:extLst>
            </c:dLbl>
            <c:dLbl>
              <c:idx val="9"/>
              <c:layout>
                <c:manualLayout>
                  <c:x val="4.8288100242254252E-2"/>
                  <c:y val="1.2200654032810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BB-4302-B809-1A0E4B7905A8}"/>
                </c:ext>
              </c:extLst>
            </c:dLbl>
            <c:dLbl>
              <c:idx val="10"/>
              <c:layout>
                <c:manualLayout>
                  <c:x val="3.5314157945923359E-2"/>
                  <c:y val="1.936324388242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BB-4302-B809-1A0E4B7905A8}"/>
                </c:ext>
              </c:extLst>
            </c:dLbl>
            <c:dLbl>
              <c:idx val="11"/>
              <c:layout>
                <c:manualLayout>
                  <c:x val="-2.3570931413916443E-3"/>
                  <c:y val="3.5156467638592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91-4C86-A3A0-C15461C26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147</c:v>
                </c:pt>
                <c:pt idx="3">
                  <c:v>149</c:v>
                </c:pt>
                <c:pt idx="4">
                  <c:v>163</c:v>
                </c:pt>
                <c:pt idx="5">
                  <c:v>190</c:v>
                </c:pt>
                <c:pt idx="6">
                  <c:v>201</c:v>
                </c:pt>
                <c:pt idx="7">
                  <c:v>358</c:v>
                </c:pt>
                <c:pt idx="8">
                  <c:v>422</c:v>
                </c:pt>
                <c:pt idx="9">
                  <c:v>452</c:v>
                </c:pt>
                <c:pt idx="10">
                  <c:v>636</c:v>
                </c:pt>
                <c:pt idx="11">
                  <c:v>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3BB-4302-B809-1A0E4B7905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1023418624010816E-2"/>
                  <c:y val="-4.1894570813292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91-4C86-A3A0-C15461C26A2D}"/>
                </c:ext>
              </c:extLst>
            </c:dLbl>
            <c:dLbl>
              <c:idx val="4"/>
              <c:layout>
                <c:manualLayout>
                  <c:x val="1.7654459141047959E-2"/>
                  <c:y val="2.77799449364146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3BB-4302-B809-1A0E4B7905A8}"/>
                </c:ext>
              </c:extLst>
            </c:dLbl>
            <c:dLbl>
              <c:idx val="5"/>
              <c:layout>
                <c:manualLayout>
                  <c:x val="5.907507101615795E-2"/>
                  <c:y val="7.4554852560624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91-4C86-A3A0-C15461C26A2D}"/>
                </c:ext>
              </c:extLst>
            </c:dLbl>
            <c:dLbl>
              <c:idx val="7"/>
              <c:layout>
                <c:manualLayout>
                  <c:x val="4.5397088992482154E-2"/>
                  <c:y val="-6.47941789387899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BB-4302-B809-1A0E4B7905A8}"/>
                </c:ext>
              </c:extLst>
            </c:dLbl>
            <c:dLbl>
              <c:idx val="8"/>
              <c:layout>
                <c:manualLayout>
                  <c:x val="3.6182231230641931E-2"/>
                  <c:y val="2.9289540644873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BB-4302-B809-1A0E4B7905A8}"/>
                </c:ext>
              </c:extLst>
            </c:dLbl>
            <c:dLbl>
              <c:idx val="9"/>
              <c:layout>
                <c:manualLayout>
                  <c:x val="3.6570073285787839E-2"/>
                  <c:y val="-6.86969444316503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BB-4302-B809-1A0E4B7905A8}"/>
                </c:ext>
              </c:extLst>
            </c:dLbl>
            <c:dLbl>
              <c:idx val="10"/>
              <c:layout>
                <c:manualLayout>
                  <c:x val="3.4921076226950155E-2"/>
                  <c:y val="5.0679553061913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BB-4302-B809-1A0E4B7905A8}"/>
                </c:ext>
              </c:extLst>
            </c:dLbl>
            <c:dLbl>
              <c:idx val="11"/>
              <c:layout>
                <c:manualLayout>
                  <c:x val="2.3183801525811395E-2"/>
                  <c:y val="1.6907847923741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91-4C86-A3A0-C15461C26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109</c:v>
                </c:pt>
                <c:pt idx="3">
                  <c:v>0</c:v>
                </c:pt>
                <c:pt idx="4">
                  <c:v>140</c:v>
                </c:pt>
                <c:pt idx="5">
                  <c:v>137</c:v>
                </c:pt>
                <c:pt idx="6">
                  <c:v>0</c:v>
                </c:pt>
                <c:pt idx="7">
                  <c:v>346</c:v>
                </c:pt>
                <c:pt idx="8">
                  <c:v>154</c:v>
                </c:pt>
                <c:pt idx="9">
                  <c:v>344</c:v>
                </c:pt>
                <c:pt idx="10">
                  <c:v>556</c:v>
                </c:pt>
                <c:pt idx="11">
                  <c:v>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3BB-4302-B809-1A0E4B7905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25928476450117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BD-4757-AFDC-2643B4C77EA2}"/>
                </c:ext>
              </c:extLst>
            </c:dLbl>
            <c:dLbl>
              <c:idx val="4"/>
              <c:layout>
                <c:manualLayout>
                  <c:x val="2.1728565096674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BD-4757-AFDC-2643B4C77EA2}"/>
                </c:ext>
              </c:extLst>
            </c:dLbl>
            <c:dLbl>
              <c:idx val="5"/>
              <c:layout>
                <c:manualLayout>
                  <c:x val="3.39508829635539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BD-4757-AFDC-2643B4C77EA2}"/>
                </c:ext>
              </c:extLst>
            </c:dLbl>
            <c:dLbl>
              <c:idx val="7"/>
              <c:layout>
                <c:manualLayout>
                  <c:x val="5.0247306786059716E-2"/>
                  <c:y val="-1.9100239598970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BD-4757-AFDC-2643B4C77EA2}"/>
                </c:ext>
              </c:extLst>
            </c:dLbl>
            <c:dLbl>
              <c:idx val="8"/>
              <c:layout>
                <c:manualLayout>
                  <c:x val="6.7901765927107722E-3"/>
                  <c:y val="-7.1625898496138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BD-4757-AFDC-2643B4C77EA2}"/>
                </c:ext>
              </c:extLst>
            </c:dLbl>
            <c:dLbl>
              <c:idx val="9"/>
              <c:layout>
                <c:manualLayout>
                  <c:x val="1.6296423822505852E-2"/>
                  <c:y val="-1.4325179699227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BD-4757-AFDC-2643B4C77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165</c:v>
                </c:pt>
                <c:pt idx="1">
                  <c:v>0</c:v>
                </c:pt>
                <c:pt idx="2">
                  <c:v>0</c:v>
                </c:pt>
                <c:pt idx="3">
                  <c:v>168</c:v>
                </c:pt>
                <c:pt idx="4">
                  <c:v>251</c:v>
                </c:pt>
                <c:pt idx="5">
                  <c:v>191</c:v>
                </c:pt>
                <c:pt idx="6">
                  <c:v>370</c:v>
                </c:pt>
                <c:pt idx="7">
                  <c:v>405</c:v>
                </c:pt>
                <c:pt idx="8">
                  <c:v>382</c:v>
                </c:pt>
                <c:pt idx="9">
                  <c:v>397</c:v>
                </c:pt>
                <c:pt idx="10">
                  <c:v>801</c:v>
                </c:pt>
                <c:pt idx="11">
                  <c:v>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D-4757-AFDC-2643B4C77E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303711"/>
        <c:axId val="25305791"/>
      </c:barChart>
      <c:catAx>
        <c:axId val="2530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25305791"/>
        <c:crosses val="autoZero"/>
        <c:auto val="1"/>
        <c:lblAlgn val="ctr"/>
        <c:lblOffset val="100"/>
        <c:noMultiLvlLbl val="0"/>
      </c:catAx>
      <c:valAx>
        <c:axId val="2530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No.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261456852669E-2"/>
          <c:y val="0.22786155849684497"/>
          <c:w val="0.88262887363968134"/>
          <c:h val="0.6476018166518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dwnlds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Jan'22</c:v>
                </c:pt>
                <c:pt idx="1">
                  <c:v>Feb'22</c:v>
                </c:pt>
                <c:pt idx="2">
                  <c:v>Mar'22</c:v>
                </c:pt>
                <c:pt idx="3">
                  <c:v>Apr'22</c:v>
                </c:pt>
                <c:pt idx="4">
                  <c:v>May'22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15</c:v>
                </c:pt>
                <c:pt idx="2">
                  <c:v>38</c:v>
                </c:pt>
                <c:pt idx="3">
                  <c:v>13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A-4F14-94A1-BE5FF72E6A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6299584"/>
        <c:axId val="1866310400"/>
      </c:barChart>
      <c:catAx>
        <c:axId val="1866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6310400"/>
        <c:crosses val="autoZero"/>
        <c:auto val="1"/>
        <c:lblAlgn val="ctr"/>
        <c:lblOffset val="100"/>
        <c:noMultiLvlLbl val="0"/>
      </c:catAx>
      <c:valAx>
        <c:axId val="186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8662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3-4F35-B497-CE9FB12D1A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eddedtechconventionasia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imlsystems.org/2022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6" name="Google Shape;19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07" name="Google Shape;20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IN" sz="1000" b="1" dirty="0">
                <a:solidFill>
                  <a:srgbClr val="545054"/>
                </a:solidFill>
                <a:latin typeface="Myriad Pro"/>
                <a:ea typeface="Arial"/>
                <a:cs typeface="Arial"/>
                <a:sym typeface="Arial"/>
              </a:rPr>
              <a:t>Industry Event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285750" lvl="0" indent="-16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55CC"/>
              </a:buClr>
              <a:buSzPts val="1000"/>
              <a:buChar char="•"/>
            </a:pPr>
            <a:r>
              <a:rPr lang="en-IN" sz="1000" u="sng" dirty="0">
                <a:solidFill>
                  <a:srgbClr val="1155CC"/>
                </a:solidFill>
                <a:latin typeface="Myriad Pro"/>
                <a:ea typeface="Arial"/>
                <a:cs typeface="Arial"/>
                <a:sym typeface="Arial"/>
              </a:rPr>
              <a:t>20-21 Sep'22: "IoT Tech Expo : POWERING THE CONNECTED WORLD WITH IOT|| AMSTERDAM/Hybrid|| free to attend|| Rana </a:t>
            </a:r>
            <a:r>
              <a:rPr lang="en-IN" sz="1000" u="sng" dirty="0" err="1">
                <a:solidFill>
                  <a:srgbClr val="1155CC"/>
                </a:solidFill>
                <a:latin typeface="Myriad Pro"/>
                <a:ea typeface="Arial"/>
                <a:cs typeface="Arial"/>
                <a:sym typeface="Arial"/>
              </a:rPr>
              <a:t>Kamill</a:t>
            </a:r>
            <a:r>
              <a:rPr lang="en-IN" sz="1000" u="sng" dirty="0">
                <a:solidFill>
                  <a:srgbClr val="1155CC"/>
                </a:solidFill>
                <a:latin typeface="Myriad Pro"/>
                <a:ea typeface="Arial"/>
                <a:cs typeface="Arial"/>
                <a:sym typeface="Arial"/>
              </a:rPr>
              <a:t> speaking"</a:t>
            </a:r>
            <a:endParaRPr sz="1000" u="sng" dirty="0">
              <a:solidFill>
                <a:srgbClr val="1155CC"/>
              </a:solidFill>
              <a:latin typeface="Myriad Pro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69999" lvl="0" indent="-15349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000"/>
              <a:buChar char="•"/>
            </a:pPr>
            <a:r>
              <a:rPr lang="en-IN" sz="1000" u="sng" dirty="0">
                <a:solidFill>
                  <a:srgbClr val="FF0000"/>
                </a:solidFill>
                <a:latin typeface="Myriad Pro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12-15 Oct’22: The 2</a:t>
            </a:r>
            <a:r>
              <a:rPr lang="en-IN" sz="1000" u="sng" baseline="30000" dirty="0">
                <a:solidFill>
                  <a:srgbClr val="FF0000"/>
                </a:solidFill>
                <a:latin typeface="Myriad Pro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IN" sz="1000" u="sng" dirty="0">
                <a:solidFill>
                  <a:srgbClr val="FF0000"/>
                </a:solidFill>
                <a:latin typeface="Myriad Pro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International Conference on AI-ML-Systems (AIMLSystems'22), Bangalore, India</a:t>
            </a:r>
            <a:endParaRPr sz="1000" u="sng" dirty="0">
              <a:solidFill>
                <a:srgbClr val="FF0000"/>
              </a:solidFill>
              <a:latin typeface="Myriad Pro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dirty="0">
              <a:latin typeface="Myriad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rPr lang="en-IN" sz="1150" b="1" dirty="0">
                <a:latin typeface="Myriad Pro"/>
              </a:rPr>
              <a:t>Total Speaking Opportunities for CY’22</a:t>
            </a:r>
            <a:endParaRPr sz="1150" b="1" dirty="0">
              <a:latin typeface="Myriad Pr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WORLD SMART CITY EXPO 2022 – Korea - 31 Aug-2 Sep’22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Embedded Technology Convention ASIA - 28-29 Sep’22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India Mobile Congress- 18-20 Oct’22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TSDSI Tech Deep Dive - 15-18 Nov’22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5th INTERNATIONAL CONFERENCE ON FUTURE SMART CITIES (FSC) - 18-20 Nov’22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IET Future Tech Congress 2022 (</a:t>
            </a:r>
            <a:r>
              <a:rPr lang="en-IN" sz="1000" dirty="0" err="1">
                <a:latin typeface="Myriad Pro"/>
                <a:ea typeface="Arial"/>
                <a:cs typeface="Arial"/>
                <a:sym typeface="Arial"/>
              </a:rPr>
              <a:t>phygital</a:t>
            </a:r>
            <a:r>
              <a:rPr lang="en-IN" sz="1000" dirty="0">
                <a:latin typeface="Myriad Pro"/>
                <a:ea typeface="Arial"/>
                <a:cs typeface="Arial"/>
                <a:sym typeface="Arial"/>
              </a:rPr>
              <a:t> event) - 22-23 Nov’22</a:t>
            </a:r>
            <a:endParaRPr sz="1000" dirty="0">
              <a:latin typeface="Myriad Pro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860" y="194184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3101" y="233777"/>
            <a:ext cx="2475191" cy="181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9790" y="215009"/>
            <a:ext cx="2472419" cy="18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6"/>
          <p:cNvSpPr txBox="1"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44" y="305687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6"/>
          <p:cNvSpPr txBox="1"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AAA6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5" name="Google Shape;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80" y="293244"/>
            <a:ext cx="2296511" cy="168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7959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5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5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5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5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None/>
              <a:defRPr sz="1600">
                <a:solidFill>
                  <a:srgbClr val="979597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C631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3" name="Google Shape;13;p22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48241" y="105845"/>
            <a:ext cx="1325890" cy="90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2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2"/>
          <p:cNvSpPr txBox="1"/>
          <p:nvPr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900" b="0" i="0" u="none" strike="noStrike" cap="none">
                <a:solidFill>
                  <a:srgbClr val="BFBFB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2017 oneM2M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F7F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48241" y="91052"/>
            <a:ext cx="1325890" cy="9731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RikZmqw7vbcXsvmrHTCGTgK2TDCld51rI7za7ZtpYAk/edit#gid=1270870760" TargetMode="External"/><Relationship Id="rId3" Type="http://schemas.openxmlformats.org/officeDocument/2006/relationships/hyperlink" Target="https://onem2m.org/iot-news/777-a-scalable-standards-based-approach-for-iot-data-sharing-and-ecosystem-monetization" TargetMode="External"/><Relationship Id="rId7" Type="http://schemas.openxmlformats.org/officeDocument/2006/relationships/hyperlink" Target="https://www.etsi.org/e-brochure/Magazine/April-2022/mobile/index.html#p=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novatingcanada.ca/technology/internet-of-things/iot-standardisation-for-long-term-innovation/" TargetMode="External"/><Relationship Id="rId5" Type="http://schemas.openxmlformats.org/officeDocument/2006/relationships/hyperlink" Target="https://interoperability.news/2022/05/interoperability-of-things/" TargetMode="External"/><Relationship Id="rId4" Type="http://schemas.openxmlformats.org/officeDocument/2006/relationships/hyperlink" Target="https://iotbusinessnews.com/2022/04/06/71164-iot-and-sustainabilit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ngcanada.ca/technology/internet-of-things/iot-standardisation-for-long-term-innov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i.org/e-brochure/Magazine/April-2022/mobile/index.html#p=2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neM2M_PressMedia@list.onem2m.org" TargetMode="External"/><Relationship Id="rId3" Type="http://schemas.openxmlformats.org/officeDocument/2006/relationships/hyperlink" Target="https://onem2m.org/membership/executive-viewpoints/763-elizaveta-yachmeneva-and-thomas-carey-wilson-april-2022" TargetMode="External"/><Relationship Id="rId7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em2m.org/membership/executive-viewpoints/795-onem2m-interview-selvan-ss" TargetMode="External"/><Relationship Id="rId5" Type="http://schemas.openxmlformats.org/officeDocument/2006/relationships/hyperlink" Target="https://onem2m.org/membership/executive-viewpoints/793-onem2m-roadmap-interview-hechwartner" TargetMode="External"/><Relationship Id="rId4" Type="http://schemas.openxmlformats.org/officeDocument/2006/relationships/hyperlink" Target="https://www.onem2m.org/membership/executive-viewpoints/785-m-wetterwald-interview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nem2m.org/iot-events/event/778-ccsp-and-cosmic" TargetMode="External"/><Relationship Id="rId3" Type="http://schemas.openxmlformats.org/officeDocument/2006/relationships/hyperlink" Target="https://docs.google.com/spreadsheets/d/1RikZmqw7vbcXsvmrHTCGTgK2TDCld51rI7za7ZtpYAk/edit#gid=1270870760" TargetMode="External"/><Relationship Id="rId7" Type="http://schemas.openxmlformats.org/officeDocument/2006/relationships/hyperlink" Target="https://sites.google.com/view/intranse.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dsi.in/event/webinar-series-on-iot-m2m-applications-for-verticals-webinar-on-transportation/" TargetMode="External"/><Relationship Id="rId5" Type="http://schemas.openxmlformats.org/officeDocument/2006/relationships/hyperlink" Target="https://www.indico-ictstandards.eu/upcoming-events/brazil/eu-brazil-cooperation-workshop-on-iot-policy-regulations-and-standards" TargetMode="External"/><Relationship Id="rId10" Type="http://schemas.openxmlformats.org/officeDocument/2006/relationships/hyperlink" Target="https://onem2m.org/iot-events/event/796-webinar-on-iot-m2m-security" TargetMode="External"/><Relationship Id="rId4" Type="http://schemas.openxmlformats.org/officeDocument/2006/relationships/hyperlink" Target="https://www.onem2m.org/iot-events/event/779-eu-republic-of-korea-cooperation-workshop-on-iot-and-smart-cities" TargetMode="External"/><Relationship Id="rId9" Type="http://schemas.openxmlformats.org/officeDocument/2006/relationships/hyperlink" Target="https://www.embeddedtechconvention.com/speakers/bob-flyn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iot-news/794-resources-for-developers-working-with-onem2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RikZmqw7vbcXsvmrHTCGTgK2TDCld51rI7za7ZtpYAk/edit#gid=127087076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ot-events/event/780-etsi-iot-week-2022" TargetMode="External"/><Relationship Id="rId7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tconferences.org/" TargetMode="External"/><Relationship Id="rId5" Type="http://schemas.openxmlformats.org/officeDocument/2006/relationships/hyperlink" Target="https://www.futurecom.com.br/en/home.html" TargetMode="External"/><Relationship Id="rId4" Type="http://schemas.openxmlformats.org/officeDocument/2006/relationships/hyperlink" Target="https://www.etsi.org/events/2068-etsi-security-conference#pane-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www.telecompaper.com/news/c-dot-vodafone-idea-strike-iotm2m-partnership-deal-in-india--142483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hansindia.com/hans/young-hans/iiit-h-organises-workshop-on-iot-onem2m-743104" TargetMode="External"/><Relationship Id="rId5" Type="http://schemas.openxmlformats.org/officeDocument/2006/relationships/hyperlink" Target="https://www.indianweb2.com/2022/05/iiit-hyderabad-organised-workshop-on.html" TargetMode="External"/><Relationship Id="rId4" Type="http://schemas.openxmlformats.org/officeDocument/2006/relationships/hyperlink" Target="https://english.newstracklive.com/news/iiit-hyderabad-hosts-an-iot-and-onem2m-workshop-sc75-nu318-ta318-1228945-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indiaeu-ictstandards.in/courses/onem2m/" TargetMode="External"/><Relationship Id="rId5" Type="http://schemas.openxmlformats.org/officeDocument/2006/relationships/hyperlink" Target="https://wiki.onem2m.org/index.php?title=OneM2M_hackster" TargetMode="External"/><Relationship Id="rId4" Type="http://schemas.openxmlformats.org/officeDocument/2006/relationships/hyperlink" Target="https://wiki.onem2m.org/index.php?title=Semantic_tutorial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</a:pPr>
            <a:r>
              <a:rPr lang="en-IN" dirty="0">
                <a:latin typeface="Myriad Pro"/>
              </a:rPr>
              <a:t>Marcom Report</a:t>
            </a:r>
            <a:endParaRPr dirty="0">
              <a:latin typeface="Myriad Pro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N" dirty="0">
                <a:latin typeface="Myriad Pro"/>
              </a:rPr>
              <a:t>Bindoo Srivastava</a:t>
            </a:r>
            <a:endParaRPr dirty="0">
              <a:latin typeface="Myriad Pr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IN" dirty="0">
                <a:latin typeface="Myriad Pro"/>
              </a:rPr>
              <a:t>TSDSI</a:t>
            </a:r>
            <a:endParaRPr dirty="0">
              <a:latin typeface="Myriad Pr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IN" dirty="0">
                <a:latin typeface="Myriad Pro"/>
              </a:rPr>
              <a:t>30 Jun 2022</a:t>
            </a:r>
            <a:endParaRPr dirty="0">
              <a:latin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292267" y="0"/>
            <a:ext cx="10108715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dirty="0">
                <a:latin typeface="Myriad Pro" panose="020B0503030403020204"/>
              </a:rPr>
              <a:t>Specification Downloads &amp; Exec Viewpoints</a:t>
            </a:r>
            <a:endParaRPr dirty="0">
              <a:latin typeface="Myriad Pro" panose="020B0503030403020204"/>
            </a:endParaRPr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11655199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10</a:t>
            </a:fld>
            <a:endParaRPr>
              <a:latin typeface="Myriad Pro" panose="020B0503030403020204"/>
            </a:endParaRPr>
          </a:p>
        </p:txBody>
      </p:sp>
      <p:graphicFrame>
        <p:nvGraphicFramePr>
          <p:cNvPr id="154" name="Google Shape;154;p10"/>
          <p:cNvGraphicFramePr/>
          <p:nvPr>
            <p:extLst>
              <p:ext uri="{D42A27DB-BD31-4B8C-83A1-F6EECF244321}">
                <p14:modId xmlns:p14="http://schemas.microsoft.com/office/powerpoint/2010/main" val="3056961384"/>
              </p:ext>
            </p:extLst>
          </p:nvPr>
        </p:nvGraphicFramePr>
        <p:xfrm>
          <a:off x="91060" y="1239043"/>
          <a:ext cx="3276138" cy="274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5" name="Google Shape;155;p10"/>
          <p:cNvGraphicFramePr/>
          <p:nvPr>
            <p:extLst>
              <p:ext uri="{D42A27DB-BD31-4B8C-83A1-F6EECF244321}">
                <p14:modId xmlns:p14="http://schemas.microsoft.com/office/powerpoint/2010/main" val="1754190243"/>
              </p:ext>
            </p:extLst>
          </p:nvPr>
        </p:nvGraphicFramePr>
        <p:xfrm>
          <a:off x="3367198" y="1803507"/>
          <a:ext cx="8824802" cy="325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6" name="Google Shape;156;p10"/>
          <p:cNvGraphicFramePr/>
          <p:nvPr>
            <p:extLst>
              <p:ext uri="{D42A27DB-BD31-4B8C-83A1-F6EECF244321}">
                <p14:modId xmlns:p14="http://schemas.microsoft.com/office/powerpoint/2010/main" val="888700642"/>
              </p:ext>
            </p:extLst>
          </p:nvPr>
        </p:nvGraphicFramePr>
        <p:xfrm>
          <a:off x="4064627" y="5054492"/>
          <a:ext cx="8084950" cy="365770"/>
        </p:xfrm>
        <a:graphic>
          <a:graphicData uri="http://schemas.openxmlformats.org/drawingml/2006/table">
            <a:tbl>
              <a:tblPr firstRow="1" bandRow="1">
                <a:noFill/>
                <a:tableStyleId>{04702904-B7FD-4ADB-A3EF-349E05E43F83}</a:tableStyleId>
              </a:tblPr>
              <a:tblGrid>
                <a:gridCol w="6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2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</a:rPr>
                        <a:t>1</a:t>
                      </a:r>
                      <a:endParaRPr sz="1800"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0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0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2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1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</a:rPr>
                        <a:t>1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7" name="Google Shape;157;p10"/>
          <p:cNvSpPr txBox="1"/>
          <p:nvPr/>
        </p:nvSpPr>
        <p:spPr>
          <a:xfrm>
            <a:off x="6053571" y="5494986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cxnSp>
        <p:nvCxnSpPr>
          <p:cNvPr id="158" name="Google Shape;158;p10"/>
          <p:cNvCxnSpPr/>
          <p:nvPr/>
        </p:nvCxnSpPr>
        <p:spPr>
          <a:xfrm>
            <a:off x="3413693" y="1173570"/>
            <a:ext cx="0" cy="531930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9177052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>
                <a:latin typeface="Myriad Pro" panose="020B0503030403020204"/>
              </a:rPr>
              <a:t>Engagement by Channels</a:t>
            </a:r>
            <a:endParaRPr>
              <a:latin typeface="Myriad Pro" panose="020B0503030403020204"/>
            </a:endParaRPr>
          </a:p>
        </p:txBody>
      </p:sp>
      <p:sp>
        <p:nvSpPr>
          <p:cNvPr id="165" name="Google Shape;165;p1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  <a:ea typeface="Open Sans"/>
                <a:cs typeface="Open Sans"/>
                <a:sym typeface="Open Sans"/>
              </a:rPr>
              <a:t>11</a:t>
            </a:fld>
            <a:endParaRPr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334696" y="1405622"/>
            <a:ext cx="9876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This is the engagement by channel for last 2 months :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67" name="Google Shape;167;p11"/>
          <p:cNvGraphicFramePr/>
          <p:nvPr>
            <p:extLst>
              <p:ext uri="{D42A27DB-BD31-4B8C-83A1-F6EECF244321}">
                <p14:modId xmlns:p14="http://schemas.microsoft.com/office/powerpoint/2010/main" val="2692474512"/>
              </p:ext>
            </p:extLst>
          </p:nvPr>
        </p:nvGraphicFramePr>
        <p:xfrm>
          <a:off x="334696" y="2095499"/>
          <a:ext cx="5320675" cy="2180680"/>
        </p:xfrm>
        <a:graphic>
          <a:graphicData uri="http://schemas.openxmlformats.org/drawingml/2006/table">
            <a:tbl>
              <a:tblPr firstRow="1" bandRow="1">
                <a:noFill/>
                <a:tableStyleId>{04702904-B7FD-4ADB-A3EF-349E05E43F83}</a:tableStyleId>
              </a:tblPr>
              <a:tblGrid>
                <a:gridCol w="264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Default Channel Grouping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Visit Apr’22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Visit May’22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Organic Search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996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1158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Direct 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682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927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Referral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115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143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Social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48</a:t>
                      </a:r>
                      <a:endParaRPr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dirty="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" name="Google Shape;168;p11"/>
          <p:cNvSpPr txBox="1"/>
          <p:nvPr/>
        </p:nvSpPr>
        <p:spPr>
          <a:xfrm>
            <a:off x="6323231" y="2095499"/>
            <a:ext cx="553407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Organic: 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visitors that arrive from search engines by typing a keyword.</a:t>
            </a:r>
            <a:endParaRPr sz="1800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Direct: 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visitors arriving at website by typing the URL </a:t>
            </a:r>
            <a:endParaRPr dirty="0">
              <a:latin typeface="Myriad Pro" panose="020B0503030403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into the address bar</a:t>
            </a:r>
            <a:endParaRPr sz="1800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Referral: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someone referred to oneM2M website/page from another webpage where oneM2M related link is embedded</a:t>
            </a:r>
            <a:endParaRPr dirty="0">
              <a:latin typeface="Myriad Pro" panose="020B0503030403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Social: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someone clicks on oneM2M link embedded in a Tweet/LinkedIn post</a:t>
            </a:r>
            <a:endParaRPr sz="1800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5400"/>
              <a:buFont typeface="Open Sans"/>
              <a:buNone/>
            </a:pPr>
            <a:r>
              <a:rPr lang="en-IN" sz="5400" dirty="0">
                <a:latin typeface="Myriad Pro" panose="020B0503030403020204"/>
              </a:rPr>
              <a:t>Detailed Information</a:t>
            </a:r>
            <a:endParaRPr dirty="0">
              <a:latin typeface="Myriad Pro" panose="020B0503030403020204"/>
            </a:endParaRPr>
          </a:p>
        </p:txBody>
      </p:sp>
      <p:sp>
        <p:nvSpPr>
          <p:cNvPr id="174" name="Google Shape;174;p12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12</a:t>
            </a:fld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334701" y="59000"/>
            <a:ext cx="103587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>
                <a:latin typeface="Myriad Pro" panose="020B0503030403020204"/>
              </a:rPr>
              <a:t>Thought Leadership – Published Articles (Q2 CY’22) </a:t>
            </a:r>
            <a:endParaRPr sz="2800">
              <a:latin typeface="Myriad Pro" panose="020B0503030403020204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334696" y="1232564"/>
            <a:ext cx="11362932" cy="332394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Global Journals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Trade Journals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; 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155CC"/>
              </a:solidFill>
              <a:uFill>
                <a:noFill/>
              </a:uFill>
              <a:latin typeface="Myriad Pro" panose="020B0503030403020204"/>
              <a:ea typeface="Open Sans"/>
              <a:cs typeface="Open Sans"/>
              <a:sym typeface="Open Sans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Regional</a:t>
            </a:r>
            <a:r>
              <a:rPr lang="en-IN" sz="1800" i="1" u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(</a:t>
            </a:r>
            <a:r>
              <a:rPr lang="en-IN" sz="1800" i="1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none)</a:t>
            </a:r>
            <a:endParaRPr sz="1800" i="0" u="sng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i="1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Partner Communiques</a:t>
            </a:r>
            <a:endParaRPr sz="1800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ETSI Enjoy - Report on international hackathon organised by Korea &amp; EU entities</a:t>
            </a:r>
            <a:endParaRPr sz="1800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13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13</a:t>
            </a:fld>
            <a:endParaRPr>
              <a:latin typeface="Myriad Pro" panose="020B0503030403020204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</a:rPr>
              <a:t> </a:t>
            </a:r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334696" y="-14748"/>
            <a:ext cx="89862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>
                <a:latin typeface="Myriad Pro" panose="020B0503030403020204"/>
              </a:rPr>
              <a:t>Upcoming/Potential Article Opportunities</a:t>
            </a:r>
            <a:endParaRPr>
              <a:latin typeface="Myriad Pro" panose="020B0503030403020204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14</a:t>
            </a:fld>
            <a:endParaRPr>
              <a:latin typeface="Myriad Pro" panose="020B0503030403020204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0" y="1367650"/>
            <a:ext cx="11362800" cy="424727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Global Journals</a:t>
            </a:r>
            <a:endParaRPr dirty="0">
              <a:latin typeface="Myriad Pro" panose="020B0503030403020204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IEEE Network Special Edition on Smart Communities*</a:t>
            </a:r>
            <a:endParaRPr dirty="0">
              <a:latin typeface="Myriad Pro" panose="020B0503030403020204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sng" strike="noStrike" cap="none" dirty="0">
              <a:solidFill>
                <a:srgbClr val="1155CC"/>
              </a:solidFill>
              <a:latin typeface="Myriad Pro" panose="020B0503030403020204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Trade Journals</a:t>
            </a:r>
            <a:endParaRPr dirty="0">
              <a:latin typeface="Myriad Pro" panose="020B0503030403020204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Article submitted to </a:t>
            </a:r>
            <a:r>
              <a:rPr lang="en-IN" sz="1800" b="0" i="0" u="none" strike="noStrike" cap="none" dirty="0" err="1">
                <a:solidFill>
                  <a:schemeClr val="dk1"/>
                </a:solidFill>
                <a:latin typeface="Myriad Pro" panose="020B0503030403020204"/>
                <a:sym typeface="Arial"/>
              </a:rPr>
              <a:t>IoTforAll</a:t>
            </a: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 - "efficient IoT messages</a:t>
            </a:r>
            <a:r>
              <a:rPr lang="en-IN" sz="1800" b="0" i="0" u="sng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sz="1800" b="0" i="0" u="none" strike="noStrike" cap="none" dirty="0">
              <a:solidFill>
                <a:schemeClr val="dk1"/>
              </a:solidFill>
              <a:latin typeface="Myriad Pro" panose="020B0503030403020204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Second article for Interoperability News (with Enrico)</a:t>
            </a:r>
            <a:endParaRPr sz="1800" b="0" i="0" u="none" strike="noStrike" cap="none" dirty="0">
              <a:solidFill>
                <a:schemeClr val="dk1"/>
              </a:solidFill>
              <a:latin typeface="Myriad Pro" panose="020B0503030403020204"/>
              <a:sym typeface="A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yriad Pro" panose="020B0503030403020204"/>
            </a:endParaRPr>
          </a:p>
          <a:p>
            <a:pPr marL="8001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sng" strike="noStrike" cap="none" dirty="0">
              <a:solidFill>
                <a:srgbClr val="1155CC"/>
              </a:solidFill>
              <a:latin typeface="Myriad Pro" panose="020B0503030403020204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Regional</a:t>
            </a:r>
            <a:endParaRPr sz="1800" b="0" i="1" u="none" strike="noStrike" cap="none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1800" dirty="0">
                <a:solidFill>
                  <a:schemeClr val="dk1"/>
                </a:solidFill>
                <a:latin typeface="Myriad Pro" panose="020B0503030403020204"/>
              </a:rPr>
              <a:t>Invitation from Quality Council of India to write an article on "oneM2M in context of OPCUA and RAMI 4.0 " c/o </a:t>
            </a:r>
            <a:r>
              <a:rPr lang="en-IN" sz="1800" dirty="0" err="1">
                <a:solidFill>
                  <a:schemeClr val="dk1"/>
                </a:solidFill>
                <a:latin typeface="Myriad Pro" panose="020B0503030403020204"/>
              </a:rPr>
              <a:t>Indrajit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</a:rPr>
              <a:t> Bhattacharya- QCI- TSDSI:: Josef </a:t>
            </a:r>
            <a:r>
              <a:rPr lang="en-IN" sz="1800" dirty="0" err="1">
                <a:solidFill>
                  <a:schemeClr val="dk1"/>
                </a:solidFill>
                <a:latin typeface="Myriad Pro" panose="020B0503030403020204"/>
              </a:rPr>
              <a:t>Blanz</a:t>
            </a:r>
            <a:r>
              <a:rPr lang="en-IN" sz="1800" dirty="0">
                <a:solidFill>
                  <a:schemeClr val="dk1"/>
                </a:solidFill>
                <a:latin typeface="Myriad Pro" panose="020B0503030403020204"/>
              </a:rPr>
              <a:t>- Shane HE et al have written on this topic earlier*</a:t>
            </a:r>
            <a:endParaRPr sz="1800" dirty="0">
              <a:solidFill>
                <a:schemeClr val="dk1"/>
              </a:solidFill>
              <a:latin typeface="Myriad Pro" panose="020B0503030403020204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uFill>
                <a:noFill/>
              </a:uFill>
              <a:latin typeface="Myriad Pro" panose="020B050303040302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1" u="none" strike="noStrike" cap="none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Partner Communiques</a:t>
            </a:r>
            <a:endParaRPr sz="1800" b="0" i="1" u="sng" strike="noStrike" cap="none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Myriad Pro" panose="020B0503030403020204"/>
                <a:sym typeface="Arial"/>
              </a:rPr>
              <a:t>ETSI Enjoy (edition on AI)</a:t>
            </a:r>
            <a:endParaRPr dirty="0">
              <a:latin typeface="Myriad Pro" panose="020B0503030403020204"/>
            </a:endParaRPr>
          </a:p>
          <a:p>
            <a:pPr marL="800100" marR="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608925" y="5757250"/>
            <a:ext cx="484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Myriad Pro" panose="020B0503030403020204"/>
                <a:ea typeface="Calibri"/>
                <a:cs typeface="Calibri"/>
                <a:sym typeface="Calibri"/>
              </a:rPr>
              <a:t>* being explored</a:t>
            </a:r>
            <a:endParaRPr>
              <a:latin typeface="Myriad Pro" panose="020B0503030403020204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334695" y="58994"/>
            <a:ext cx="950503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200"/>
              <a:buFont typeface="Open Sans"/>
              <a:buNone/>
            </a:pPr>
            <a:r>
              <a:rPr lang="en-IN" sz="3200">
                <a:latin typeface="Myriad Pro" panose="020B0503030403020204"/>
              </a:rPr>
              <a:t>Engagement – Interviews &amp; Executive Insights </a:t>
            </a:r>
            <a:endParaRPr sz="2400">
              <a:highlight>
                <a:srgbClr val="00FFFF"/>
              </a:highlight>
              <a:latin typeface="Myriad Pro" panose="020B0503030403020204"/>
            </a:endParaRPr>
          </a:p>
        </p:txBody>
      </p:sp>
      <p:sp>
        <p:nvSpPr>
          <p:cNvPr id="199" name="Google Shape;199;p1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15</a:t>
            </a:fld>
            <a:endParaRPr>
              <a:latin typeface="Myriad Pro" panose="020B0503030403020204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334696" y="1675957"/>
            <a:ext cx="7427765" cy="2031325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Executive Insights</a:t>
            </a:r>
            <a:endParaRPr sz="1800" b="1" i="0" u="none" strike="noStrike" cap="none">
              <a:solidFill>
                <a:schemeClr val="dk1"/>
              </a:solidFill>
              <a:highlight>
                <a:srgbClr val="00FF00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about UCL standardization study</a:t>
            </a:r>
            <a:r>
              <a:rPr lang="en-IN" sz="1800" i="0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7 Apr’22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SMARTM2M study on IoT data for AI - Michelle W</a:t>
            </a:r>
            <a:r>
              <a:rPr lang="en-IN" sz="1800" i="0" u="none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</a:t>
            </a:r>
            <a:r>
              <a:rPr lang="en-IN" sz="1800" i="0" u="none" strike="noStrike" cap="none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25 May’22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#54 (Roland)</a:t>
            </a:r>
            <a:r>
              <a:rPr lang="en-IN" sz="1800" b="1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- </a:t>
            </a: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3 June 2022</a:t>
            </a:r>
            <a:endParaRPr sz="1800" i="0" u="sng" strike="noStrike" cap="none">
              <a:solidFill>
                <a:srgbClr val="1155CC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Open Sans"/>
              <a:buChar char="•"/>
            </a:pPr>
            <a:r>
              <a:rPr lang="en-IN" sz="1800" i="0" u="sng" strike="noStrike" cap="none">
                <a:solidFill>
                  <a:srgbClr val="1155CC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with TCS (DigiFleet)</a:t>
            </a: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- 23 June 2022</a:t>
            </a:r>
            <a:endParaRPr sz="180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Myriad Pro" panose="020B0503030403020204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</a:rPr>
              <a:t> </a:t>
            </a:r>
            <a:endParaRPr>
              <a:latin typeface="Myriad Pro" panose="020B0503030403020204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7890526" y="1658102"/>
            <a:ext cx="4120659" cy="2923877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oneM2M in the News – 1199 Subscribers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Press Releases – 4</a:t>
            </a:r>
            <a:endParaRPr sz="1800"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Media queries  to  </a:t>
            </a:r>
            <a:r>
              <a:rPr lang="en-IN" sz="1800" u="sng">
                <a:solidFill>
                  <a:srgbClr val="0000FF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oneM2M_PressMedia@list.onem2m.org</a:t>
            </a:r>
            <a:r>
              <a:rPr lang="en-IN" sz="18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 being forwarded to Bindoo, Aurindam, Ken, Akash</a:t>
            </a:r>
            <a:endParaRPr sz="1800" b="1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  <p:cxnSp>
        <p:nvCxnSpPr>
          <p:cNvPr id="203" name="Google Shape;203;p15"/>
          <p:cNvCxnSpPr/>
          <p:nvPr/>
        </p:nvCxnSpPr>
        <p:spPr>
          <a:xfrm>
            <a:off x="7890526" y="1658102"/>
            <a:ext cx="0" cy="32238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334700" y="29500"/>
            <a:ext cx="103587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200"/>
              <a:buFont typeface="Open Sans"/>
              <a:buNone/>
            </a:pPr>
            <a:r>
              <a:rPr lang="en-IN" sz="3500" dirty="0">
                <a:latin typeface="Myriad Pro" panose="020B0503030403020204"/>
              </a:rPr>
              <a:t>VISIBILITY – Events &amp; Speaking Opportunities (availed)</a:t>
            </a:r>
            <a:endParaRPr sz="4700" dirty="0">
              <a:latin typeface="Myriad Pro" panose="020B0503030403020204"/>
            </a:endParaRPr>
          </a:p>
        </p:txBody>
      </p:sp>
      <p:sp>
        <p:nvSpPr>
          <p:cNvPr id="210" name="Google Shape;210;p16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16</a:t>
            </a:fld>
            <a:endParaRPr>
              <a:latin typeface="Myriad Pro" panose="020B0503030403020204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 panose="020B0503030403020204"/>
                <a:ea typeface="Calibri"/>
                <a:cs typeface="Calibri"/>
                <a:sym typeface="Calibri"/>
              </a:rPr>
              <a:t> </a:t>
            </a:r>
            <a:endParaRPr>
              <a:latin typeface="Myriad Pro" panose="020B0503030403020204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34719" y="5270184"/>
            <a:ext cx="11105700" cy="72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>
                <a:solidFill>
                  <a:schemeClr val="dk2"/>
                </a:solidFill>
                <a:highlight>
                  <a:schemeClr val="lt1"/>
                </a:highlight>
                <a:latin typeface="Myriad Pro" panose="020B0503030403020204"/>
                <a:ea typeface="Times New Roman"/>
                <a:cs typeface="Times New Roman"/>
                <a:sym typeface="Times New Roman"/>
              </a:rPr>
              <a:t>Social Media Significant posts: NIL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Myriad Pro" panose="020B050303040302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yriad Pro" panose="020B0503030403020204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3" name="Google Shape;213;p16"/>
          <p:cNvGraphicFramePr/>
          <p:nvPr>
            <p:extLst>
              <p:ext uri="{D42A27DB-BD31-4B8C-83A1-F6EECF244321}">
                <p14:modId xmlns:p14="http://schemas.microsoft.com/office/powerpoint/2010/main" val="2063630484"/>
              </p:ext>
            </p:extLst>
          </p:nvPr>
        </p:nvGraphicFramePr>
        <p:xfrm>
          <a:off x="334695" y="1202518"/>
          <a:ext cx="11105750" cy="4067650"/>
        </p:xfrm>
        <a:graphic>
          <a:graphicData uri="http://schemas.openxmlformats.org/drawingml/2006/table">
            <a:tbl>
              <a:tblPr firstRow="1" bandRow="1">
                <a:noFill/>
                <a:tableStyleId>{3519015E-DA23-4418-AA1B-90CEE955C029}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VISIBILITY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oneM2M 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Partner driven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 panose="020B0503030403020204"/>
                        </a:rPr>
                        <a:t>Regional</a:t>
                      </a:r>
                      <a:endParaRPr sz="1800">
                        <a:latin typeface="Myriad Pro" panose="020B050303040302020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Events Q2 CY’22</a:t>
                      </a:r>
                      <a:endParaRPr sz="1500" b="1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28 Apr: 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- Republic of Korea cooperation workshop on IoT and Smart Citie</a:t>
                      </a:r>
                      <a:r>
                        <a:rPr lang="en-IN" sz="10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 Apr: 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ETSI- EU-</a:t>
                      </a:r>
                      <a:r>
                        <a:rPr lang="en-IN" sz="1500" dirty="0" err="1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Brasil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cooperation workshop : on IoT Policy, Regulation &amp; Standards</a:t>
                      </a:r>
                      <a:endParaRPr dirty="0">
                        <a:solidFill>
                          <a:schemeClr val="dk2"/>
                        </a:solidFill>
                        <a:latin typeface="Myriad Pro" panose="020B0503030403020204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 Apr: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DoT-TSDSI Webinar #1 on M2M applied to verticals- transportation</a:t>
                      </a:r>
                      <a:endParaRPr sz="1500" b="1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28 Apr: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 ETSI-TTA Smart Cities in Korea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4 May:</a:t>
                      </a:r>
                      <a:r>
                        <a:rPr lang="en-IN" sz="1500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 DoT-TSDSI Webinar #2 on M2M applied to Utilities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FCFC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7-8 Apr: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New Delhi India -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InTranSe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conference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Char char="-"/>
                      </a:pPr>
                      <a:r>
                        <a:rPr lang="en-IN" sz="1500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 Apr: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Webinar on CCSP and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CoSMiC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indigenous software platforms for M2M/IoT Communication</a:t>
                      </a: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F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Speaking Opportunities Q2 CY’22</a:t>
                      </a:r>
                      <a:endParaRPr sz="1500" b="1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-IN" b="1" u="sng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6-7 Jun’22: </a:t>
                      </a:r>
                      <a:r>
                        <a:rPr lang="en-IN" u="sng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Bob Flynn spoke in </a:t>
                      </a:r>
                      <a:r>
                        <a:rPr lang="en-IN" u="sng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Embedded Technology Convention, Las Vegas</a:t>
                      </a:r>
                      <a:endParaRPr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-IN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29 Jun'22</a:t>
                      </a:r>
                      <a:r>
                        <a:rPr lang="en-IN" b="1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-IN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</a:rPr>
                        <a:t> Aurindam and </a:t>
                      </a:r>
                      <a:r>
                        <a:rPr lang="en-IN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</a:t>
                      </a:r>
                      <a:r>
                        <a:rPr lang="en-IN" u="sng" dirty="0" err="1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Kamill</a:t>
                      </a:r>
                      <a:r>
                        <a:rPr lang="en-IN" u="sng" dirty="0">
                          <a:solidFill>
                            <a:schemeClr val="dk2"/>
                          </a:solidFill>
                          <a:latin typeface="Myriad Pro" panose="020B0503030403020204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spoke in the NTIPRIT event on IoT security</a:t>
                      </a:r>
                      <a:endParaRPr dirty="0">
                        <a:solidFill>
                          <a:schemeClr val="dk2"/>
                        </a:solidFill>
                        <a:latin typeface="Myriad Pro" panose="020B0503030403020204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5400"/>
              <a:buFont typeface="Open Sans"/>
              <a:buNone/>
            </a:pPr>
            <a:r>
              <a:rPr lang="en-IN" sz="5400">
                <a:latin typeface="Myriad Pro" panose="020B0503030403020204"/>
              </a:rPr>
              <a:t>Reference Slides </a:t>
            </a:r>
            <a:endParaRPr>
              <a:latin typeface="Myriad Pro" panose="020B0503030403020204"/>
            </a:endParaRPr>
          </a:p>
        </p:txBody>
      </p:sp>
      <p:sp>
        <p:nvSpPr>
          <p:cNvPr id="219" name="Google Shape;219;p17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17</a:t>
            </a:fld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340964" y="123986"/>
            <a:ext cx="8750274" cy="132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 dirty="0">
                <a:latin typeface="Myriad Pro" panose="020B0503030403020204"/>
              </a:rPr>
              <a:t>MARCOM Approach </a:t>
            </a:r>
            <a:endParaRPr sz="3600" dirty="0">
              <a:latin typeface="Myriad Pro" panose="020B0503030403020204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18</a:t>
            </a:fld>
            <a:endParaRPr>
              <a:latin typeface="Myriad Pro" panose="020B0503030403020204"/>
            </a:endParaRPr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334696" y="1182997"/>
            <a:ext cx="10697098" cy="512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IN" sz="2300" b="1" dirty="0">
                <a:latin typeface="Myriad Pro" panose="020B0503030403020204"/>
                <a:ea typeface="Calibri"/>
                <a:cs typeface="Calibri"/>
                <a:sym typeface="Calibri"/>
              </a:rPr>
              <a:t>MARCOM Goals </a:t>
            </a:r>
            <a:endParaRPr dirty="0">
              <a:latin typeface="Myriad Pro" panose="020B0503030403020204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∙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Provide sustained Market Visibility for oneM2M; </a:t>
            </a: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∙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to increase the understanding of oneM2M both as a technical standard and as an organization for developing and maintaining a standardization roadmap; and, </a:t>
            </a: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develop the market for oneM2M solutions.</a:t>
            </a: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IN" sz="2300" b="1" dirty="0">
                <a:latin typeface="Myriad Pro" panose="020B0503030403020204"/>
                <a:ea typeface="Calibri"/>
                <a:cs typeface="Calibri"/>
                <a:sym typeface="Calibri"/>
              </a:rPr>
              <a:t>Approach</a:t>
            </a:r>
            <a:endParaRPr dirty="0">
              <a:latin typeface="Myriad Pro" panose="020B050303040302020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Global (oneM2M level), Partner level and Regional activities</a:t>
            </a:r>
            <a:endParaRPr dirty="0">
              <a:latin typeface="Myriad Pro" panose="020B050303040302020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Articles &amp; Speaking Opportunities in targeted journals/periodicals and Events</a:t>
            </a:r>
            <a:endParaRPr dirty="0">
              <a:latin typeface="Myriad Pro" panose="020B050303040302020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Support development of collateral for Developers</a:t>
            </a:r>
            <a:endParaRPr dirty="0">
              <a:latin typeface="Myriad Pro" panose="020B0503030403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IN" sz="2300" dirty="0">
                <a:latin typeface="Myriad Pro" panose="020B0503030403020204"/>
                <a:ea typeface="Calibri"/>
                <a:cs typeface="Calibri"/>
                <a:sym typeface="Calibri"/>
              </a:rPr>
              <a:t>Interactions being held with Partner and oneM2M experts</a:t>
            </a:r>
            <a:endParaRPr dirty="0">
              <a:latin typeface="Myriad Pro" panose="020B05030304030202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rgbClr val="FF0000"/>
              </a:solidFill>
              <a:latin typeface="Myriad Pro" panose="020B0503030403020204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highlight>
                <a:srgbClr val="00FFFF"/>
              </a:highlight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9708956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200"/>
              <a:buFont typeface="Open Sans"/>
              <a:buNone/>
            </a:pPr>
            <a:r>
              <a:rPr lang="en-IN" sz="3200">
                <a:latin typeface="Myriad Pro" panose="020B0503030403020204"/>
              </a:rPr>
              <a:t>Initial Impressions from interactions with a Partner and oneM2M Stakeholders</a:t>
            </a:r>
            <a:endParaRPr>
              <a:latin typeface="Myriad Pro" panose="020B0503030403020204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334696" y="1493918"/>
            <a:ext cx="11523007" cy="489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External Visibility not good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oneM2M has very advanced Specifications.  In step with latest technology trends: AI-Digital Twins- Metaverse etc.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Basic scope of IoT platform already covered in Rel 2. 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Further enhancements – fierce  competition/not perceived to be required from oneM2M.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Many folks don’t need the advanced features of oneM2M Yet.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Users do not seem to mind services based on “proprietary” solutions.  Full End to End solutions available from big players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Big challenge is not competing standards but proprietary cloud based end to end solutions. CSPs are rapidly already moving to the edge also.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Participation has always been limited – niche scope?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Resource availability constraints due to parallel initiatives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Membership drop- lack of quick Wins so far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Information on oneM2M compliant devices/implementations is lacking.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The Vast Educational material not easily discoverable. 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Industry Days used to be good vehicles for education/awareness.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400"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oneM2M allows outsourcing of the middle layer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rPr lang="en-IN" sz="1400">
                <a:latin typeface="Myriad Pro" panose="020B0503030403020204"/>
              </a:rPr>
              <a:t>Initial wish was to consolidate the market- but rather it has fragemented more. However, since the big players also have a very small chunk o the market hare, window to consolidate is still open.</a:t>
            </a:r>
            <a:endParaRPr>
              <a:latin typeface="Myriad Pro" panose="020B050303040302020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endParaRPr sz="1000">
              <a:highlight>
                <a:srgbClr val="00FFFF"/>
              </a:highlight>
              <a:latin typeface="Myriad Pro" panose="020B0503030403020204"/>
            </a:endParaRPr>
          </a:p>
          <a:p>
            <a:pPr marL="228600" lvl="0" indent="-16694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050">
              <a:highlight>
                <a:srgbClr val="00FFFF"/>
              </a:highlight>
              <a:latin typeface="Myriad Pro" panose="020B0503030403020204"/>
            </a:endParaRPr>
          </a:p>
        </p:txBody>
      </p:sp>
      <p:sp>
        <p:nvSpPr>
          <p:cNvPr id="234" name="Google Shape;234;p19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19</a:t>
            </a:fld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>
                <a:latin typeface="Myriad Pro"/>
              </a:rPr>
              <a:t>Highlights (since Marcom 106)</a:t>
            </a:r>
            <a:endParaRPr>
              <a:highlight>
                <a:srgbClr val="00FF00"/>
              </a:highlight>
              <a:latin typeface="Myriad Pro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334696" y="1138697"/>
            <a:ext cx="10515600" cy="5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Thought Leadership: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 </a:t>
            </a:r>
            <a:endParaRPr sz="4200"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0 new Articles Published (Total 10 YTD CY’22), 5 in Pipeline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b="1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Engagement:</a:t>
            </a:r>
            <a:endParaRPr sz="4200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2 new Executive Insights published (Total 07 YTD CY’22), 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4 in Pipeline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, 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2 planned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	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b="1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Visibility: </a:t>
            </a:r>
            <a:endParaRPr sz="4200" b="1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latin typeface="Myriad Pro"/>
                <a:sym typeface="Open Sans"/>
              </a:rPr>
              <a:t>Events Total organized (</a:t>
            </a:r>
            <a:r>
              <a:rPr lang="en-IN" sz="4200" b="1" dirty="0">
                <a:latin typeface="Myriad Pro"/>
                <a:sym typeface="Open Sans"/>
              </a:rPr>
              <a:t>NIL @oneM2M, </a:t>
            </a:r>
            <a:r>
              <a:rPr lang="en-IN" sz="4200" b="1" dirty="0" err="1">
                <a:latin typeface="Myriad Pro"/>
              </a:rPr>
              <a:t>NIL</a:t>
            </a:r>
            <a:r>
              <a:rPr lang="en-IN" sz="4200" b="1" dirty="0" err="1">
                <a:latin typeface="Myriad Pro"/>
                <a:sym typeface="Open Sans"/>
              </a:rPr>
              <a:t>@Partner</a:t>
            </a:r>
            <a:r>
              <a:rPr lang="en-IN" sz="4200" b="1" dirty="0">
                <a:latin typeface="Myriad Pro"/>
                <a:sym typeface="Open Sans"/>
              </a:rPr>
              <a:t>, </a:t>
            </a:r>
            <a:r>
              <a:rPr lang="en-IN" sz="4200" b="1" dirty="0">
                <a:latin typeface="Myriad Pro"/>
              </a:rPr>
              <a:t>NIL</a:t>
            </a:r>
            <a:r>
              <a:rPr lang="en-IN" sz="4200" b="1" dirty="0">
                <a:latin typeface="Myriad Pro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@ Regional level</a:t>
            </a:r>
            <a:r>
              <a:rPr lang="en-IN" sz="4200" dirty="0">
                <a:latin typeface="Myriad Pro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)</a:t>
            </a:r>
            <a:endParaRPr dirty="0"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Speaking Opportunities – </a:t>
            </a:r>
            <a:r>
              <a:rPr lang="en-IN" sz="4200" dirty="0">
                <a:highlight>
                  <a:schemeClr val="lt1"/>
                </a:highlight>
                <a:latin typeface="Myriad Pro"/>
              </a:rPr>
              <a:t>3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 availed since Marcom 106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Social Media: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1420 Twitter followers (+13 in May), 32 posts 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1231 LinkedIn followers (+10 in May), 8 posts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200" dirty="0">
              <a:highlight>
                <a:schemeClr val="lt1"/>
              </a:highlight>
              <a:latin typeface="Myriad Pro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b="1" dirty="0">
                <a:highlight>
                  <a:schemeClr val="lt1"/>
                </a:highlight>
                <a:latin typeface="Myriad Pro"/>
                <a:sym typeface="Open Sans"/>
              </a:rPr>
              <a:t>Communiques &amp; PRs: 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oneM2M in the News – 1199 followers</a:t>
            </a:r>
            <a:endParaRPr dirty="0">
              <a:highlight>
                <a:schemeClr val="lt1"/>
              </a:highlight>
              <a:latin typeface="Myriad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PRs issued – 1 (</a:t>
            </a:r>
            <a:r>
              <a:rPr lang="en-IN" sz="3600" i="0" u="sng" dirty="0">
                <a:solidFill>
                  <a:srgbClr val="1155CC"/>
                </a:solidFill>
                <a:highlight>
                  <a:schemeClr val="lt1"/>
                </a:highlight>
                <a:latin typeface="Myriad Pro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for developers working with oneM2M</a:t>
            </a:r>
            <a:r>
              <a:rPr lang="en-IN" sz="4200" dirty="0">
                <a:highlight>
                  <a:schemeClr val="lt1"/>
                </a:highlight>
                <a:latin typeface="Myriad Pro"/>
                <a:sym typeface="Open Sans"/>
              </a:rPr>
              <a:t>)</a:t>
            </a:r>
            <a:endParaRPr sz="2000" dirty="0">
              <a:highlight>
                <a:schemeClr val="lt1"/>
              </a:highlight>
              <a:latin typeface="Myriad Pro"/>
              <a:sym typeface="Open Sans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2</a:t>
            </a:fld>
            <a:endParaRPr>
              <a:latin typeface="Myriad Pro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863489" y="5565559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</a:rPr>
              <a:t> </a:t>
            </a:r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9620465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3600"/>
              <a:buFont typeface="Open Sans"/>
              <a:buNone/>
            </a:pPr>
            <a:r>
              <a:rPr lang="en-IN" sz="3600">
                <a:latin typeface="Myriad Pro" panose="020B0503030403020204"/>
              </a:rPr>
              <a:t>Suggestions based on Initial interactions with few Stakeholders (WIP)</a:t>
            </a:r>
            <a:endParaRPr>
              <a:latin typeface="Myriad Pro" panose="020B0503030403020204"/>
            </a:endParaRPr>
          </a:p>
        </p:txBody>
      </p:sp>
      <p:sp>
        <p:nvSpPr>
          <p:cNvPr id="240" name="Google Shape;240;p20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20</a:t>
            </a:fld>
            <a:endParaRPr>
              <a:latin typeface="Myriad Pro" panose="020B0503030403020204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486696" y="1365139"/>
            <a:ext cx="10795820" cy="490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External World selling required (Let other people know what we are doing)</a:t>
            </a: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	Target – Developers, Decision makers 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	User Community/System Integrators/Solution and Service providers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Leverage Global/established conferences to speak/promote (Example -IEEE-ACM, IEEE Globecom/ICC, IoT/Smart City  Events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Explore Regions - LATAM, Africa, Australia, SEA (Vietnam, Singapore….)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Reuse content to optimise efforts for enhancing external visibility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Enhance Wiki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oneM2M Quick Start self learning videos? on linkedIN/Youtube</a:t>
            </a: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Showcase Devices/Products/Solutions, Deployments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Compliance and Certification ecosystem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IN" sz="360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Do we want to relook at the name oneM2M ? </a:t>
            </a:r>
            <a:endParaRPr>
              <a:latin typeface="Myriad Pro" panose="020B0503030403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228600" marR="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1050">
              <a:solidFill>
                <a:schemeClr val="dk1"/>
              </a:solidFill>
              <a:highlight>
                <a:srgbClr val="00FFFF"/>
              </a:highlight>
              <a:latin typeface="Myriad Pro" panose="020B0503030403020204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21</a:t>
            </a:fld>
            <a:endParaRPr>
              <a:latin typeface="Myriad Pro" panose="020B0503030403020204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5400"/>
              <a:buFont typeface="Open Sans"/>
              <a:buNone/>
            </a:pPr>
            <a:r>
              <a:rPr lang="en-IN" sz="5400" b="1">
                <a:solidFill>
                  <a:srgbClr val="C631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Thank You</a:t>
            </a:r>
            <a:endParaRPr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4"/>
          <p:cNvGraphicFramePr/>
          <p:nvPr>
            <p:extLst>
              <p:ext uri="{D42A27DB-BD31-4B8C-83A1-F6EECF244321}">
                <p14:modId xmlns:p14="http://schemas.microsoft.com/office/powerpoint/2010/main" val="683900852"/>
              </p:ext>
            </p:extLst>
          </p:nvPr>
        </p:nvGraphicFramePr>
        <p:xfrm>
          <a:off x="334695" y="1411240"/>
          <a:ext cx="11105750" cy="4734590"/>
        </p:xfrm>
        <a:graphic>
          <a:graphicData uri="http://schemas.openxmlformats.org/drawingml/2006/table">
            <a:tbl>
              <a:tblPr firstRow="1" bandRow="1">
                <a:noFill/>
                <a:tableStyleId>{3519015E-DA23-4418-AA1B-90CEE955C029}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VISIBILITY</a:t>
                      </a:r>
                      <a:endParaRPr sz="18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oneM2M </a:t>
                      </a:r>
                      <a:endParaRPr sz="18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Partner driven</a:t>
                      </a:r>
                      <a:endParaRPr sz="18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Regional</a:t>
                      </a:r>
                      <a:endParaRPr sz="18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Events </a:t>
                      </a:r>
                      <a:endParaRPr sz="1700" b="1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Tentative Interop hosted by TTA in Dec’22</a:t>
                      </a:r>
                      <a:endParaRPr sz="1700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oneM2M Webinar/s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oneM2M Conference 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multi-month hackathon (ETSI-TTA)</a:t>
                      </a:r>
                      <a:endParaRPr sz="170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solidFill>
                            <a:srgbClr val="FF0000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20-22 Oct: TTA - IoT Week Korea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solidFill>
                            <a:srgbClr val="FF0000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20 Oct: TTA seminar for oneM2M 10 years anniversary</a:t>
                      </a:r>
                      <a:endParaRPr sz="1700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10-14 Oct: </a:t>
                      </a:r>
                      <a:r>
                        <a:rPr lang="en-IN" sz="1700" u="sng">
                          <a:latin typeface="Myriad Pro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ETSI IoT Week 2022</a:t>
                      </a:r>
                      <a:endParaRPr sz="1000">
                        <a:solidFill>
                          <a:srgbClr val="FF0000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uFill>
                            <a:noFill/>
                          </a:u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3-5 Oct: </a:t>
                      </a:r>
                      <a:r>
                        <a:rPr lang="en-IN" sz="1700" u="sng">
                          <a:latin typeface="Myriad Pro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ETSI Security Conference 2022* 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15-18 Nov: TSDSI- Tech Deep Dive*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u="sng">
                          <a:solidFill>
                            <a:srgbClr val="FF0000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18-20 Oct: Future Com Brazil/Hybrid/Sau Paolo</a:t>
                      </a:r>
                      <a:endParaRPr sz="1700" u="sng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18-20 Oct: IMC 2022*</a:t>
                      </a: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sng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171450" marR="0" lvl="0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70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Speaking Opportunities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000" u="sng" dirty="0">
                        <a:solidFill>
                          <a:srgbClr val="FF0000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26 Oct-11 Nov’22: IEEE IoT WF /Tokyo/Hybrid</a:t>
                      </a:r>
                      <a:endParaRPr sz="1500" u="sng" dirty="0">
                        <a:solidFill>
                          <a:schemeClr val="dk2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13-14 Oct’22: 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sz="1000" dirty="0"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Potential </a:t>
                      </a:r>
                      <a:r>
                        <a:rPr lang="en-IN" sz="17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sz="1700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0" y="158975"/>
            <a:ext cx="107244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sz="3600">
                <a:highlight>
                  <a:schemeClr val="lt1"/>
                </a:highlight>
                <a:latin typeface="Myriad Pro"/>
                <a:sym typeface="Open Sans"/>
              </a:rPr>
              <a:t>VISIBILITY – </a:t>
            </a:r>
            <a:r>
              <a:rPr lang="en-IN" sz="3600">
                <a:latin typeface="Myriad Pro"/>
                <a:sym typeface="Open Sans"/>
              </a:rPr>
              <a:t>Events &amp; Speaking Opportunities (</a:t>
            </a:r>
            <a:r>
              <a:rPr lang="en-IN" sz="3600">
                <a:latin typeface="Myriad Pro"/>
              </a:rPr>
              <a:t>U</a:t>
            </a:r>
            <a:r>
              <a:rPr lang="en-IN" sz="3600">
                <a:latin typeface="Myriad Pro"/>
                <a:sym typeface="Open Sans"/>
              </a:rPr>
              <a:t>pcoming/</a:t>
            </a:r>
            <a:r>
              <a:rPr lang="en-IN" sz="3600">
                <a:latin typeface="Myriad Pro"/>
              </a:rPr>
              <a:t>Potential</a:t>
            </a:r>
            <a:r>
              <a:rPr lang="en-IN" sz="3600">
                <a:latin typeface="Myriad Pro"/>
                <a:sym typeface="Open Sans"/>
              </a:rPr>
              <a:t>)</a:t>
            </a:r>
            <a:endParaRPr sz="3600">
              <a:latin typeface="Myriad Pro"/>
            </a:endParaRPr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3</a:t>
            </a:fld>
            <a:endParaRPr>
              <a:latin typeface="Myriad Pro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 dirty="0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 dirty="0">
                <a:solidFill>
                  <a:schemeClr val="lt1"/>
                </a:solidFill>
                <a:latin typeface="Myriad Pro"/>
                <a:ea typeface="Calibri"/>
                <a:cs typeface="Calibri"/>
                <a:sym typeface="Calibri"/>
              </a:rPr>
              <a:t> </a:t>
            </a:r>
            <a:endParaRPr dirty="0">
              <a:latin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>
                <a:latin typeface="Myriad Pro"/>
              </a:rPr>
              <a:t>Website &amp; Social Media Engagements</a:t>
            </a:r>
            <a:endParaRPr sz="540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4</a:t>
            </a:fld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>
                <a:latin typeface="Myriad Pro" panose="020B0503030403020204"/>
              </a:rPr>
              <a:t>Website – Visits</a:t>
            </a:r>
            <a:endParaRPr>
              <a:latin typeface="Myriad Pro" panose="020B0503030403020204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 panose="020B0503030403020204"/>
              </a:rPr>
              <a:t>5</a:t>
            </a:fld>
            <a:endParaRPr>
              <a:latin typeface="Myriad Pro" panose="020B0503030403020204"/>
            </a:endParaRPr>
          </a:p>
        </p:txBody>
      </p:sp>
      <p:graphicFrame>
        <p:nvGraphicFramePr>
          <p:cNvPr id="114" name="Google Shape;114;p6"/>
          <p:cNvGraphicFramePr/>
          <p:nvPr>
            <p:extLst>
              <p:ext uri="{D42A27DB-BD31-4B8C-83A1-F6EECF244321}">
                <p14:modId xmlns:p14="http://schemas.microsoft.com/office/powerpoint/2010/main" val="2188935768"/>
              </p:ext>
            </p:extLst>
          </p:nvPr>
        </p:nvGraphicFramePr>
        <p:xfrm>
          <a:off x="139486" y="1173570"/>
          <a:ext cx="461849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" name="Google Shape;115;p6"/>
          <p:cNvGraphicFramePr/>
          <p:nvPr>
            <p:extLst>
              <p:ext uri="{D42A27DB-BD31-4B8C-83A1-F6EECF244321}">
                <p14:modId xmlns:p14="http://schemas.microsoft.com/office/powerpoint/2010/main" val="996208376"/>
              </p:ext>
            </p:extLst>
          </p:nvPr>
        </p:nvGraphicFramePr>
        <p:xfrm>
          <a:off x="4955077" y="3020677"/>
          <a:ext cx="6989736" cy="34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" name="Google Shape;116;p6"/>
          <p:cNvSpPr txBox="1"/>
          <p:nvPr/>
        </p:nvSpPr>
        <p:spPr>
          <a:xfrm>
            <a:off x="1468432" y="4592384"/>
            <a:ext cx="38188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Vietnam, Canada, Singapore to be noted</a:t>
            </a:r>
            <a:endParaRPr dirty="0">
              <a:latin typeface="Myriad Pro" panose="020B0503030403020204"/>
            </a:endParaRPr>
          </a:p>
        </p:txBody>
      </p:sp>
      <p:cxnSp>
        <p:nvCxnSpPr>
          <p:cNvPr id="117" name="Google Shape;117;p6"/>
          <p:cNvCxnSpPr/>
          <p:nvPr/>
        </p:nvCxnSpPr>
        <p:spPr>
          <a:xfrm>
            <a:off x="4955077" y="1173570"/>
            <a:ext cx="0" cy="299547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6"/>
          <p:cNvCxnSpPr/>
          <p:nvPr/>
        </p:nvCxnSpPr>
        <p:spPr>
          <a:xfrm>
            <a:off x="0" y="4169043"/>
            <a:ext cx="495507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537409" y="400976"/>
            <a:ext cx="10515599" cy="76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>
                <a:latin typeface="Myriad Pro"/>
              </a:rPr>
              <a:t>Media Mentions</a:t>
            </a:r>
            <a:endParaRPr sz="6600" strike="sngStrike">
              <a:solidFill>
                <a:schemeClr val="dk1"/>
              </a:solidFill>
              <a:highlight>
                <a:srgbClr val="00FFFF"/>
              </a:highlight>
              <a:latin typeface="Myriad Pro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8710861" y="64999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6</a:t>
            </a:fld>
            <a:endParaRPr>
              <a:latin typeface="Myriad Pro"/>
            </a:endParaRPr>
          </a:p>
        </p:txBody>
      </p:sp>
      <p:graphicFrame>
        <p:nvGraphicFramePr>
          <p:cNvPr id="125" name="Google Shape;125;p3"/>
          <p:cNvGraphicFramePr/>
          <p:nvPr>
            <p:extLst>
              <p:ext uri="{D42A27DB-BD31-4B8C-83A1-F6EECF244321}">
                <p14:modId xmlns:p14="http://schemas.microsoft.com/office/powerpoint/2010/main" val="1571985455"/>
              </p:ext>
            </p:extLst>
          </p:nvPr>
        </p:nvGraphicFramePr>
        <p:xfrm>
          <a:off x="709862" y="1375288"/>
          <a:ext cx="10772275" cy="4456025"/>
        </p:xfrm>
        <a:graphic>
          <a:graphicData uri="http://schemas.openxmlformats.org/drawingml/2006/table">
            <a:tbl>
              <a:tblPr firstRow="1" bandRow="1">
                <a:noFill/>
                <a:tableStyleId>{60E27D67-2797-4DD2-B7D6-A06AEA285DB7}</a:tableStyleId>
              </a:tblPr>
              <a:tblGrid>
                <a:gridCol w="34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7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Apr'22</a:t>
                      </a:r>
                      <a:endParaRPr>
                        <a:latin typeface="Myriad Pro"/>
                      </a:endParaRPr>
                    </a:p>
                  </a:txBody>
                  <a:tcPr marL="11400" marR="11400" marT="1140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https://iotbusinessnews.com/2022/04/06/71164-iot-and-sustainability/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6 Apr'22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solidFill>
                            <a:schemeClr val="lt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May'22</a:t>
                      </a:r>
                      <a:r>
                        <a:rPr lang="en-IN" sz="1600" u="none" strike="noStrike" cap="none">
                          <a:solidFill>
                            <a:schemeClr val="lt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https://english.newstracklive.com/news/iiit-hyderabad-hosts-an-iot-and-onem2m-workshop-sc75-nu318-ta318-1228945-1.html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16 May'22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 dirty="0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https://www.indianweb2.com/2022/05/iiit-hyderabad-organised-workshop-on.html</a:t>
                      </a:r>
                      <a:endParaRPr sz="1600" i="0" u="sng" strike="noStrike" cap="none" dirty="0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16 May'22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https://www.thehansindia.com/hans/young-hans/iiit-h-organises-workshop-on-iot-onem2m-743104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17 May'22</a:t>
                      </a:r>
                      <a:endParaRPr sz="1600" b="0" i="0" u="none" strike="noStrike" cap="none" dirty="0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20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i="0" u="sng" strike="noStrike" cap="none" dirty="0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https://www.telecompaper.com/news/c-dot-vodafone-idea-strike-iotm2m-partnership-deal-in-india--1424837</a:t>
                      </a:r>
                      <a:endParaRPr sz="1600" i="0" u="sng" strike="noStrike" cap="none" dirty="0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19 May'22</a:t>
                      </a:r>
                      <a:endParaRPr sz="1600" b="0" i="0" u="none" strike="noStrike" cap="none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i="0" u="none" strike="noStrike" cap="none">
                          <a:solidFill>
                            <a:schemeClr val="dk2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>
                        <a:latin typeface="Myriad Pro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sng">
                          <a:solidFill>
                            <a:srgbClr val="1155CC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https://www.dqindia.com/c-dot-and-vodafone-idea-limited-signed-mou-for-cooperation-in-iot/</a:t>
                      </a:r>
                      <a:endParaRPr sz="1600" i="0" u="sng" strike="noStrike" cap="none">
                        <a:solidFill>
                          <a:srgbClr val="1155CC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/>
                          <a:ea typeface="Calibri"/>
                          <a:cs typeface="Calibri"/>
                          <a:sym typeface="Calibri"/>
                        </a:rPr>
                        <a:t>19 May'22</a:t>
                      </a:r>
                      <a:endParaRPr sz="1600" b="0" i="0" u="none" strike="noStrike" cap="none" dirty="0">
                        <a:solidFill>
                          <a:schemeClr val="dk2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1400" marR="11400" marT="114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dirty="0"/>
              <a:t>Website - Top Pages</a:t>
            </a:r>
            <a:endParaRPr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aphicFrame>
        <p:nvGraphicFramePr>
          <p:cNvPr id="132" name="Google Shape;132;p7"/>
          <p:cNvGraphicFramePr/>
          <p:nvPr>
            <p:extLst>
              <p:ext uri="{D42A27DB-BD31-4B8C-83A1-F6EECF244321}">
                <p14:modId xmlns:p14="http://schemas.microsoft.com/office/powerpoint/2010/main" val="2515133857"/>
              </p:ext>
            </p:extLst>
          </p:nvPr>
        </p:nvGraphicFramePr>
        <p:xfrm>
          <a:off x="148716" y="1173570"/>
          <a:ext cx="9351745" cy="531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dirty="0">
                <a:latin typeface="Myriad Pro" panose="020B0503030403020204"/>
              </a:rPr>
              <a:t>oneM2M </a:t>
            </a:r>
            <a:r>
              <a:rPr lang="en-IN" dirty="0" err="1">
                <a:latin typeface="Myriad Pro" panose="020B0503030403020204"/>
              </a:rPr>
              <a:t>WiKi</a:t>
            </a:r>
            <a:endParaRPr dirty="0">
              <a:latin typeface="Myriad Pro" panose="020B0503030403020204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t="8115" b="5303"/>
          <a:stretch/>
        </p:blipFill>
        <p:spPr>
          <a:xfrm>
            <a:off x="3637722" y="1265835"/>
            <a:ext cx="7973484" cy="46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245994" y="1559869"/>
            <a:ext cx="3391728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Teaching Material - </a:t>
            </a:r>
            <a:endParaRPr dirty="0">
              <a:latin typeface="Myriad Pro" panose="020B0503030403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dirty="0">
              <a:solidFill>
                <a:srgbClr val="337AB7"/>
              </a:solidFill>
              <a:latin typeface="Myriad Pro" panose="020B0503030403020204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none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oneM2M Advanced Tutorial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 Full 2-day training to allow to build a complete IoT solution based on oneM2M</a:t>
            </a:r>
            <a:endParaRPr dirty="0">
              <a:latin typeface="Myriad Pro" panose="020B0503030403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Semantic Tutorial: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 An overview of semantics, applied to IoT and how using ontology can considerably enrich IoT applications and use cases.</a:t>
            </a:r>
            <a:endParaRPr dirty="0">
              <a:latin typeface="Myriad Pro" panose="020B0503030403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</a:t>
            </a:r>
            <a:r>
              <a:rPr lang="en-IN" sz="1600" b="1" i="0" u="sng" strike="noStrike" dirty="0" err="1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Hackster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 List of Hackster.io projects based on oneM2M. Some projects have been produced at the oneM2M International hackathon in Fall 2021.</a:t>
            </a:r>
            <a:endParaRPr dirty="0">
              <a:latin typeface="Myriad Pro" panose="020B0503030403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7AB7"/>
              </a:buClr>
              <a:buSzPts val="1600"/>
              <a:buFont typeface="Arial"/>
              <a:buChar char="•"/>
            </a:pPr>
            <a:r>
              <a:rPr lang="en-IN" sz="1600" b="1" i="0" u="sng" strike="noStrike" dirty="0">
                <a:solidFill>
                  <a:srgbClr val="337AB7"/>
                </a:solidFill>
                <a:latin typeface="Myriad Pro" panose="020B0503030403020204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IIIT Hyderabad MOOC</a:t>
            </a:r>
            <a:r>
              <a:rPr lang="en-IN" sz="1600" b="0" i="0" dirty="0">
                <a:solidFill>
                  <a:srgbClr val="333333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:</a:t>
            </a:r>
            <a:endParaRPr dirty="0">
              <a:latin typeface="Myriad Pro" panose="020B0503030403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IN" dirty="0" err="1">
                <a:latin typeface="Myriad Pro" panose="020B0503030403020204"/>
              </a:rPr>
              <a:t>WiKi</a:t>
            </a:r>
            <a:r>
              <a:rPr lang="en-IN" dirty="0">
                <a:latin typeface="Myriad Pro" panose="020B0503030403020204"/>
              </a:rPr>
              <a:t>- Repositories</a:t>
            </a:r>
            <a:endParaRPr dirty="0">
              <a:latin typeface="Myriad Pro" panose="020B0503030403020204"/>
            </a:endParaRPr>
          </a:p>
        </p:txBody>
      </p:sp>
      <p:sp>
        <p:nvSpPr>
          <p:cNvPr id="146" name="Google Shape;146;p9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l="12077" t="9699" r="12286" b="10940"/>
          <a:stretch/>
        </p:blipFill>
        <p:spPr>
          <a:xfrm>
            <a:off x="4076054" y="1493918"/>
            <a:ext cx="7608588" cy="448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Office PowerPoint</Application>
  <PresentationFormat>Widescreen</PresentationFormat>
  <Paragraphs>315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Myriad Pro</vt:lpstr>
      <vt:lpstr>Open Sans Light</vt:lpstr>
      <vt:lpstr>Open Sans</vt:lpstr>
      <vt:lpstr>Noto Sans Symbols</vt:lpstr>
      <vt:lpstr>Calibri</vt:lpstr>
      <vt:lpstr>Arial</vt:lpstr>
      <vt:lpstr>Office Theme</vt:lpstr>
      <vt:lpstr>Marcom Report</vt:lpstr>
      <vt:lpstr>Highlights (since Marcom 106)</vt:lpstr>
      <vt:lpstr>VISIBILITY – Events &amp; Speaking Opportunities (Upcoming/Potential)</vt:lpstr>
      <vt:lpstr>Website &amp; Social Media Engagements</vt:lpstr>
      <vt:lpstr>Website – Visits</vt:lpstr>
      <vt:lpstr>Media Mentions</vt:lpstr>
      <vt:lpstr>Website - Top Pages</vt:lpstr>
      <vt:lpstr>oneM2M WiKi</vt:lpstr>
      <vt:lpstr>WiKi- Repositories</vt:lpstr>
      <vt:lpstr>Specification Downloads &amp; Exec Viewpoints</vt:lpstr>
      <vt:lpstr>Engagement by Channels</vt:lpstr>
      <vt:lpstr>Detailed Information</vt:lpstr>
      <vt:lpstr>Thought Leadership – Published Articles (Q2 CY’22) </vt:lpstr>
      <vt:lpstr>Upcoming/Potential Article Opportunities</vt:lpstr>
      <vt:lpstr>Engagement – Interviews &amp; Executive Insights </vt:lpstr>
      <vt:lpstr>VISIBILITY – Events &amp; Speaking Opportunities (availed)</vt:lpstr>
      <vt:lpstr>Reference Slides </vt:lpstr>
      <vt:lpstr>MARCOM Approach </vt:lpstr>
      <vt:lpstr>Initial Impressions from interactions with a Partner and oneM2M Stakeholders</vt:lpstr>
      <vt:lpstr>Suggestions based on Initial interactions with few Stakeholders (WIP)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Report</dc:title>
  <dc:creator>Hollie-May Auburn</dc:creator>
  <cp:lastModifiedBy>Akash Malik</cp:lastModifiedBy>
  <cp:revision>2</cp:revision>
  <dcterms:created xsi:type="dcterms:W3CDTF">2020-05-22T10:29:25Z</dcterms:created>
  <dcterms:modified xsi:type="dcterms:W3CDTF">2022-06-30T11:44:29Z</dcterms:modified>
</cp:coreProperties>
</file>