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4"/>
  </p:notesMasterIdLst>
  <p:sldIdLst>
    <p:sldId id="260" r:id="rId2"/>
    <p:sldId id="265" r:id="rId3"/>
    <p:sldId id="499" r:id="rId4"/>
    <p:sldId id="498" r:id="rId5"/>
    <p:sldId id="279" r:id="rId6"/>
    <p:sldId id="277" r:id="rId7"/>
    <p:sldId id="283" r:id="rId8"/>
    <p:sldId id="282" r:id="rId9"/>
    <p:sldId id="278" r:id="rId10"/>
    <p:sldId id="496" r:id="rId11"/>
    <p:sldId id="259" r:id="rId12"/>
    <p:sldId id="275" r:id="rId13"/>
    <p:sldId id="281" r:id="rId14"/>
    <p:sldId id="280" r:id="rId15"/>
    <p:sldId id="284" r:id="rId16"/>
    <p:sldId id="493" r:id="rId17"/>
    <p:sldId id="494" r:id="rId18"/>
    <p:sldId id="489" r:id="rId19"/>
    <p:sldId id="472" r:id="rId20"/>
    <p:sldId id="476" r:id="rId21"/>
    <p:sldId id="491" r:id="rId22"/>
    <p:sldId id="492" r:id="rId23"/>
  </p:sldIdLst>
  <p:sldSz cx="12192000" cy="6858000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Myriad Pro" panose="020B0503030403020204" charset="0"/>
      <p:regular r:id="rId29"/>
      <p:bold r:id="rId30"/>
      <p:italic r:id="rId31"/>
      <p:boldItalic r:id="rId32"/>
    </p:embeddedFont>
    <p:embeddedFont>
      <p:font typeface="Open Sans" panose="020B0604020202020204" charset="0"/>
      <p:regular r:id="rId33"/>
      <p:bold r:id="rId34"/>
      <p:italic r:id="rId35"/>
      <p:boldItalic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31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6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Unique visitors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Unique visitors
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Sheet1!$A$2:$A$14</c:f>
              <c:numCache>
                <c:formatCode>mmm\-yy</c:formatCode>
                <c:ptCount val="13"/>
                <c:pt idx="0">
                  <c:v>44348</c:v>
                </c:pt>
                <c:pt idx="1">
                  <c:v>44378</c:v>
                </c:pt>
                <c:pt idx="2">
                  <c:v>44409</c:v>
                </c:pt>
                <c:pt idx="3">
                  <c:v>44440</c:v>
                </c:pt>
                <c:pt idx="4">
                  <c:v>44470</c:v>
                </c:pt>
                <c:pt idx="5">
                  <c:v>44501</c:v>
                </c:pt>
                <c:pt idx="6">
                  <c:v>44531</c:v>
                </c:pt>
                <c:pt idx="7">
                  <c:v>44562</c:v>
                </c:pt>
                <c:pt idx="8">
                  <c:v>44593</c:v>
                </c:pt>
                <c:pt idx="9">
                  <c:v>44621</c:v>
                </c:pt>
                <c:pt idx="10">
                  <c:v>44652</c:v>
                </c:pt>
                <c:pt idx="11">
                  <c:v>44682</c:v>
                </c:pt>
                <c:pt idx="12">
                  <c:v>44713</c:v>
                </c:pt>
              </c:numCache>
            </c:num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2239</c:v>
                </c:pt>
                <c:pt idx="1">
                  <c:v>2293</c:v>
                </c:pt>
                <c:pt idx="2">
                  <c:v>1946</c:v>
                </c:pt>
                <c:pt idx="3">
                  <c:v>1886</c:v>
                </c:pt>
                <c:pt idx="4">
                  <c:v>2197</c:v>
                </c:pt>
                <c:pt idx="5">
                  <c:v>2030</c:v>
                </c:pt>
                <c:pt idx="6">
                  <c:v>1671</c:v>
                </c:pt>
                <c:pt idx="7">
                  <c:v>1547</c:v>
                </c:pt>
                <c:pt idx="8">
                  <c:v>1529</c:v>
                </c:pt>
                <c:pt idx="9">
                  <c:v>1684</c:v>
                </c:pt>
                <c:pt idx="10">
                  <c:v>1783</c:v>
                </c:pt>
                <c:pt idx="11">
                  <c:v>2188</c:v>
                </c:pt>
                <c:pt idx="12">
                  <c:v>1943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86-479D-8CAF-5ED9C34F4F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11709488"/>
        <c:axId val="1911722384"/>
      </c:barChart>
      <c:dateAx>
        <c:axId val="1911709488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1722384"/>
        <c:crosses val="autoZero"/>
        <c:auto val="1"/>
        <c:lblOffset val="100"/>
        <c:baseTimeUnit val="months"/>
      </c:dateAx>
      <c:valAx>
        <c:axId val="1911722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1709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N" sz="1800" b="0" i="0" baseline="0" dirty="0">
                <a:effectLst/>
              </a:rPr>
              <a:t>Top 10 countries from where people visited the website</a:t>
            </a:r>
            <a:endParaRPr lang="en-IN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7776287974252535E-2"/>
          <c:y val="0.15830232031698654"/>
          <c:w val="0.9149694637966298"/>
          <c:h val="0.501668683640737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Apr'22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Sheet1!$A$2:$A$14</c:f>
              <c:strCache>
                <c:ptCount val="13"/>
                <c:pt idx="0">
                  <c:v>India</c:v>
                </c:pt>
                <c:pt idx="1">
                  <c:v>US</c:v>
                </c:pt>
                <c:pt idx="2">
                  <c:v>South Korea</c:v>
                </c:pt>
                <c:pt idx="3">
                  <c:v>China </c:v>
                </c:pt>
                <c:pt idx="4">
                  <c:v>France </c:v>
                </c:pt>
                <c:pt idx="5">
                  <c:v>Japan</c:v>
                </c:pt>
                <c:pt idx="6">
                  <c:v>Germany</c:v>
                </c:pt>
                <c:pt idx="7">
                  <c:v>UK</c:v>
                </c:pt>
                <c:pt idx="8">
                  <c:v>Italy </c:v>
                </c:pt>
                <c:pt idx="9">
                  <c:v>Singapore</c:v>
                </c:pt>
                <c:pt idx="10">
                  <c:v>Vietnam</c:v>
                </c:pt>
                <c:pt idx="11">
                  <c:v>Canada</c:v>
                </c:pt>
                <c:pt idx="12">
                  <c:v>Australia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484</c:v>
                </c:pt>
                <c:pt idx="1">
                  <c:v>187</c:v>
                </c:pt>
                <c:pt idx="2">
                  <c:v>190</c:v>
                </c:pt>
                <c:pt idx="3">
                  <c:v>107</c:v>
                </c:pt>
                <c:pt idx="4">
                  <c:v>79</c:v>
                </c:pt>
                <c:pt idx="5">
                  <c:v>49</c:v>
                </c:pt>
                <c:pt idx="6">
                  <c:v>56</c:v>
                </c:pt>
                <c:pt idx="7">
                  <c:v>45</c:v>
                </c:pt>
                <c:pt idx="8">
                  <c:v>0</c:v>
                </c:pt>
                <c:pt idx="9">
                  <c:v>0</c:v>
                </c:pt>
                <c:pt idx="10">
                  <c:v>34</c:v>
                </c:pt>
                <c:pt idx="11">
                  <c:v>43</c:v>
                </c:pt>
                <c:pt idx="1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98-48F5-9B01-794147DA58C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May'22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Sheet1!$A$2:$A$14</c:f>
              <c:strCache>
                <c:ptCount val="13"/>
                <c:pt idx="0">
                  <c:v>India</c:v>
                </c:pt>
                <c:pt idx="1">
                  <c:v>US</c:v>
                </c:pt>
                <c:pt idx="2">
                  <c:v>South Korea</c:v>
                </c:pt>
                <c:pt idx="3">
                  <c:v>China </c:v>
                </c:pt>
                <c:pt idx="4">
                  <c:v>France </c:v>
                </c:pt>
                <c:pt idx="5">
                  <c:v>Japan</c:v>
                </c:pt>
                <c:pt idx="6">
                  <c:v>Germany</c:v>
                </c:pt>
                <c:pt idx="7">
                  <c:v>UK</c:v>
                </c:pt>
                <c:pt idx="8">
                  <c:v>Italy </c:v>
                </c:pt>
                <c:pt idx="9">
                  <c:v>Singapore</c:v>
                </c:pt>
                <c:pt idx="10">
                  <c:v>Vietnam</c:v>
                </c:pt>
                <c:pt idx="11">
                  <c:v>Canada</c:v>
                </c:pt>
                <c:pt idx="12">
                  <c:v>Australia</c:v>
                </c:pt>
              </c:strCache>
            </c:strRef>
          </c:cat>
          <c:val>
            <c:numRef>
              <c:f>Sheet1!$C$2:$C$14</c:f>
              <c:numCache>
                <c:formatCode>General</c:formatCode>
                <c:ptCount val="13"/>
                <c:pt idx="0">
                  <c:v>643</c:v>
                </c:pt>
                <c:pt idx="1">
                  <c:v>391</c:v>
                </c:pt>
                <c:pt idx="2">
                  <c:v>328</c:v>
                </c:pt>
                <c:pt idx="3">
                  <c:v>57</c:v>
                </c:pt>
                <c:pt idx="4">
                  <c:v>82</c:v>
                </c:pt>
                <c:pt idx="5">
                  <c:v>58</c:v>
                </c:pt>
                <c:pt idx="6">
                  <c:v>58</c:v>
                </c:pt>
                <c:pt idx="7">
                  <c:v>52</c:v>
                </c:pt>
                <c:pt idx="8">
                  <c:v>30</c:v>
                </c:pt>
                <c:pt idx="9">
                  <c:v>53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498-48F5-9B01-794147DA58C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Jun'22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Sheet1!$A$2:$A$14</c:f>
              <c:strCache>
                <c:ptCount val="13"/>
                <c:pt idx="0">
                  <c:v>India</c:v>
                </c:pt>
                <c:pt idx="1">
                  <c:v>US</c:v>
                </c:pt>
                <c:pt idx="2">
                  <c:v>South Korea</c:v>
                </c:pt>
                <c:pt idx="3">
                  <c:v>China </c:v>
                </c:pt>
                <c:pt idx="4">
                  <c:v>France </c:v>
                </c:pt>
                <c:pt idx="5">
                  <c:v>Japan</c:v>
                </c:pt>
                <c:pt idx="6">
                  <c:v>Germany</c:v>
                </c:pt>
                <c:pt idx="7">
                  <c:v>UK</c:v>
                </c:pt>
                <c:pt idx="8">
                  <c:v>Italy </c:v>
                </c:pt>
                <c:pt idx="9">
                  <c:v>Singapore</c:v>
                </c:pt>
                <c:pt idx="10">
                  <c:v>Vietnam</c:v>
                </c:pt>
                <c:pt idx="11">
                  <c:v>Canada</c:v>
                </c:pt>
                <c:pt idx="12">
                  <c:v>Australia</c:v>
                </c:pt>
              </c:strCache>
            </c:strRef>
          </c:cat>
          <c:val>
            <c:numRef>
              <c:f>Sheet1!$D$2:$D$14</c:f>
              <c:numCache>
                <c:formatCode>General</c:formatCode>
                <c:ptCount val="13"/>
                <c:pt idx="0">
                  <c:v>677</c:v>
                </c:pt>
                <c:pt idx="1">
                  <c:v>306</c:v>
                </c:pt>
                <c:pt idx="2">
                  <c:v>195</c:v>
                </c:pt>
                <c:pt idx="3">
                  <c:v>82</c:v>
                </c:pt>
                <c:pt idx="4">
                  <c:v>68</c:v>
                </c:pt>
                <c:pt idx="5">
                  <c:v>43</c:v>
                </c:pt>
                <c:pt idx="6">
                  <c:v>55</c:v>
                </c:pt>
                <c:pt idx="7">
                  <c:v>27</c:v>
                </c:pt>
                <c:pt idx="8">
                  <c:v>0</c:v>
                </c:pt>
                <c:pt idx="9">
                  <c:v>0</c:v>
                </c:pt>
                <c:pt idx="10">
                  <c:v>29</c:v>
                </c:pt>
                <c:pt idx="11">
                  <c:v>0</c:v>
                </c:pt>
                <c:pt idx="12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498-48F5-9B01-794147DA58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67004080"/>
        <c:axId val="1867006160"/>
      </c:barChart>
      <c:catAx>
        <c:axId val="1867004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7006160"/>
        <c:crosses val="autoZero"/>
        <c:auto val="1"/>
        <c:lblAlgn val="ctr"/>
        <c:lblOffset val="100"/>
        <c:noMultiLvlLbl val="0"/>
      </c:catAx>
      <c:valAx>
        <c:axId val="1867006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7004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charset="0"/>
                <a:ea typeface="+mn-ea"/>
                <a:cs typeface="+mn-cs"/>
              </a:defRPr>
            </a:pPr>
            <a:r>
              <a:rPr lang="en-IN" dirty="0">
                <a:latin typeface="Myriad Pro" panose="020B0503030403020204" charset="0"/>
              </a:rPr>
              <a:t>Top viewed pages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Myriad Pro" panose="020B050303040302020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1574235610573215"/>
          <c:y val="0.10524232019032562"/>
          <c:w val="0.64605611038367705"/>
          <c:h val="0.75887450891106545"/>
        </c:manualLayout>
      </c:layout>
      <c:barChart>
        <c:barDir val="bar"/>
        <c:grouping val="cluster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Apr'22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Sheet1!$A$2:$A$15</c:f>
              <c:strCache>
                <c:ptCount val="14"/>
                <c:pt idx="0">
                  <c:v>using-onem2m/developers/device-developers</c:v>
                </c:pt>
                <c:pt idx="1">
                  <c:v>membership/current-members</c:v>
                </c:pt>
                <c:pt idx="2">
                  <c:v>/technical/published-specifications/release-5</c:v>
                </c:pt>
                <c:pt idx="3">
                  <c:v>/membership</c:v>
                </c:pt>
                <c:pt idx="4">
                  <c:v>/using-oneM2M/devices-examples</c:v>
                </c:pt>
                <c:pt idx="5">
                  <c:v>/harmonization-M2M (About us)</c:v>
                </c:pt>
                <c:pt idx="6">
                  <c:v>/using-oneM2M/developers</c:v>
                </c:pt>
                <c:pt idx="7">
                  <c:v>/technical</c:v>
                </c:pt>
                <c:pt idx="8">
                  <c:v>/technical/published-specifications</c:v>
                </c:pt>
                <c:pt idx="9">
                  <c:v>/using-oneM2M/developers/basics</c:v>
                </c:pt>
                <c:pt idx="10">
                  <c:v>/using-oneM2M/what-is-oneM2M</c:v>
                </c:pt>
                <c:pt idx="11">
                  <c:v>Homepage</c:v>
                </c:pt>
                <c:pt idx="12">
                  <c:v>using-onem2m/developers/api</c:v>
                </c:pt>
                <c:pt idx="13">
                  <c:v>using-onem2m/developers/rest-resources</c:v>
                </c:pt>
              </c:strCache>
            </c:strRef>
          </c:cat>
          <c:val>
            <c:numRef>
              <c:f>Sheet1!$D$2:$D$15</c:f>
              <c:numCache>
                <c:formatCode>General</c:formatCode>
                <c:ptCount val="14"/>
                <c:pt idx="0">
                  <c:v>0</c:v>
                </c:pt>
                <c:pt idx="1">
                  <c:v>0</c:v>
                </c:pt>
                <c:pt idx="2">
                  <c:v>109</c:v>
                </c:pt>
                <c:pt idx="3">
                  <c:v>0</c:v>
                </c:pt>
                <c:pt idx="4">
                  <c:v>140</c:v>
                </c:pt>
                <c:pt idx="5">
                  <c:v>137</c:v>
                </c:pt>
                <c:pt idx="6">
                  <c:v>0</c:v>
                </c:pt>
                <c:pt idx="7">
                  <c:v>346</c:v>
                </c:pt>
                <c:pt idx="8">
                  <c:v>154</c:v>
                </c:pt>
                <c:pt idx="9">
                  <c:v>344</c:v>
                </c:pt>
                <c:pt idx="10">
                  <c:v>556</c:v>
                </c:pt>
                <c:pt idx="11">
                  <c:v>1583</c:v>
                </c:pt>
                <c:pt idx="12">
                  <c:v>0</c:v>
                </c:pt>
                <c:pt idx="1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46-4D4C-A65E-A142F451188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May'22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Sheet1!$A$2:$A$15</c:f>
              <c:strCache>
                <c:ptCount val="14"/>
                <c:pt idx="0">
                  <c:v>using-onem2m/developers/device-developers</c:v>
                </c:pt>
                <c:pt idx="1">
                  <c:v>membership/current-members</c:v>
                </c:pt>
                <c:pt idx="2">
                  <c:v>/technical/published-specifications/release-5</c:v>
                </c:pt>
                <c:pt idx="3">
                  <c:v>/membership</c:v>
                </c:pt>
                <c:pt idx="4">
                  <c:v>/using-oneM2M/devices-examples</c:v>
                </c:pt>
                <c:pt idx="5">
                  <c:v>/harmonization-M2M (About us)</c:v>
                </c:pt>
                <c:pt idx="6">
                  <c:v>/using-oneM2M/developers</c:v>
                </c:pt>
                <c:pt idx="7">
                  <c:v>/technical</c:v>
                </c:pt>
                <c:pt idx="8">
                  <c:v>/technical/published-specifications</c:v>
                </c:pt>
                <c:pt idx="9">
                  <c:v>/using-oneM2M/developers/basics</c:v>
                </c:pt>
                <c:pt idx="10">
                  <c:v>/using-oneM2M/what-is-oneM2M</c:v>
                </c:pt>
                <c:pt idx="11">
                  <c:v>Homepage</c:v>
                </c:pt>
                <c:pt idx="12">
                  <c:v>using-onem2m/developers/api</c:v>
                </c:pt>
                <c:pt idx="13">
                  <c:v>using-onem2m/developers/rest-resources</c:v>
                </c:pt>
              </c:strCache>
            </c:strRef>
          </c:cat>
          <c:val>
            <c:numRef>
              <c:f>Sheet1!$E$2:$E$15</c:f>
              <c:numCache>
                <c:formatCode>General</c:formatCode>
                <c:ptCount val="14"/>
                <c:pt idx="0">
                  <c:v>165</c:v>
                </c:pt>
                <c:pt idx="1">
                  <c:v>0</c:v>
                </c:pt>
                <c:pt idx="2">
                  <c:v>0</c:v>
                </c:pt>
                <c:pt idx="3">
                  <c:v>168</c:v>
                </c:pt>
                <c:pt idx="4">
                  <c:v>251</c:v>
                </c:pt>
                <c:pt idx="5">
                  <c:v>191</c:v>
                </c:pt>
                <c:pt idx="6">
                  <c:v>370</c:v>
                </c:pt>
                <c:pt idx="7">
                  <c:v>405</c:v>
                </c:pt>
                <c:pt idx="8">
                  <c:v>382</c:v>
                </c:pt>
                <c:pt idx="9">
                  <c:v>397</c:v>
                </c:pt>
                <c:pt idx="10">
                  <c:v>801</c:v>
                </c:pt>
                <c:pt idx="11">
                  <c:v>1904</c:v>
                </c:pt>
                <c:pt idx="12">
                  <c:v>0</c:v>
                </c:pt>
                <c:pt idx="1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146-4D4C-A65E-A142F4511881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Jun'22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Sheet1!$A$2:$A$15</c:f>
              <c:strCache>
                <c:ptCount val="14"/>
                <c:pt idx="0">
                  <c:v>using-onem2m/developers/device-developers</c:v>
                </c:pt>
                <c:pt idx="1">
                  <c:v>membership/current-members</c:v>
                </c:pt>
                <c:pt idx="2">
                  <c:v>/technical/published-specifications/release-5</c:v>
                </c:pt>
                <c:pt idx="3">
                  <c:v>/membership</c:v>
                </c:pt>
                <c:pt idx="4">
                  <c:v>/using-oneM2M/devices-examples</c:v>
                </c:pt>
                <c:pt idx="5">
                  <c:v>/harmonization-M2M (About us)</c:v>
                </c:pt>
                <c:pt idx="6">
                  <c:v>/using-oneM2M/developers</c:v>
                </c:pt>
                <c:pt idx="7">
                  <c:v>/technical</c:v>
                </c:pt>
                <c:pt idx="8">
                  <c:v>/technical/published-specifications</c:v>
                </c:pt>
                <c:pt idx="9">
                  <c:v>/using-oneM2M/developers/basics</c:v>
                </c:pt>
                <c:pt idx="10">
                  <c:v>/using-oneM2M/what-is-oneM2M</c:v>
                </c:pt>
                <c:pt idx="11">
                  <c:v>Homepage</c:v>
                </c:pt>
                <c:pt idx="12">
                  <c:v>using-onem2m/developers/api</c:v>
                </c:pt>
                <c:pt idx="13">
                  <c:v>using-onem2m/developers/rest-resources</c:v>
                </c:pt>
              </c:strCache>
            </c:strRef>
          </c:cat>
          <c:val>
            <c:numRef>
              <c:f>Sheet1!$F$2:$F$15</c:f>
              <c:numCache>
                <c:formatCode>General</c:formatCode>
                <c:ptCount val="1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202</c:v>
                </c:pt>
                <c:pt idx="5">
                  <c:v>157</c:v>
                </c:pt>
                <c:pt idx="6">
                  <c:v>214</c:v>
                </c:pt>
                <c:pt idx="7">
                  <c:v>400</c:v>
                </c:pt>
                <c:pt idx="8">
                  <c:v>481</c:v>
                </c:pt>
                <c:pt idx="9">
                  <c:v>395</c:v>
                </c:pt>
                <c:pt idx="10">
                  <c:v>713</c:v>
                </c:pt>
                <c:pt idx="11">
                  <c:v>1622</c:v>
                </c:pt>
                <c:pt idx="12">
                  <c:v>183</c:v>
                </c:pt>
                <c:pt idx="13">
                  <c:v>152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146-4D4C-A65E-A142F45118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5303711"/>
        <c:axId val="25305791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Feb'22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Sheet1!$A$2:$A$15</c15:sqref>
                        </c15:formulaRef>
                      </c:ext>
                    </c:extLst>
                    <c:strCache>
                      <c:ptCount val="14"/>
                      <c:pt idx="0">
                        <c:v>using-onem2m/developers/device-developers</c:v>
                      </c:pt>
                      <c:pt idx="1">
                        <c:v>membership/current-members</c:v>
                      </c:pt>
                      <c:pt idx="2">
                        <c:v>/technical/published-specifications/release-5</c:v>
                      </c:pt>
                      <c:pt idx="3">
                        <c:v>/membership</c:v>
                      </c:pt>
                      <c:pt idx="4">
                        <c:v>/using-oneM2M/devices-examples</c:v>
                      </c:pt>
                      <c:pt idx="5">
                        <c:v>/harmonization-M2M (About us)</c:v>
                      </c:pt>
                      <c:pt idx="6">
                        <c:v>/using-oneM2M/developers</c:v>
                      </c:pt>
                      <c:pt idx="7">
                        <c:v>/technical</c:v>
                      </c:pt>
                      <c:pt idx="8">
                        <c:v>/technical/published-specifications</c:v>
                      </c:pt>
                      <c:pt idx="9">
                        <c:v>/using-oneM2M/developers/basics</c:v>
                      </c:pt>
                      <c:pt idx="10">
                        <c:v>/using-oneM2M/what-is-oneM2M</c:v>
                      </c:pt>
                      <c:pt idx="11">
                        <c:v>Homepage</c:v>
                      </c:pt>
                      <c:pt idx="12">
                        <c:v>using-onem2m/developers/api</c:v>
                      </c:pt>
                      <c:pt idx="13">
                        <c:v>using-onem2m/developers/rest-resources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Sheet1!$B$2:$B$15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0</c:v>
                      </c:pt>
                      <c:pt idx="1">
                        <c:v>143</c:v>
                      </c:pt>
                      <c:pt idx="2">
                        <c:v>0</c:v>
                      </c:pt>
                      <c:pt idx="3">
                        <c:v>143</c:v>
                      </c:pt>
                      <c:pt idx="4">
                        <c:v>132</c:v>
                      </c:pt>
                      <c:pt idx="5">
                        <c:v>190</c:v>
                      </c:pt>
                      <c:pt idx="6">
                        <c:v>245</c:v>
                      </c:pt>
                      <c:pt idx="7">
                        <c:v>379</c:v>
                      </c:pt>
                      <c:pt idx="8">
                        <c:v>359</c:v>
                      </c:pt>
                      <c:pt idx="9">
                        <c:v>370</c:v>
                      </c:pt>
                      <c:pt idx="10">
                        <c:v>480</c:v>
                      </c:pt>
                      <c:pt idx="11">
                        <c:v>1388</c:v>
                      </c:pt>
                      <c:pt idx="12">
                        <c:v>0</c:v>
                      </c:pt>
                      <c:pt idx="13">
                        <c:v>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C146-4D4C-A65E-A142F4511881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Mar'22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Sheet1!$A$2:$A$15</c15:sqref>
                        </c15:formulaRef>
                      </c:ext>
                    </c:extLst>
                    <c:strCache>
                      <c:ptCount val="14"/>
                      <c:pt idx="0">
                        <c:v>using-onem2m/developers/device-developers</c:v>
                      </c:pt>
                      <c:pt idx="1">
                        <c:v>membership/current-members</c:v>
                      </c:pt>
                      <c:pt idx="2">
                        <c:v>/technical/published-specifications/release-5</c:v>
                      </c:pt>
                      <c:pt idx="3">
                        <c:v>/membership</c:v>
                      </c:pt>
                      <c:pt idx="4">
                        <c:v>/using-oneM2M/devices-examples</c:v>
                      </c:pt>
                      <c:pt idx="5">
                        <c:v>/harmonization-M2M (About us)</c:v>
                      </c:pt>
                      <c:pt idx="6">
                        <c:v>/using-oneM2M/developers</c:v>
                      </c:pt>
                      <c:pt idx="7">
                        <c:v>/technical</c:v>
                      </c:pt>
                      <c:pt idx="8">
                        <c:v>/technical/published-specifications</c:v>
                      </c:pt>
                      <c:pt idx="9">
                        <c:v>/using-oneM2M/developers/basics</c:v>
                      </c:pt>
                      <c:pt idx="10">
                        <c:v>/using-oneM2M/what-is-oneM2M</c:v>
                      </c:pt>
                      <c:pt idx="11">
                        <c:v>Homepage</c:v>
                      </c:pt>
                      <c:pt idx="12">
                        <c:v>using-onem2m/developers/api</c:v>
                      </c:pt>
                      <c:pt idx="13">
                        <c:v>using-onem2m/developers/rest-resources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Sheet1!$C$2:$C$15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0</c:v>
                      </c:pt>
                      <c:pt idx="1">
                        <c:v>0</c:v>
                      </c:pt>
                      <c:pt idx="2">
                        <c:v>147</c:v>
                      </c:pt>
                      <c:pt idx="3">
                        <c:v>149</c:v>
                      </c:pt>
                      <c:pt idx="4">
                        <c:v>163</c:v>
                      </c:pt>
                      <c:pt idx="5">
                        <c:v>190</c:v>
                      </c:pt>
                      <c:pt idx="6">
                        <c:v>201</c:v>
                      </c:pt>
                      <c:pt idx="7">
                        <c:v>358</c:v>
                      </c:pt>
                      <c:pt idx="8">
                        <c:v>422</c:v>
                      </c:pt>
                      <c:pt idx="9">
                        <c:v>452</c:v>
                      </c:pt>
                      <c:pt idx="10">
                        <c:v>636</c:v>
                      </c:pt>
                      <c:pt idx="11">
                        <c:v>1531</c:v>
                      </c:pt>
                      <c:pt idx="12">
                        <c:v>0</c:v>
                      </c:pt>
                      <c:pt idx="13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C146-4D4C-A65E-A142F4511881}"/>
                  </c:ext>
                </c:extLst>
              </c15:ser>
            </c15:filteredBarSeries>
          </c:ext>
        </c:extLst>
      </c:barChart>
      <c:catAx>
        <c:axId val="2530371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charset="0"/>
                <a:ea typeface="+mn-ea"/>
                <a:cs typeface="+mn-cs"/>
              </a:defRPr>
            </a:pPr>
            <a:endParaRPr lang="en-US"/>
          </a:p>
        </c:txPr>
        <c:crossAx val="25305791"/>
        <c:crosses val="autoZero"/>
        <c:auto val="1"/>
        <c:lblAlgn val="ctr"/>
        <c:lblOffset val="100"/>
        <c:noMultiLvlLbl val="0"/>
      </c:catAx>
      <c:valAx>
        <c:axId val="2530579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3037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charset="0"/>
                <a:ea typeface="+mn-ea"/>
                <a:cs typeface="+mn-cs"/>
              </a:defRPr>
            </a:pPr>
            <a:r>
              <a:rPr lang="en-US" dirty="0">
                <a:latin typeface="Myriad Pro" panose="020B0503030403020204" charset="0"/>
              </a:rPr>
              <a:t>No. of downloads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Myriad Pro" panose="020B050303040302020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5675261456852669E-2"/>
          <c:y val="0.22786155849684497"/>
          <c:w val="0.88262887363968134"/>
          <c:h val="0.647601816651828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No. of dwnlds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yriad Pro" panose="020B050303040302020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Jan'22</c:v>
                </c:pt>
                <c:pt idx="1">
                  <c:v>Feb'22</c:v>
                </c:pt>
                <c:pt idx="2">
                  <c:v>Mar'22</c:v>
                </c:pt>
                <c:pt idx="3">
                  <c:v>Apr'22</c:v>
                </c:pt>
                <c:pt idx="4">
                  <c:v>May'22</c:v>
                </c:pt>
                <c:pt idx="5">
                  <c:v>Jun'22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28</c:v>
                </c:pt>
                <c:pt idx="1">
                  <c:v>15</c:v>
                </c:pt>
                <c:pt idx="2">
                  <c:v>38</c:v>
                </c:pt>
                <c:pt idx="3">
                  <c:v>13</c:v>
                </c:pt>
                <c:pt idx="4">
                  <c:v>27</c:v>
                </c:pt>
                <c:pt idx="5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82-4EF0-81A8-D7599F92B13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66299584"/>
        <c:axId val="1866310400"/>
      </c:barChart>
      <c:catAx>
        <c:axId val="1866299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charset="0"/>
                <a:ea typeface="+mn-ea"/>
                <a:cs typeface="+mn-cs"/>
              </a:defRPr>
            </a:pPr>
            <a:endParaRPr lang="en-US"/>
          </a:p>
        </c:txPr>
        <c:crossAx val="1866310400"/>
        <c:crosses val="autoZero"/>
        <c:auto val="1"/>
        <c:lblAlgn val="ctr"/>
        <c:lblOffset val="100"/>
        <c:noMultiLvlLbl val="0"/>
      </c:catAx>
      <c:valAx>
        <c:axId val="1866310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charset="0"/>
                <a:ea typeface="+mn-ea"/>
                <a:cs typeface="+mn-cs"/>
              </a:defRPr>
            </a:pPr>
            <a:endParaRPr lang="en-US"/>
          </a:p>
        </c:txPr>
        <c:crossAx val="1866299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862" b="0" i="0" u="none" strike="noStrike" baseline="0" dirty="0">
                <a:effectLst/>
                <a:latin typeface="Myriad Pro" panose="020B0503030403020204" charset="0"/>
              </a:rPr>
              <a:t>Metrics for the views on executive viewpoints</a:t>
            </a:r>
            <a:endParaRPr lang="en-US" dirty="0">
              <a:latin typeface="Myriad Pro" panose="020B050303040302020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1592430062453525E-2"/>
          <c:y val="0.17202324833858046"/>
          <c:w val="0.93265106684546573"/>
          <c:h val="0.715833508921142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Time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yriad Pro" panose="020B0503030403020204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mmm\-yy</c:formatCode>
                <c:ptCount val="13"/>
                <c:pt idx="0">
                  <c:v>44348</c:v>
                </c:pt>
                <c:pt idx="1">
                  <c:v>44378</c:v>
                </c:pt>
                <c:pt idx="2">
                  <c:v>44409</c:v>
                </c:pt>
                <c:pt idx="3">
                  <c:v>44440</c:v>
                </c:pt>
                <c:pt idx="4">
                  <c:v>44470</c:v>
                </c:pt>
                <c:pt idx="5">
                  <c:v>44501</c:v>
                </c:pt>
                <c:pt idx="6">
                  <c:v>44531</c:v>
                </c:pt>
                <c:pt idx="7">
                  <c:v>44562</c:v>
                </c:pt>
                <c:pt idx="8">
                  <c:v>44593</c:v>
                </c:pt>
                <c:pt idx="9">
                  <c:v>44621</c:v>
                </c:pt>
                <c:pt idx="10">
                  <c:v>44652</c:v>
                </c:pt>
                <c:pt idx="11">
                  <c:v>44682</c:v>
                </c:pt>
                <c:pt idx="12">
                  <c:v>44713</c:v>
                </c:pt>
              </c:numCache>
            </c:num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74</c:v>
                </c:pt>
                <c:pt idx="1">
                  <c:v>27</c:v>
                </c:pt>
                <c:pt idx="2">
                  <c:v>25</c:v>
                </c:pt>
                <c:pt idx="3">
                  <c:v>42</c:v>
                </c:pt>
                <c:pt idx="4">
                  <c:v>45</c:v>
                </c:pt>
                <c:pt idx="5">
                  <c:v>106</c:v>
                </c:pt>
                <c:pt idx="6">
                  <c:v>14</c:v>
                </c:pt>
                <c:pt idx="7">
                  <c:v>17</c:v>
                </c:pt>
                <c:pt idx="8">
                  <c:v>28</c:v>
                </c:pt>
                <c:pt idx="9">
                  <c:v>27</c:v>
                </c:pt>
                <c:pt idx="10">
                  <c:v>179</c:v>
                </c:pt>
                <c:pt idx="11">
                  <c:v>215</c:v>
                </c:pt>
                <c:pt idx="12">
                  <c:v>399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72-4CB2-A25D-BC6EFB76F39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78339263"/>
        <c:axId val="178339679"/>
      </c:barChart>
      <c:dateAx>
        <c:axId val="178339263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/>
                <a:ea typeface="+mn-ea"/>
                <a:cs typeface="+mn-cs"/>
              </a:defRPr>
            </a:pPr>
            <a:endParaRPr lang="en-US"/>
          </a:p>
        </c:txPr>
        <c:crossAx val="178339679"/>
        <c:crosses val="autoZero"/>
        <c:auto val="1"/>
        <c:lblOffset val="100"/>
        <c:baseTimeUnit val="months"/>
      </c:dateAx>
      <c:valAx>
        <c:axId val="1783396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3392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8E301-3DFA-4C73-9BFF-EDACBE8CE9B5}" type="datetimeFigureOut">
              <a:rPr lang="en-IN" smtClean="0"/>
              <a:t>28-07-2022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A05934-9E10-4F0A-88EF-5F62E8EA335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4509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uturecom.com.br/en/home.html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10403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20754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sz="1050" dirty="0"/>
          </a:p>
          <a:p>
            <a:r>
              <a:rPr lang="en-IN" dirty="0"/>
              <a:t>- Interviews in pipeline - </a:t>
            </a:r>
            <a:r>
              <a:rPr lang="en-IN" sz="180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Interview with TCS (</a:t>
            </a:r>
            <a:r>
              <a:rPr lang="en-IN" sz="180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DigiFleet</a:t>
            </a:r>
            <a:r>
              <a:rPr lang="en-IN" sz="180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), </a:t>
            </a:r>
            <a:r>
              <a:rPr lang="en-US" sz="180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SMARTM2M study on IoT data for AI and </a:t>
            </a:r>
            <a:r>
              <a:rPr lang="it-IT" sz="180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Mauro Dragoni STF602 interview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F79383-E4C0-4FC2-A15A-FDB41178610A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6595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065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pen Sans"/>
              <a:buNone/>
            </a:pPr>
            <a:r>
              <a:rPr lang="en-IN" sz="1050" dirty="0">
                <a:latin typeface="Myriad Pro"/>
                <a:ea typeface="Open Sans"/>
                <a:cs typeface="Open Sans"/>
                <a:sym typeface="Open Sans"/>
              </a:rPr>
              <a:t>Regional Events Upcoming - </a:t>
            </a: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pen Sans"/>
              <a:buChar char="-"/>
            </a:pPr>
            <a:r>
              <a:rPr lang="en-IN" sz="1050" dirty="0">
                <a:latin typeface="Myriad Pro"/>
                <a:ea typeface="Open Sans"/>
                <a:cs typeface="Open Sans"/>
                <a:sym typeface="Open Sans"/>
              </a:rPr>
              <a:t>18-20 Oct: IMC 2022*</a:t>
            </a:r>
          </a:p>
          <a:p>
            <a:pPr marL="457200" marR="0" lvl="0" indent="-336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pen Sans"/>
              <a:buChar char="-"/>
              <a:tabLst/>
              <a:defRPr/>
            </a:pPr>
            <a:r>
              <a:rPr lang="en-IN" sz="1050" u="sng" dirty="0">
                <a:solidFill>
                  <a:srgbClr val="FF0000"/>
                </a:solidFill>
                <a:latin typeface="Myriad Pro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18-20 Oct: Future Com Brazil/Hybrid/Sau Paolo</a:t>
            </a:r>
            <a:endParaRPr lang="en-IN" sz="1050" u="sng" dirty="0">
              <a:solidFill>
                <a:srgbClr val="FF0000"/>
              </a:solidFill>
              <a:latin typeface="Myriad Pro"/>
              <a:ea typeface="Open Sans"/>
              <a:cs typeface="Open Sans"/>
              <a:sym typeface="Open Sans"/>
            </a:endParaRPr>
          </a:p>
          <a:p>
            <a:pPr marL="457200" marR="0" lvl="0" indent="-336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pen Sans"/>
              <a:buChar char="-"/>
              <a:tabLst/>
              <a:defRPr/>
            </a:pPr>
            <a:r>
              <a:rPr lang="en-IN" sz="1050" b="0" i="0" u="sng" strike="noStrike" cap="none" dirty="0">
                <a:solidFill>
                  <a:srgbClr val="FF0000"/>
                </a:solidFill>
                <a:latin typeface="Myriad Pro"/>
                <a:ea typeface="Open Sans"/>
                <a:cs typeface="Open Sans"/>
                <a:sym typeface="Arial"/>
              </a:rPr>
              <a:t>IET Future Tech Congress - 22-23 Nov (</a:t>
            </a:r>
            <a:r>
              <a:rPr lang="en-IN" sz="1050" b="0" i="0" u="sng" strike="noStrike" cap="none" dirty="0" err="1">
                <a:solidFill>
                  <a:srgbClr val="FF0000"/>
                </a:solidFill>
                <a:latin typeface="Myriad Pro"/>
                <a:ea typeface="Open Sans"/>
                <a:cs typeface="Open Sans"/>
                <a:sym typeface="Arial"/>
              </a:rPr>
              <a:t>Phygital</a:t>
            </a:r>
            <a:r>
              <a:rPr lang="en-IN" sz="1050" b="0" i="0" u="sng" strike="noStrike" cap="none" dirty="0">
                <a:solidFill>
                  <a:srgbClr val="FF0000"/>
                </a:solidFill>
                <a:latin typeface="Myriad Pro"/>
                <a:ea typeface="Open Sans"/>
                <a:cs typeface="Open Sans"/>
                <a:sym typeface="Arial"/>
              </a:rPr>
              <a:t>)/BLR</a:t>
            </a:r>
            <a:endParaRPr lang="en-IN" sz="1050" dirty="0">
              <a:latin typeface="Myriad Pro"/>
              <a:ea typeface="Open Sans"/>
              <a:cs typeface="Open Sans"/>
              <a:sym typeface="Open Sans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pen Sans"/>
              <a:buChar char="-"/>
            </a:pPr>
            <a:r>
              <a:rPr lang="en-IN" sz="1050" b="1" i="0" u="sng" strike="noStrike" cap="none" dirty="0">
                <a:solidFill>
                  <a:srgbClr val="FF0000"/>
                </a:solidFill>
                <a:latin typeface="Myriad Pro"/>
                <a:ea typeface="Open Sans"/>
                <a:cs typeface="Open Sans"/>
                <a:sym typeface="Arial"/>
              </a:rPr>
              <a:t>12-15 Oct: </a:t>
            </a:r>
            <a:r>
              <a:rPr lang="en-IN" sz="1050" b="0" i="0" u="sng" strike="noStrike" cap="none" dirty="0">
                <a:solidFill>
                  <a:srgbClr val="FF0000"/>
                </a:solidFill>
                <a:latin typeface="Myriad Pro"/>
                <a:ea typeface="Open Sans"/>
                <a:cs typeface="Open Sans"/>
                <a:sym typeface="Arial"/>
              </a:rPr>
              <a:t>The 2nd International Conference on AI-ML-Systems (AIMLSystems'22), F2F Bangalore, India</a:t>
            </a:r>
            <a:endParaRPr lang="en-IN" sz="1050" b="0" i="0" u="sng" strike="noStrike" cap="none" dirty="0">
              <a:solidFill>
                <a:srgbClr val="FF0000"/>
              </a:solidFill>
              <a:latin typeface="Myriad Pro"/>
              <a:ea typeface="Open Sans"/>
              <a:cs typeface="Open Sans"/>
              <a:sym typeface="Open Sans"/>
            </a:endParaRPr>
          </a:p>
          <a:p>
            <a:endParaRPr lang="en-IN" sz="10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F79383-E4C0-4FC2-A15A-FDB41178610A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1402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F79383-E4C0-4FC2-A15A-FDB41178610A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2343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F79383-E4C0-4FC2-A15A-FDB41178610A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755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4285397"/>
            <a:ext cx="12192000" cy="2572603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6860" y="1122363"/>
            <a:ext cx="11296184" cy="2387600"/>
          </a:xfrm>
        </p:spPr>
        <p:txBody>
          <a:bodyPr anchor="b"/>
          <a:lstStyle>
            <a:lvl1pPr algn="ctr">
              <a:defRPr sz="6000"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47372" y="194184"/>
            <a:ext cx="2478783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5019675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48782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3_Title Slide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5"/>
          <p:cNvSpPr/>
          <p:nvPr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25"/>
          <p:cNvSpPr/>
          <p:nvPr/>
        </p:nvSpPr>
        <p:spPr>
          <a:xfrm>
            <a:off x="0" y="5341434"/>
            <a:ext cx="12192000" cy="1516566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25"/>
          <p:cNvSpPr txBox="1">
            <a:spLocks noGrp="1"/>
          </p:cNvSpPr>
          <p:nvPr>
            <p:ph type="ctrTitle"/>
          </p:nvPr>
        </p:nvSpPr>
        <p:spPr>
          <a:xfrm>
            <a:off x="401444" y="1122363"/>
            <a:ext cx="11296184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63133"/>
              </a:buClr>
              <a:buSzPts val="6000"/>
              <a:buFont typeface="Open Sans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5"/>
          <p:cNvSpPr txBox="1">
            <a:spLocks noGrp="1"/>
          </p:cNvSpPr>
          <p:nvPr>
            <p:ph type="sldNum" idx="12"/>
          </p:nvPr>
        </p:nvSpPr>
        <p:spPr>
          <a:xfrm>
            <a:off x="11697628" y="6492875"/>
            <a:ext cx="4943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sp>
        <p:nvSpPr>
          <p:cNvPr id="37" name="Google Shape;37;p25"/>
          <p:cNvSpPr txBox="1">
            <a:spLocks noGrp="1"/>
          </p:cNvSpPr>
          <p:nvPr>
            <p:ph type="subTitle" idx="1"/>
          </p:nvPr>
        </p:nvSpPr>
        <p:spPr>
          <a:xfrm>
            <a:off x="1524000" y="5847556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38" name="Google Shape;38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859790" y="215009"/>
            <a:ext cx="2472419" cy="18147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207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5341434"/>
            <a:ext cx="12192000" cy="1516566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5847556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99ED413-F4CF-B8E5-2478-B84ACAD3E9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47372" y="194184"/>
            <a:ext cx="2478783" cy="185635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6C446F8F-0643-AA00-47BF-1176BD6397A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6860" y="1122363"/>
            <a:ext cx="11296184" cy="2387600"/>
          </a:xfrm>
        </p:spPr>
        <p:txBody>
          <a:bodyPr anchor="b"/>
          <a:lstStyle>
            <a:lvl1pPr algn="ctr">
              <a:defRPr sz="6000"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94554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268" y="305687"/>
            <a:ext cx="2478783" cy="185635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63F3BAF-0AD8-A86A-13BB-C04FB9B3419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pPr/>
              <a:t>‹#›</a:t>
            </a:fld>
            <a:endParaRPr lang="en-US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40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17DA7CA9-0FBF-4DD5-A12B-7FDEFF16A645}" type="datetime1">
              <a:rPr lang="en-US" smtClean="0"/>
              <a:t>7/28/2022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000" b="0" i="0">
                <a:solidFill>
                  <a:schemeClr val="bg2"/>
                </a:solidFill>
                <a:latin typeface="Myriad Pro" panose="020B0503030403020204" pitchFamily="34" charset="0"/>
              </a:defRPr>
            </a:lvl1pPr>
          </a:lstStyle>
          <a:p>
            <a:endParaRPr lang="en-US" dirty="0"/>
          </a:p>
          <a:p>
            <a:r>
              <a:rPr lang="en-US" dirty="0"/>
              <a:t>© 2022 oneM2M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163F5A94-8458-4F17-AD3C-1A083E20221D}" type="slidenum">
              <a:rPr lang="en-US" smtClean="0"/>
              <a:pPr/>
              <a:t>‹#›</a:t>
            </a:fld>
            <a:endParaRPr lang="en-US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761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31738B92-EBAB-4376-A4D6-46E98DB1FCED}" type="datetime1">
              <a:rPr lang="en-US" smtClean="0"/>
              <a:t>7/28/2022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000" b="0" i="0">
                <a:solidFill>
                  <a:schemeClr val="bg2"/>
                </a:solidFill>
                <a:latin typeface="Myriad Pro" panose="020B0503030403020204" pitchFamily="34" charset="0"/>
              </a:defRPr>
            </a:lvl1pPr>
          </a:lstStyle>
          <a:p>
            <a:endParaRPr lang="en-US" dirty="0"/>
          </a:p>
          <a:p>
            <a:r>
              <a:rPr lang="en-US" dirty="0"/>
              <a:t>© 2022 oneM2M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451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ED40E329-EB75-4329-8E9B-482394AD3546}" type="datetime1">
              <a:rPr lang="en-US" smtClean="0"/>
              <a:t>7/28/2022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000" b="0" i="0">
                <a:solidFill>
                  <a:schemeClr val="bg2"/>
                </a:solidFill>
                <a:latin typeface="Myriad Pro" panose="020B0503030403020204" pitchFamily="34" charset="0"/>
              </a:defRPr>
            </a:lvl1pPr>
          </a:lstStyle>
          <a:p>
            <a:endParaRPr lang="en-US" dirty="0"/>
          </a:p>
          <a:p>
            <a:r>
              <a:rPr lang="en-US" dirty="0"/>
              <a:t>© 2022 oneM2M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867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8A7DC580-FE31-437C-AD4D-AF9CCD14B753}" type="datetime1">
              <a:rPr lang="en-US" smtClean="0"/>
              <a:t>7/28/2022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000" b="0" i="0">
                <a:solidFill>
                  <a:schemeClr val="bg2"/>
                </a:solidFill>
                <a:latin typeface="Myriad Pro" panose="020B0503030403020204" pitchFamily="34" charset="0"/>
              </a:defRPr>
            </a:lvl1pPr>
          </a:lstStyle>
          <a:p>
            <a:endParaRPr lang="en-US" dirty="0"/>
          </a:p>
          <a:p>
            <a:r>
              <a:rPr lang="en-US" dirty="0"/>
              <a:t>© 2022 oneM2M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219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F6D1CA92-5A82-4F40-857B-5D89174F17A2}" type="datetime1">
              <a:rPr lang="en-US" smtClean="0"/>
              <a:t>7/28/2022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000" b="0" i="0">
                <a:solidFill>
                  <a:schemeClr val="bg2"/>
                </a:solidFill>
                <a:latin typeface="Myriad Pro" panose="020B0503030403020204" pitchFamily="34" charset="0"/>
              </a:defRPr>
            </a:lvl1pPr>
          </a:lstStyle>
          <a:p>
            <a:endParaRPr lang="en-US" dirty="0"/>
          </a:p>
          <a:p>
            <a:r>
              <a:rPr lang="en-US" dirty="0"/>
              <a:t>© 2022 oneM2M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163F5A94-8458-4F17-AD3C-1A083E20221D}" type="slidenum">
              <a:rPr lang="en-US" smtClean="0"/>
              <a:pPr/>
              <a:t>‹#›</a:t>
            </a:fld>
            <a:endParaRPr lang="en-US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594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163F5A94-8458-4F17-AD3C-1A083E20221D}" type="slidenum">
              <a:rPr lang="en-US" smtClean="0"/>
              <a:pPr/>
              <a:t>‹#›</a:t>
            </a:fld>
            <a:endParaRPr lang="en-US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596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4696" y="0"/>
            <a:ext cx="7850299" cy="1173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696" y="149391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97628" y="6492875"/>
            <a:ext cx="4943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fld id="{163F5A94-8458-4F17-AD3C-1A083E20221D}" type="slidenum">
              <a:rPr lang="en-US" smtClean="0"/>
              <a:pPr/>
              <a:t>‹#›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1155282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07572" y="105845"/>
            <a:ext cx="1207227" cy="90409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6497638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894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62" r:id="rId10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C63133"/>
          </a:solidFill>
          <a:latin typeface="Myriad Pro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tsi.org/events/2068-etsi-security-conference#pane-2/" TargetMode="External"/><Relationship Id="rId2" Type="http://schemas.openxmlformats.org/officeDocument/2006/relationships/hyperlink" Target="https://onem2m.org/iot-events/event/780-etsi-iot-week-2022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iotconferences.org/" TargetMode="External"/><Relationship Id="rId4" Type="http://schemas.openxmlformats.org/officeDocument/2006/relationships/hyperlink" Target="https://www.futurecom.com.br/en/home.html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drive.google.com/file/d/1Bn6u5pMr9_-WB-D3Y1vwiR4-ddyLSfy2/view" TargetMode="External"/><Relationship Id="rId3" Type="http://schemas.openxmlformats.org/officeDocument/2006/relationships/hyperlink" Target="https://iotbusinessnews.com/2022/04/06/71164-iot-and-sustainability/" TargetMode="External"/><Relationship Id="rId7" Type="http://schemas.openxmlformats.org/officeDocument/2006/relationships/hyperlink" Target="https://www.innovatingcanada.ca/technology/internet-of-things/iot-standardisation-for-long-term-innovation/" TargetMode="External"/><Relationship Id="rId2" Type="http://schemas.openxmlformats.org/officeDocument/2006/relationships/hyperlink" Target="https://onem2m.org/iot-news/777-a-scalable-standards-based-approach-for-iot-data-sharing-and-ecosystem-monetization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aimagazine.com/technology/onem2m-power-iiot-and-artificial-intelligence" TargetMode="External"/><Relationship Id="rId11" Type="http://schemas.openxmlformats.org/officeDocument/2006/relationships/hyperlink" Target="https://docs.google.com/spreadsheets/d/1RikZmqw7vbcXsvmrHTCGTgK2TDCld51rI7za7ZtpYAk/edit#gid=1270870760" TargetMode="External"/><Relationship Id="rId5" Type="http://schemas.openxmlformats.org/officeDocument/2006/relationships/hyperlink" Target="7%20Mar%20-%20Briefing%20dscussion%20with%20ABI%20on%20Smart%20Cities%20(Roland,%20Bob,%20Dale,%20Ken)" TargetMode="External"/><Relationship Id="rId10" Type="http://schemas.openxmlformats.org/officeDocument/2006/relationships/hyperlink" Target="https://www.etsi.org/e-brochure/Magazine/April-2022/mobile/index.html#p=21" TargetMode="External"/><Relationship Id="rId4" Type="http://schemas.openxmlformats.org/officeDocument/2006/relationships/hyperlink" Target="https://interoperability.news/2022/05/interoperability-of-things/" TargetMode="External"/><Relationship Id="rId9" Type="http://schemas.openxmlformats.org/officeDocument/2006/relationships/hyperlink" Target="https://tele.net.in/sustainable-smart-cities-using-a-national-standards-based-horizontal-framework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tsi.org/e-brochure/Magazine/April-2022/mobile/index.html#p=21" TargetMode="External"/><Relationship Id="rId2" Type="http://schemas.openxmlformats.org/officeDocument/2006/relationships/hyperlink" Target="https://www.innovatingcanada.ca/technology/internet-of-things/iot-standardisation-for-long-term-innovation/" TargetMode="Externa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onem2m.org/membership/executive-viewpoints/793-onem2m-roadmap-interview-hechwartner" TargetMode="External"/><Relationship Id="rId3" Type="http://schemas.openxmlformats.org/officeDocument/2006/relationships/hyperlink" Target="https://www.onem2m.org/membership/executive-viewpoints/752-tp52-activities-and-accomplishments" TargetMode="External"/><Relationship Id="rId7" Type="http://schemas.openxmlformats.org/officeDocument/2006/relationships/hyperlink" Target="https://www.onem2m.org/membership/executive-viewpoints/785-m-wetterwald-interview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onem2m.org/membership/executive-viewpoints/763-elizaveta-yachmeneva-and-thomas-carey-wilson-april-2022" TargetMode="External"/><Relationship Id="rId11" Type="http://schemas.openxmlformats.org/officeDocument/2006/relationships/hyperlink" Target="mailto:oneM2M_PressMedia@list.onem2m.org" TargetMode="External"/><Relationship Id="rId5" Type="http://schemas.openxmlformats.org/officeDocument/2006/relationships/hyperlink" Target="https://www.onem2m.org/membership/executive-viewpoints/758-onel-lopez-march-2022" TargetMode="External"/><Relationship Id="rId10" Type="http://schemas.openxmlformats.org/officeDocument/2006/relationships/hyperlink" Target="https://docs.google.com/spreadsheets/d/1RikZmqw7vbcXsvmrHTCGTgK2TDCld51rI7za7ZtpYAk/edit#gid=1270870760" TargetMode="External"/><Relationship Id="rId4" Type="http://schemas.openxmlformats.org/officeDocument/2006/relationships/hyperlink" Target="https://www.onem2m.org/membership/executive-viewpoints/756-we-are-keeping-release-5-open-so-that-new-members-can-propose-their-ideas-use-cases-and-requirements" TargetMode="External"/><Relationship Id="rId9" Type="http://schemas.openxmlformats.org/officeDocument/2006/relationships/hyperlink" Target="https://onem2m.org/membership/executive-viewpoints/795-onem2m-interview-selvan-ss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iotconferences.org/" TargetMode="External"/><Relationship Id="rId3" Type="http://schemas.openxmlformats.org/officeDocument/2006/relationships/hyperlink" Target="https://www.indico-ictstandards.eu/upcoming-events/brazil/eu-brazil-cooperation-workshop-on-iot-policy-regulations-and-standards" TargetMode="External"/><Relationship Id="rId7" Type="http://schemas.openxmlformats.org/officeDocument/2006/relationships/hyperlink" Target="https://tsdsi.in/event/webinar-series-on-iot-m2m-applications-for-verticals-webinar-on-transportation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onem2m.org/iot-events/event/778-ccsp-and-cosmic" TargetMode="External"/><Relationship Id="rId5" Type="http://schemas.openxmlformats.org/officeDocument/2006/relationships/hyperlink" Target="https://sites.google.com/view/intranse." TargetMode="External"/><Relationship Id="rId4" Type="http://schemas.openxmlformats.org/officeDocument/2006/relationships/hyperlink" Target="https://www.ntiprit.gov.in/uploads/home-page-content/Final_Brochure_IoT_M2M.pdf" TargetMode="External"/><Relationship Id="rId9" Type="http://schemas.openxmlformats.org/officeDocument/2006/relationships/hyperlink" Target="https://docs.google.com/spreadsheets/d/1RikZmqw7vbcXsvmrHTCGTgK2TDCld51rI7za7ZtpYAk/edit#gid=1270870760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uturecom.com.br/en/home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company/onem2m/" TargetMode="External"/><Relationship Id="rId13" Type="http://schemas.openxmlformats.org/officeDocument/2006/relationships/image" Target="../media/image12.svg"/><Relationship Id="rId18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8.svg"/><Relationship Id="rId12" Type="http://schemas.openxmlformats.org/officeDocument/2006/relationships/image" Target="../media/image11.png"/><Relationship Id="rId17" Type="http://schemas.openxmlformats.org/officeDocument/2006/relationships/hyperlink" Target="https://www.onem2m.org/" TargetMode="External"/><Relationship Id="rId2" Type="http://schemas.openxmlformats.org/officeDocument/2006/relationships/hyperlink" Target="https://twitter.com/oneM2M" TargetMode="External"/><Relationship Id="rId16" Type="http://schemas.openxmlformats.org/officeDocument/2006/relationships/image" Target="../media/image14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hyperlink" Target="https://github.com/oneM2M-Tutorials" TargetMode="External"/><Relationship Id="rId5" Type="http://schemas.openxmlformats.org/officeDocument/2006/relationships/hyperlink" Target="https://www.youtube.com/c/Onem2mOrg" TargetMode="External"/><Relationship Id="rId15" Type="http://schemas.openxmlformats.org/officeDocument/2006/relationships/image" Target="../media/image13.png"/><Relationship Id="rId10" Type="http://schemas.openxmlformats.org/officeDocument/2006/relationships/image" Target="../media/image10.svg"/><Relationship Id="rId19" Type="http://schemas.openxmlformats.org/officeDocument/2006/relationships/image" Target="../media/image16.svg"/><Relationship Id="rId4" Type="http://schemas.openxmlformats.org/officeDocument/2006/relationships/image" Target="../media/image6.svg"/><Relationship Id="rId9" Type="http://schemas.openxmlformats.org/officeDocument/2006/relationships/image" Target="../media/image9.png"/><Relationship Id="rId14" Type="http://schemas.openxmlformats.org/officeDocument/2006/relationships/hyperlink" Target="https://wiki.onem2m.org/index.php?title=Main_Page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member.onem2m.org/Application/documentApp/documentinfo/?documentId=34947&amp;fromList=Y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oneM2M@10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RikZmqw7vbcXsvmrHTCGTgK2TDCld51rI7za7ZtpYAk/edit#gid=1270870760" TargetMode="External"/><Relationship Id="rId2" Type="http://schemas.openxmlformats.org/officeDocument/2006/relationships/hyperlink" Target="https://www.onem2m.org/iot-news/802-onem2m-completes-10-years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37047-D186-20AC-E37F-75D259B5AE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Marcom Report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323EFC-1DFD-8B4B-BBA6-D090785E37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Bindoo Srivastava</a:t>
            </a:r>
          </a:p>
          <a:p>
            <a:r>
              <a:rPr lang="en-GB" dirty="0"/>
              <a:t>TSDSI</a:t>
            </a:r>
          </a:p>
          <a:p>
            <a:r>
              <a:rPr lang="en-GB" dirty="0"/>
              <a:t>28 July 2022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291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EE798-8086-EBBC-6009-401E8E9B6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0"/>
            <a:ext cx="9697071" cy="1173570"/>
          </a:xfrm>
        </p:spPr>
        <p:txBody>
          <a:bodyPr>
            <a:normAutofit fontScale="90000"/>
          </a:bodyPr>
          <a:lstStyle/>
          <a:p>
            <a:r>
              <a:rPr lang="en-IN" sz="4400" dirty="0">
                <a:highlight>
                  <a:schemeClr val="lt1"/>
                </a:highlight>
                <a:latin typeface="Myriad Pro"/>
                <a:sym typeface="Open Sans"/>
              </a:rPr>
              <a:t>VISIBILITY – </a:t>
            </a:r>
            <a:r>
              <a:rPr lang="en-IN" sz="4400" dirty="0">
                <a:latin typeface="Myriad Pro"/>
                <a:sym typeface="Open Sans"/>
              </a:rPr>
              <a:t>Events &amp; Speaking Opportunities (</a:t>
            </a:r>
            <a:r>
              <a:rPr lang="en-IN" sz="4400" dirty="0">
                <a:latin typeface="Myriad Pro"/>
              </a:rPr>
              <a:t>U</a:t>
            </a:r>
            <a:r>
              <a:rPr lang="en-IN" sz="4400" dirty="0">
                <a:latin typeface="Myriad Pro"/>
                <a:sym typeface="Open Sans"/>
              </a:rPr>
              <a:t>pcoming/</a:t>
            </a:r>
            <a:r>
              <a:rPr lang="en-IN" sz="4400" dirty="0">
                <a:latin typeface="Myriad Pro"/>
              </a:rPr>
              <a:t>Potential</a:t>
            </a:r>
            <a:r>
              <a:rPr lang="en-IN" sz="4400" dirty="0">
                <a:latin typeface="Myriad Pro"/>
                <a:sym typeface="Open Sans"/>
              </a:rPr>
              <a:t>)</a:t>
            </a:r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4956B8-9185-5ABB-B40E-873B19C05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© 2022 oneM2M</a:t>
            </a:r>
            <a:endParaRPr lang="en-US" dirty="0"/>
          </a:p>
        </p:txBody>
      </p:sp>
      <p:graphicFrame>
        <p:nvGraphicFramePr>
          <p:cNvPr id="6" name="Google Shape;97;p4">
            <a:extLst>
              <a:ext uri="{FF2B5EF4-FFF2-40B4-BE49-F238E27FC236}">
                <a16:creationId xmlns:a16="http://schemas.microsoft.com/office/drawing/2014/main" id="{DDA57822-6E64-1A37-975F-E4C17C82F1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08599437"/>
              </p:ext>
            </p:extLst>
          </p:nvPr>
        </p:nvGraphicFramePr>
        <p:xfrm>
          <a:off x="334695" y="1156410"/>
          <a:ext cx="11105750" cy="4810790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173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4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85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43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 b="1" u="none" strike="noStrike" cap="none" dirty="0">
                          <a:solidFill>
                            <a:schemeClr val="bg1"/>
                          </a:solidFill>
                          <a:sym typeface="Open Sans"/>
                        </a:rPr>
                        <a:t>VISIBILITY</a:t>
                      </a:r>
                      <a:endParaRPr sz="1800" b="1" dirty="0">
                        <a:solidFill>
                          <a:schemeClr val="bg1"/>
                        </a:solidFill>
                        <a:latin typeface="Myriad Pro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 b="1" dirty="0">
                          <a:solidFill>
                            <a:schemeClr val="bg1"/>
                          </a:solidFill>
                          <a:sym typeface="Open Sans"/>
                        </a:rPr>
                        <a:t>oneM2M </a:t>
                      </a:r>
                      <a:endParaRPr sz="1800" b="1" dirty="0">
                        <a:solidFill>
                          <a:schemeClr val="bg1"/>
                        </a:solidFill>
                        <a:latin typeface="Myriad Pro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 b="1" dirty="0">
                          <a:solidFill>
                            <a:schemeClr val="bg1"/>
                          </a:solidFill>
                          <a:sym typeface="Open Sans"/>
                        </a:rPr>
                        <a:t>Partner driven</a:t>
                      </a:r>
                      <a:endParaRPr sz="1800" b="1" dirty="0">
                        <a:solidFill>
                          <a:schemeClr val="bg1"/>
                        </a:solidFill>
                        <a:latin typeface="Myriad Pro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 b="1" dirty="0">
                          <a:solidFill>
                            <a:schemeClr val="bg1"/>
                          </a:solidFill>
                          <a:sym typeface="Open Sans"/>
                        </a:rPr>
                        <a:t>Regional</a:t>
                      </a:r>
                      <a:endParaRPr sz="1800" b="1" dirty="0">
                        <a:solidFill>
                          <a:schemeClr val="bg1"/>
                        </a:solidFill>
                        <a:latin typeface="Myriad Pro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700" b="1" dirty="0">
                          <a:sym typeface="Open Sans"/>
                        </a:rPr>
                        <a:t>Events </a:t>
                      </a:r>
                      <a:endParaRPr sz="1700" b="1" dirty="0">
                        <a:latin typeface="Myriad Pro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700" dirty="0">
                          <a:solidFill>
                            <a:schemeClr val="dk1"/>
                          </a:solidFill>
                          <a:sym typeface="Open Sans"/>
                        </a:rPr>
                        <a:t>Tentative Interop hosted by TTA in Dec’22</a:t>
                      </a:r>
                      <a:endParaRPr sz="1700" dirty="0">
                        <a:solidFill>
                          <a:schemeClr val="dk1"/>
                        </a:solidFill>
                        <a:sym typeface="Open Sans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 dirty="0">
                        <a:sym typeface="Open Sans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700" dirty="0">
                          <a:solidFill>
                            <a:schemeClr val="dk1"/>
                          </a:solidFill>
                          <a:sym typeface="Open Sans"/>
                        </a:rPr>
                        <a:t>oneM2M Webinar/s</a:t>
                      </a:r>
                      <a:endParaRPr sz="1700" dirty="0">
                        <a:sym typeface="Open Sans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700" dirty="0">
                          <a:solidFill>
                            <a:schemeClr val="dk1"/>
                          </a:solidFill>
                          <a:sym typeface="Open Sans"/>
                        </a:rPr>
                        <a:t>oneM2M Conference </a:t>
                      </a:r>
                      <a:endParaRPr sz="1700" dirty="0">
                        <a:latin typeface="Myriad Pro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457200" lvl="0" indent="-3365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Open Sans"/>
                        <a:buChar char="-"/>
                      </a:pPr>
                      <a:r>
                        <a:rPr lang="en-IN" sz="1700" dirty="0">
                          <a:solidFill>
                            <a:schemeClr val="tx1">
                              <a:lumMod val="75000"/>
                            </a:schemeClr>
                          </a:solidFill>
                          <a:sym typeface="Open Sans"/>
                        </a:rPr>
                        <a:t>20-22 Oct: TTA - IoT Week Korea</a:t>
                      </a:r>
                    </a:p>
                    <a:p>
                      <a:pPr marL="457200" lvl="0" indent="-3365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700"/>
                        <a:buFont typeface="Open Sans"/>
                        <a:buChar char="-"/>
                      </a:pPr>
                      <a:r>
                        <a:rPr lang="en-IN" sz="1700" dirty="0">
                          <a:solidFill>
                            <a:schemeClr val="tx1">
                              <a:lumMod val="75000"/>
                            </a:schemeClr>
                          </a:solidFill>
                          <a:sym typeface="Open Sans"/>
                        </a:rPr>
                        <a:t>20 Oct: TTA seminar for oneM2M 10 years anniversary</a:t>
                      </a:r>
                      <a:endParaRPr sz="1700" dirty="0">
                        <a:solidFill>
                          <a:schemeClr val="tx1">
                            <a:lumMod val="75000"/>
                          </a:schemeClr>
                        </a:solidFill>
                        <a:sym typeface="Open Sans"/>
                      </a:endParaRPr>
                    </a:p>
                    <a:p>
                      <a:pPr marL="457200" lvl="0" indent="-3365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Open Sans"/>
                        <a:buChar char="-"/>
                      </a:pPr>
                      <a:r>
                        <a:rPr lang="en-IN" sz="1700" dirty="0">
                          <a:sym typeface="Open Sans"/>
                        </a:rPr>
                        <a:t>10-14 Oct: </a:t>
                      </a:r>
                      <a:r>
                        <a:rPr lang="en-IN" sz="1700" u="sng" dirty="0">
                          <a:sym typeface="Open Sans"/>
                          <a:hlinkClick r:id="rId2"/>
                        </a:rPr>
                        <a:t>ETSI IoT Week 2022</a:t>
                      </a:r>
                      <a:endParaRPr sz="1000" dirty="0">
                        <a:solidFill>
                          <a:srgbClr val="FF0000"/>
                        </a:solidFill>
                        <a:sym typeface="Arial"/>
                      </a:endParaRPr>
                    </a:p>
                    <a:p>
                      <a:pPr marL="457200" lvl="0" indent="-3365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Open Sans"/>
                        <a:buChar char="-"/>
                      </a:pPr>
                      <a:r>
                        <a:rPr lang="en-IN" sz="1700" dirty="0">
                          <a:uFill>
                            <a:noFill/>
                          </a:uFill>
                          <a:sym typeface="Open Sans"/>
                          <a:hlinkClick r:id="rId3"/>
                        </a:rPr>
                        <a:t>3-5 Oct: </a:t>
                      </a:r>
                      <a:r>
                        <a:rPr lang="en-IN" sz="1700" u="sng" dirty="0">
                          <a:sym typeface="Open Sans"/>
                          <a:hlinkClick r:id="rId3"/>
                        </a:rPr>
                        <a:t>ETSI Security Conference 2022* </a:t>
                      </a:r>
                      <a:endParaRPr sz="1700" dirty="0">
                        <a:sym typeface="Open Sans"/>
                      </a:endParaRPr>
                    </a:p>
                    <a:p>
                      <a:pPr marL="457200" lvl="0" indent="-3365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Open Sans"/>
                        <a:buChar char="-"/>
                      </a:pPr>
                      <a:r>
                        <a:rPr lang="en-IN" sz="1700" dirty="0">
                          <a:sym typeface="Open Sans"/>
                        </a:rPr>
                        <a:t>15-18 Nov: TSDSI- Tech Deep Dive*</a:t>
                      </a:r>
                    </a:p>
                    <a:p>
                      <a:pPr marL="457200" lvl="0" indent="-3365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Open Sans"/>
                        <a:buChar char="-"/>
                      </a:pPr>
                      <a:r>
                        <a:rPr lang="en-IN" sz="1700" b="0" u="none" strike="noStrike" cap="none" dirty="0">
                          <a:solidFill>
                            <a:schemeClr val="tx1">
                              <a:lumMod val="75000"/>
                            </a:schemeClr>
                          </a:solidFill>
                          <a:sym typeface="Open Sans"/>
                        </a:rPr>
                        <a:t>TTA-ETSI-KETI.. Online Hackathon (30Oct-28 Nov)</a:t>
                      </a:r>
                      <a:endParaRPr lang="en-IN" sz="1700" b="0" i="0" u="none" strike="noStrike" cap="none" dirty="0">
                        <a:solidFill>
                          <a:schemeClr val="tx1">
                            <a:lumMod val="75000"/>
                          </a:schemeClr>
                        </a:solidFill>
                        <a:latin typeface="Myriad Pro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457200" lvl="0" indent="-3365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Open Sans"/>
                        <a:buChar char="-"/>
                      </a:pPr>
                      <a:r>
                        <a:rPr lang="en-IN" sz="1700" dirty="0">
                          <a:sym typeface="Open Sans"/>
                        </a:rPr>
                        <a:t>29 Sep-1 Oct: IMC 2022*</a:t>
                      </a:r>
                    </a:p>
                    <a:p>
                      <a:pPr marL="457200" marR="0" lvl="0" indent="-3365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Open Sans"/>
                        <a:buChar char="-"/>
                        <a:tabLst/>
                        <a:defRPr/>
                      </a:pPr>
                      <a:r>
                        <a:rPr lang="en-US" sz="1700" u="sng" dirty="0">
                          <a:solidFill>
                            <a:srgbClr val="FF0000"/>
                          </a:solidFill>
                          <a:sym typeface="Open Sans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18-20 Oct: Future Com Brazil/Hybrid/Sau Paolo</a:t>
                      </a:r>
                      <a:endParaRPr lang="en-US" sz="1700" u="sng" dirty="0">
                        <a:solidFill>
                          <a:srgbClr val="FF0000"/>
                        </a:solidFill>
                        <a:sym typeface="Open Sans"/>
                      </a:endParaRPr>
                    </a:p>
                    <a:p>
                      <a:pPr marL="457200" marR="0" lvl="0" indent="-3365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Open Sans"/>
                        <a:buChar char="-"/>
                        <a:tabLst/>
                        <a:defRPr/>
                      </a:pPr>
                      <a:r>
                        <a:rPr lang="en-US" sz="1700" b="0" u="sng" strike="noStrike" cap="none" dirty="0">
                          <a:solidFill>
                            <a:srgbClr val="FF0000"/>
                          </a:solidFill>
                          <a:sym typeface="Arial"/>
                        </a:rPr>
                        <a:t>IET Future Tech Congress - 22-23 Nov (</a:t>
                      </a:r>
                      <a:r>
                        <a:rPr lang="en-US" sz="1700" b="0" u="sng" strike="noStrike" cap="none" dirty="0" err="1">
                          <a:solidFill>
                            <a:srgbClr val="FF0000"/>
                          </a:solidFill>
                          <a:sym typeface="Arial"/>
                        </a:rPr>
                        <a:t>Phygital</a:t>
                      </a:r>
                      <a:r>
                        <a:rPr lang="en-US" sz="1700" b="0" u="sng" strike="noStrike" cap="none" dirty="0">
                          <a:solidFill>
                            <a:srgbClr val="FF0000"/>
                          </a:solidFill>
                          <a:sym typeface="Arial"/>
                        </a:rPr>
                        <a:t>)/BLR</a:t>
                      </a:r>
                      <a:endParaRPr lang="en-IN" sz="1700" dirty="0">
                        <a:sym typeface="Open Sans"/>
                      </a:endParaRPr>
                    </a:p>
                    <a:p>
                      <a:pPr marL="457200" lvl="0" indent="-3365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Open Sans"/>
                        <a:buChar char="-"/>
                      </a:pPr>
                      <a:r>
                        <a:rPr lang="en-US" sz="1700" b="1" u="sng" strike="noStrike" cap="none" dirty="0">
                          <a:solidFill>
                            <a:srgbClr val="FF0000"/>
                          </a:solidFill>
                          <a:sym typeface="Arial"/>
                        </a:rPr>
                        <a:t>12-15 Oct: </a:t>
                      </a:r>
                      <a:r>
                        <a:rPr lang="en-US" sz="1700" b="0" u="sng" strike="noStrike" cap="none" dirty="0">
                          <a:solidFill>
                            <a:srgbClr val="FF0000"/>
                          </a:solidFill>
                          <a:sym typeface="Arial"/>
                        </a:rPr>
                        <a:t>2nd International Conference on AI-ML-Systems (AIMLSystems'22), F2F Bangalore, India</a:t>
                      </a:r>
                      <a:endParaRPr sz="1700" b="0" i="0" u="sng" strike="noStrike" cap="none" dirty="0">
                        <a:solidFill>
                          <a:srgbClr val="FF0000"/>
                        </a:solidFill>
                        <a:latin typeface="Myriad Pro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700" b="1" dirty="0">
                          <a:sym typeface="Open Sans"/>
                        </a:rPr>
                        <a:t>Speaking Opportunities</a:t>
                      </a:r>
                      <a:endParaRPr sz="1700" b="1" dirty="0">
                        <a:latin typeface="Myriad Pro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u="sng" dirty="0">
                          <a:solidFill>
                            <a:srgbClr val="1155CC"/>
                          </a:solidFill>
                          <a:sym typeface="Arial"/>
                        </a:rPr>
                        <a:t>20-21 Sep'22: "IoT Tech Expo : POWERING THE CONNECTED WORLD WITH IOT|| AMSTERDAM/Hybrid|| free to attend|| Rana </a:t>
                      </a:r>
                      <a:r>
                        <a:rPr lang="en-US" sz="1600" u="sng" dirty="0" err="1">
                          <a:solidFill>
                            <a:srgbClr val="1155CC"/>
                          </a:solidFill>
                          <a:sym typeface="Arial"/>
                        </a:rPr>
                        <a:t>Kamill</a:t>
                      </a:r>
                      <a:r>
                        <a:rPr lang="en-US" sz="1600" u="sng" dirty="0">
                          <a:solidFill>
                            <a:srgbClr val="1155CC"/>
                          </a:solidFill>
                          <a:sym typeface="Arial"/>
                        </a:rPr>
                        <a:t> speaking"</a:t>
                      </a:r>
                      <a:endParaRPr lang="en-IN" sz="1500" u="sng" dirty="0">
                        <a:solidFill>
                          <a:schemeClr val="dk2"/>
                        </a:solidFill>
                        <a:sym typeface="Arial"/>
                      </a:endParaRPr>
                    </a:p>
                    <a:p>
                      <a:pPr marL="0" lvl="0" indent="0" algn="l" rtl="0"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500" u="sng" dirty="0">
                          <a:solidFill>
                            <a:schemeClr val="dk2"/>
                          </a:solidFill>
                          <a:sym typeface="Arial"/>
                        </a:rPr>
                        <a:t>26 Oct-11 Nov’22: IEEE IoT WF /Tokyo/Hybrid</a:t>
                      </a:r>
                      <a:endParaRPr sz="1500" u="sng" dirty="0">
                        <a:solidFill>
                          <a:schemeClr val="dk2"/>
                        </a:solidFill>
                        <a:sym typeface="Arial"/>
                      </a:endParaRPr>
                    </a:p>
                    <a:p>
                      <a:pPr marL="0" lvl="0" indent="0" algn="l" rtl="0"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500" u="sng" dirty="0">
                          <a:solidFill>
                            <a:schemeClr val="dk2"/>
                          </a:solidFill>
                          <a:sym typeface="Arial"/>
                        </a:rPr>
                        <a:t>13-14 Oct’22: </a:t>
                      </a:r>
                      <a:r>
                        <a:rPr lang="en-IN" sz="1500" u="sng" dirty="0">
                          <a:solidFill>
                            <a:schemeClr val="dk2"/>
                          </a:solidFill>
                          <a:sym typeface="Arial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Rana (BT) speaking at IoT World Forum 2022 </a:t>
                      </a:r>
                      <a:r>
                        <a:rPr lang="en-IN" sz="1500" u="sng" dirty="0" err="1">
                          <a:solidFill>
                            <a:schemeClr val="dk2"/>
                          </a:solidFill>
                          <a:sym typeface="Arial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london</a:t>
                      </a:r>
                      <a:r>
                        <a:rPr lang="en-IN" sz="1500" u="sng" dirty="0">
                          <a:solidFill>
                            <a:schemeClr val="dk2"/>
                          </a:solidFill>
                          <a:sym typeface="Arial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(RESCHEDULED to 13-14 Oct ‘22)</a:t>
                      </a:r>
                      <a:endParaRPr sz="1700" dirty="0">
                        <a:sym typeface="Open San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700" dirty="0">
                          <a:sym typeface="Open Sans"/>
                        </a:rPr>
                        <a:t>Potential </a:t>
                      </a:r>
                      <a:r>
                        <a:rPr lang="en-IN" sz="1700" dirty="0">
                          <a:solidFill>
                            <a:schemeClr val="dk1"/>
                          </a:solidFill>
                          <a:sym typeface="Open Sans"/>
                          <a:extLst>
                            <a:ext uri="http://customooxmlschemas.google.com/">
  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"/>
                            </a:ext>
                          </a:extLst>
                        </a:rPr>
                        <a:t>speaking opportunities for CY’22 are listed in notes</a:t>
                      </a:r>
                      <a:endParaRPr sz="1700" b="1" u="sng" dirty="0">
                        <a:solidFill>
                          <a:schemeClr val="dk1"/>
                        </a:solidFill>
                        <a:latin typeface="Myriad Pro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64597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"/>
          <p:cNvSpPr txBox="1">
            <a:spLocks noGrp="1"/>
          </p:cNvSpPr>
          <p:nvPr>
            <p:ph type="ctrTitle"/>
          </p:nvPr>
        </p:nvSpPr>
        <p:spPr>
          <a:xfrm>
            <a:off x="825688" y="3185195"/>
            <a:ext cx="10540621" cy="962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63133"/>
              </a:buClr>
              <a:buSzPct val="100000"/>
              <a:buFont typeface="Open Sans"/>
              <a:buNone/>
            </a:pPr>
            <a:r>
              <a:rPr lang="en-IN" sz="5400">
                <a:latin typeface="Myriad Pro"/>
              </a:rPr>
              <a:t>Website &amp; Social Media Engagements</a:t>
            </a:r>
            <a:endParaRPr sz="5400">
              <a:latin typeface="Myriad Pro"/>
            </a:endParaRPr>
          </a:p>
        </p:txBody>
      </p:sp>
      <p:sp>
        <p:nvSpPr>
          <p:cNvPr id="106" name="Google Shape;106;p5"/>
          <p:cNvSpPr txBox="1">
            <a:spLocks noGrp="1"/>
          </p:cNvSpPr>
          <p:nvPr>
            <p:ph type="sldNum" idx="4294967295"/>
          </p:nvPr>
        </p:nvSpPr>
        <p:spPr>
          <a:xfrm>
            <a:off x="11753850" y="6492875"/>
            <a:ext cx="4381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>
                <a:latin typeface="Myriad Pro"/>
              </a:rPr>
              <a:t>11</a:t>
            </a:fld>
            <a:endParaRPr>
              <a:latin typeface="Myriad Pr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DFCD59C5-1B55-98C8-2A59-2D66B3B24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0"/>
            <a:ext cx="7850299" cy="1173570"/>
          </a:xfrm>
        </p:spPr>
        <p:txBody>
          <a:bodyPr/>
          <a:lstStyle/>
          <a:p>
            <a:r>
              <a:rPr lang="en-IN" sz="4400" dirty="0"/>
              <a:t>Website - Visits</a:t>
            </a:r>
            <a:endParaRPr lang="fr-FR" dirty="0"/>
          </a:p>
        </p:txBody>
      </p:sp>
      <p:sp>
        <p:nvSpPr>
          <p:cNvPr id="16" name="Footer Placeholder 38">
            <a:extLst>
              <a:ext uri="{FF2B5EF4-FFF2-40B4-BE49-F238E27FC236}">
                <a16:creationId xmlns:a16="http://schemas.microsoft.com/office/drawing/2014/main" id="{95A741CB-8B0F-89A7-5B06-EA2288B8D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algn="ctr"/>
            <a:endParaRPr lang="en-US" sz="1200" dirty="0">
              <a:solidFill>
                <a:schemeClr val="bg2"/>
              </a:solidFill>
              <a:latin typeface="Myriad Pro" panose="020B0503030403020204" pitchFamily="34" charset="0"/>
            </a:endParaRPr>
          </a:p>
          <a:p>
            <a:pPr algn="ctr"/>
            <a:r>
              <a:rPr lang="en-US" sz="1000" dirty="0">
                <a:solidFill>
                  <a:schemeClr val="bg2"/>
                </a:solidFill>
                <a:latin typeface="Myriad Pro" panose="020B0503030403020204" pitchFamily="34" charset="0"/>
              </a:rPr>
              <a:t>© 2022 oneM2M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57D99038-5D94-CCED-B67F-8D48277309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7327261"/>
              </p:ext>
            </p:extLst>
          </p:nvPr>
        </p:nvGraphicFramePr>
        <p:xfrm>
          <a:off x="139486" y="1173570"/>
          <a:ext cx="4618494" cy="29954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ontent Placeholder 7">
            <a:extLst>
              <a:ext uri="{FF2B5EF4-FFF2-40B4-BE49-F238E27FC236}">
                <a16:creationId xmlns:a16="http://schemas.microsoft.com/office/drawing/2014/main" id="{49AF0ADB-76DD-DD74-E777-29381D7A3C55}"/>
              </a:ext>
            </a:extLst>
          </p:cNvPr>
          <p:cNvGraphicFramePr>
            <a:graphicFrameLocks/>
          </p:cNvGraphicFramePr>
          <p:nvPr/>
        </p:nvGraphicFramePr>
        <p:xfrm>
          <a:off x="4955077" y="3020677"/>
          <a:ext cx="6989736" cy="3472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ECF1A01E-7F72-1840-13DB-ECC169AA77F0}"/>
              </a:ext>
            </a:extLst>
          </p:cNvPr>
          <p:cNvSpPr txBox="1"/>
          <p:nvPr/>
        </p:nvSpPr>
        <p:spPr>
          <a:xfrm>
            <a:off x="1483676" y="4592384"/>
            <a:ext cx="381885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IN" sz="1600" dirty="0">
                <a:effectLst/>
                <a:latin typeface="Myriad Pro" panose="020B0503030403020204" charset="0"/>
                <a:ea typeface="Times New Roman" panose="02020603050405020304" pitchFamily="18" charset="0"/>
              </a:rPr>
              <a:t>Australia added in June</a:t>
            </a:r>
          </a:p>
          <a:p>
            <a:pPr lvl="0"/>
            <a:r>
              <a:rPr lang="en-IN" sz="1600" dirty="0">
                <a:effectLst/>
                <a:latin typeface="Myriad Pro" panose="020B0503030403020204" charset="0"/>
                <a:ea typeface="Times New Roman" panose="02020603050405020304" pitchFamily="18" charset="0"/>
              </a:rPr>
              <a:t>Vietnam continued in June</a:t>
            </a:r>
          </a:p>
          <a:p>
            <a:pPr lvl="0"/>
            <a:r>
              <a:rPr lang="en-IN" sz="1600" dirty="0">
                <a:effectLst/>
                <a:latin typeface="Myriad Pro" panose="020B0503030403020204" charset="0"/>
                <a:ea typeface="Times New Roman" panose="02020603050405020304" pitchFamily="18" charset="0"/>
              </a:rPr>
              <a:t>Ca</a:t>
            </a:r>
            <a:r>
              <a:rPr lang="en-IN" sz="1600" dirty="0">
                <a:latin typeface="Myriad Pro" panose="020B0503030403020204" charset="0"/>
              </a:rPr>
              <a:t>nada, Singapore dropped</a:t>
            </a:r>
          </a:p>
        </p:txBody>
      </p:sp>
    </p:spTree>
    <p:extLst>
      <p:ext uri="{BB962C8B-B14F-4D97-AF65-F5344CB8AC3E}">
        <p14:creationId xmlns:p14="http://schemas.microsoft.com/office/powerpoint/2010/main" val="31757871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DFCD59C5-1B55-98C8-2A59-2D66B3B24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0"/>
            <a:ext cx="7850299" cy="1173570"/>
          </a:xfrm>
        </p:spPr>
        <p:txBody>
          <a:bodyPr/>
          <a:lstStyle/>
          <a:p>
            <a:r>
              <a:rPr lang="en-IN" sz="4400" dirty="0"/>
              <a:t>Website - Visits</a:t>
            </a:r>
            <a:endParaRPr lang="fr-FR" dirty="0"/>
          </a:p>
        </p:txBody>
      </p:sp>
      <p:sp>
        <p:nvSpPr>
          <p:cNvPr id="16" name="Footer Placeholder 38">
            <a:extLst>
              <a:ext uri="{FF2B5EF4-FFF2-40B4-BE49-F238E27FC236}">
                <a16:creationId xmlns:a16="http://schemas.microsoft.com/office/drawing/2014/main" id="{95A741CB-8B0F-89A7-5B06-EA2288B8D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algn="ctr"/>
            <a:endParaRPr lang="en-US" sz="1200" dirty="0">
              <a:solidFill>
                <a:schemeClr val="bg2"/>
              </a:solidFill>
              <a:latin typeface="Myriad Pro" panose="020B0503030403020204" pitchFamily="34" charset="0"/>
            </a:endParaRPr>
          </a:p>
          <a:p>
            <a:pPr algn="ctr"/>
            <a:r>
              <a:rPr lang="en-US" sz="1000" dirty="0">
                <a:solidFill>
                  <a:schemeClr val="bg2"/>
                </a:solidFill>
                <a:latin typeface="Myriad Pro" panose="020B0503030403020204" pitchFamily="34" charset="0"/>
              </a:rPr>
              <a:t>© 2022 oneM2M</a:t>
            </a:r>
          </a:p>
        </p:txBody>
      </p:sp>
      <p:graphicFrame>
        <p:nvGraphicFramePr>
          <p:cNvPr id="4" name="Content Placeholder 11">
            <a:extLst>
              <a:ext uri="{FF2B5EF4-FFF2-40B4-BE49-F238E27FC236}">
                <a16:creationId xmlns:a16="http://schemas.microsoft.com/office/drawing/2014/main" id="{C6826DA7-F0D7-A298-7DC3-0D71CDB10F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9712398"/>
              </p:ext>
            </p:extLst>
          </p:nvPr>
        </p:nvGraphicFramePr>
        <p:xfrm>
          <a:off x="148716" y="1173570"/>
          <a:ext cx="9351745" cy="53193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loud 4">
            <a:extLst>
              <a:ext uri="{FF2B5EF4-FFF2-40B4-BE49-F238E27FC236}">
                <a16:creationId xmlns:a16="http://schemas.microsoft.com/office/drawing/2014/main" id="{6B8201FC-19DF-5FCD-5A4D-1047195A343E}"/>
              </a:ext>
            </a:extLst>
          </p:cNvPr>
          <p:cNvSpPr/>
          <p:nvPr/>
        </p:nvSpPr>
        <p:spPr>
          <a:xfrm>
            <a:off x="8229930" y="1306285"/>
            <a:ext cx="2278413" cy="1011825"/>
          </a:xfrm>
          <a:prstGeom prst="cloud">
            <a:avLst/>
          </a:prstGeom>
          <a:ln>
            <a:solidFill>
              <a:srgbClr val="C6313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IN" sz="1600" dirty="0">
                <a:latin typeface="Myriad Pro" panose="020B0503030403020204" charset="0"/>
              </a:rPr>
              <a:t>New Entrants in June: Rest-resources, </a:t>
            </a:r>
            <a:r>
              <a:rPr lang="en-IN" sz="1600" dirty="0" err="1">
                <a:latin typeface="Myriad Pro" panose="020B0503030403020204" charset="0"/>
              </a:rPr>
              <a:t>api</a:t>
            </a:r>
            <a:endParaRPr lang="en-IN" sz="1600" dirty="0">
              <a:latin typeface="Myriad Pro" panose="020B05030304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8843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DFCD59C5-1B55-98C8-2A59-2D66B3B24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0"/>
            <a:ext cx="7850299" cy="1173570"/>
          </a:xfrm>
        </p:spPr>
        <p:txBody>
          <a:bodyPr/>
          <a:lstStyle/>
          <a:p>
            <a:r>
              <a:rPr lang="en-IN" sz="4400" dirty="0"/>
              <a:t>Website - Visits</a:t>
            </a:r>
            <a:endParaRPr lang="fr-FR" dirty="0"/>
          </a:p>
        </p:txBody>
      </p:sp>
      <p:sp>
        <p:nvSpPr>
          <p:cNvPr id="16" name="Footer Placeholder 38">
            <a:extLst>
              <a:ext uri="{FF2B5EF4-FFF2-40B4-BE49-F238E27FC236}">
                <a16:creationId xmlns:a16="http://schemas.microsoft.com/office/drawing/2014/main" id="{95A741CB-8B0F-89A7-5B06-EA2288B8D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algn="ctr"/>
            <a:endParaRPr lang="en-US" sz="1200" dirty="0">
              <a:solidFill>
                <a:schemeClr val="bg2"/>
              </a:solidFill>
              <a:latin typeface="Myriad Pro" panose="020B0503030403020204" pitchFamily="34" charset="0"/>
            </a:endParaRPr>
          </a:p>
          <a:p>
            <a:pPr algn="ctr"/>
            <a:r>
              <a:rPr lang="en-US" sz="1000" dirty="0">
                <a:solidFill>
                  <a:schemeClr val="bg2"/>
                </a:solidFill>
                <a:latin typeface="Myriad Pro" panose="020B0503030403020204" pitchFamily="34" charset="0"/>
              </a:rPr>
              <a:t>© 2022 oneM2M</a:t>
            </a:r>
          </a:p>
        </p:txBody>
      </p:sp>
      <p:graphicFrame>
        <p:nvGraphicFramePr>
          <p:cNvPr id="7" name="Content Placeholder 7">
            <a:extLst>
              <a:ext uri="{FF2B5EF4-FFF2-40B4-BE49-F238E27FC236}">
                <a16:creationId xmlns:a16="http://schemas.microsoft.com/office/drawing/2014/main" id="{556381A7-5561-7DE1-29B6-E5EEC694FC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2242209"/>
              </p:ext>
            </p:extLst>
          </p:nvPr>
        </p:nvGraphicFramePr>
        <p:xfrm>
          <a:off x="133489" y="1239043"/>
          <a:ext cx="3276138" cy="27440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5BBBB51-5AE5-0DDC-0465-C22A4CCBCBE8}"/>
              </a:ext>
            </a:extLst>
          </p:cNvPr>
          <p:cNvCxnSpPr>
            <a:cxnSpLocks/>
          </p:cNvCxnSpPr>
          <p:nvPr/>
        </p:nvCxnSpPr>
        <p:spPr>
          <a:xfrm>
            <a:off x="3456122" y="1173570"/>
            <a:ext cx="0" cy="53193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Google Shape;155;p10">
            <a:extLst>
              <a:ext uri="{FF2B5EF4-FFF2-40B4-BE49-F238E27FC236}">
                <a16:creationId xmlns:a16="http://schemas.microsoft.com/office/drawing/2014/main" id="{F942B765-E01F-9FCB-49BE-20C680A48204}"/>
              </a:ext>
            </a:extLst>
          </p:cNvPr>
          <p:cNvGraphicFramePr/>
          <p:nvPr/>
        </p:nvGraphicFramePr>
        <p:xfrm>
          <a:off x="3367198" y="1813235"/>
          <a:ext cx="8824802" cy="32509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Google Shape;157;p10">
            <a:extLst>
              <a:ext uri="{FF2B5EF4-FFF2-40B4-BE49-F238E27FC236}">
                <a16:creationId xmlns:a16="http://schemas.microsoft.com/office/drawing/2014/main" id="{71082327-DFC4-265A-F87A-9421EDB5A4B3}"/>
              </a:ext>
            </a:extLst>
          </p:cNvPr>
          <p:cNvSpPr txBox="1"/>
          <p:nvPr/>
        </p:nvSpPr>
        <p:spPr>
          <a:xfrm>
            <a:off x="6053571" y="5494986"/>
            <a:ext cx="4252051" cy="378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62" b="0" i="0" u="none" strike="noStrike" dirty="0">
                <a:solidFill>
                  <a:schemeClr val="dk2"/>
                </a:solidFill>
                <a:latin typeface="Myriad Pro" panose="020B0503030403020204"/>
                <a:ea typeface="Open Sans"/>
                <a:cs typeface="Open Sans"/>
                <a:sym typeface="Open Sans"/>
              </a:rPr>
              <a:t>#Viewpoints published every month</a:t>
            </a:r>
            <a:endParaRPr dirty="0">
              <a:latin typeface="Myriad Pro" panose="020B0503030403020204"/>
            </a:endParaRPr>
          </a:p>
        </p:txBody>
      </p:sp>
      <p:graphicFrame>
        <p:nvGraphicFramePr>
          <p:cNvPr id="11" name="Google Shape;156;p10">
            <a:extLst>
              <a:ext uri="{FF2B5EF4-FFF2-40B4-BE49-F238E27FC236}">
                <a16:creationId xmlns:a16="http://schemas.microsoft.com/office/drawing/2014/main" id="{95090D6C-E1E7-EF54-8E3C-2E3C129E5F25}"/>
              </a:ext>
            </a:extLst>
          </p:cNvPr>
          <p:cNvGraphicFramePr/>
          <p:nvPr/>
        </p:nvGraphicFramePr>
        <p:xfrm>
          <a:off x="4064627" y="5054492"/>
          <a:ext cx="8084951" cy="36577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4790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15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21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04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21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598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930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331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3159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4102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8815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0790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78299">
                  <a:extLst>
                    <a:ext uri="{9D8B030D-6E8A-4147-A177-3AD203B41FA5}">
                      <a16:colId xmlns:a16="http://schemas.microsoft.com/office/drawing/2014/main" val="883930877"/>
                    </a:ext>
                  </a:extLst>
                </a:gridCol>
              </a:tblGrid>
              <a:tr h="320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 b="1">
                          <a:solidFill>
                            <a:schemeClr val="bg1"/>
                          </a:solidFill>
                          <a:latin typeface="Myriad Pro" panose="020B0503030403020204"/>
                        </a:rPr>
                        <a:t>2</a:t>
                      </a:r>
                      <a:endParaRPr sz="1800" b="1">
                        <a:solidFill>
                          <a:schemeClr val="bg1"/>
                        </a:solidFill>
                        <a:latin typeface="Myriad Pro" panose="020B0503030403020204"/>
                      </a:endParaRPr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 b="1" dirty="0">
                          <a:solidFill>
                            <a:schemeClr val="bg1"/>
                          </a:solidFill>
                          <a:latin typeface="Myriad Pro" panose="020B0503030403020204"/>
                        </a:rPr>
                        <a:t>1</a:t>
                      </a:r>
                      <a:endParaRPr sz="1800" b="1" dirty="0">
                        <a:solidFill>
                          <a:schemeClr val="bg1"/>
                        </a:solidFill>
                        <a:latin typeface="Myriad Pro" panose="020B0503030403020204"/>
                      </a:endParaRPr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 b="1">
                          <a:solidFill>
                            <a:schemeClr val="bg1"/>
                          </a:solidFill>
                          <a:latin typeface="Myriad Pro" panose="020B0503030403020204"/>
                        </a:rPr>
                        <a:t>1</a:t>
                      </a:r>
                      <a:endParaRPr sz="1800" b="1">
                        <a:solidFill>
                          <a:schemeClr val="bg1"/>
                        </a:solidFill>
                        <a:latin typeface="Myriad Pro" panose="020B0503030403020204"/>
                      </a:endParaRPr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 b="1">
                          <a:solidFill>
                            <a:schemeClr val="bg1"/>
                          </a:solidFill>
                          <a:latin typeface="Myriad Pro" panose="020B0503030403020204"/>
                        </a:rPr>
                        <a:t>1</a:t>
                      </a:r>
                      <a:endParaRPr sz="1800" b="1">
                        <a:solidFill>
                          <a:schemeClr val="bg1"/>
                        </a:solidFill>
                        <a:latin typeface="Myriad Pro" panose="020B0503030403020204"/>
                      </a:endParaRPr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 b="1" dirty="0">
                          <a:solidFill>
                            <a:schemeClr val="bg1"/>
                          </a:solidFill>
                          <a:latin typeface="Myriad Pro" panose="020B0503030403020204"/>
                        </a:rPr>
                        <a:t>1</a:t>
                      </a:r>
                      <a:endParaRPr sz="1800" b="1" dirty="0">
                        <a:solidFill>
                          <a:schemeClr val="bg1"/>
                        </a:solidFill>
                        <a:latin typeface="Myriad Pro" panose="020B0503030403020204"/>
                      </a:endParaRPr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 b="1">
                          <a:solidFill>
                            <a:schemeClr val="bg1"/>
                          </a:solidFill>
                          <a:latin typeface="Myriad Pro" panose="020B0503030403020204"/>
                        </a:rPr>
                        <a:t>1</a:t>
                      </a:r>
                      <a:endParaRPr sz="1800" b="1">
                        <a:solidFill>
                          <a:schemeClr val="bg1"/>
                        </a:solidFill>
                        <a:latin typeface="Myriad Pro" panose="020B0503030403020204"/>
                      </a:endParaRPr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 b="1">
                          <a:solidFill>
                            <a:schemeClr val="bg1"/>
                          </a:solidFill>
                          <a:latin typeface="Myriad Pro" panose="020B0503030403020204"/>
                        </a:rPr>
                        <a:t>0</a:t>
                      </a:r>
                      <a:endParaRPr sz="1800" b="1">
                        <a:solidFill>
                          <a:schemeClr val="bg1"/>
                        </a:solidFill>
                        <a:latin typeface="Myriad Pro" panose="020B0503030403020204"/>
                      </a:endParaRPr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 b="1">
                          <a:solidFill>
                            <a:schemeClr val="bg1"/>
                          </a:solidFill>
                          <a:latin typeface="Myriad Pro" panose="020B0503030403020204"/>
                        </a:rPr>
                        <a:t>1</a:t>
                      </a:r>
                      <a:endParaRPr sz="1800" b="1">
                        <a:solidFill>
                          <a:schemeClr val="bg1"/>
                        </a:solidFill>
                        <a:latin typeface="Myriad Pro" panose="020B0503030403020204"/>
                      </a:endParaRPr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 b="1">
                          <a:solidFill>
                            <a:schemeClr val="bg1"/>
                          </a:solidFill>
                          <a:latin typeface="Myriad Pro" panose="020B0503030403020204"/>
                        </a:rPr>
                        <a:t>0</a:t>
                      </a:r>
                      <a:endParaRPr sz="1800" b="1">
                        <a:solidFill>
                          <a:schemeClr val="bg1"/>
                        </a:solidFill>
                        <a:latin typeface="Myriad Pro" panose="020B0503030403020204"/>
                      </a:endParaRPr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 b="1">
                          <a:solidFill>
                            <a:schemeClr val="bg1"/>
                          </a:solidFill>
                          <a:latin typeface="Myriad Pro" panose="020B0503030403020204"/>
                        </a:rPr>
                        <a:t>2</a:t>
                      </a:r>
                      <a:endParaRPr sz="1800" b="1">
                        <a:solidFill>
                          <a:schemeClr val="bg1"/>
                        </a:solidFill>
                        <a:latin typeface="Myriad Pro" panose="020B0503030403020204"/>
                      </a:endParaRPr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 b="1" dirty="0">
                          <a:solidFill>
                            <a:schemeClr val="bg1"/>
                          </a:solidFill>
                          <a:latin typeface="Myriad Pro" panose="020B0503030403020204"/>
                        </a:rPr>
                        <a:t>1</a:t>
                      </a:r>
                      <a:endParaRPr sz="1800" b="1" dirty="0">
                        <a:solidFill>
                          <a:schemeClr val="bg1"/>
                        </a:solidFill>
                        <a:latin typeface="Myriad Pro" panose="020B0503030403020204"/>
                      </a:endParaRPr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 b="1" dirty="0">
                          <a:solidFill>
                            <a:schemeClr val="bg1"/>
                          </a:solidFill>
                          <a:latin typeface="Myriad Pro" panose="020B0503030403020204"/>
                        </a:rPr>
                        <a:t>1</a:t>
                      </a:r>
                      <a:endParaRPr b="1" dirty="0">
                        <a:solidFill>
                          <a:schemeClr val="bg1"/>
                        </a:solidFill>
                        <a:latin typeface="Myriad Pro" panose="020B0503030403020204"/>
                      </a:endParaRPr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b="1" dirty="0">
                          <a:solidFill>
                            <a:schemeClr val="bg1"/>
                          </a:solidFill>
                          <a:latin typeface="Myriad Pro" panose="020B0503030403020204"/>
                        </a:rPr>
                        <a:t>2</a:t>
                      </a:r>
                      <a:endParaRPr b="1" dirty="0">
                        <a:solidFill>
                          <a:schemeClr val="bg1"/>
                        </a:solidFill>
                        <a:latin typeface="Myriad Pro" panose="020B0503030403020204"/>
                      </a:endParaRPr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69568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825688" y="3137069"/>
            <a:ext cx="10540621" cy="962653"/>
          </a:xfrm>
        </p:spPr>
        <p:txBody>
          <a:bodyPr>
            <a:normAutofit/>
          </a:bodyPr>
          <a:lstStyle/>
          <a:p>
            <a:r>
              <a:rPr lang="en-US" sz="5400" dirty="0"/>
              <a:t>Reference Slides</a:t>
            </a:r>
          </a:p>
        </p:txBody>
      </p:sp>
    </p:spTree>
    <p:extLst>
      <p:ext uri="{BB962C8B-B14F-4D97-AF65-F5344CB8AC3E}">
        <p14:creationId xmlns:p14="http://schemas.microsoft.com/office/powerpoint/2010/main" val="27349645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DFCD59C5-1B55-98C8-2A59-2D66B3B24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Thought Leadership – Articles</a:t>
            </a:r>
            <a:endParaRPr lang="fr-FR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77E1738-F39A-DE69-579A-E8A3ACA6C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696" y="1493918"/>
            <a:ext cx="10515600" cy="4862431"/>
          </a:xfrm>
        </p:spPr>
        <p:txBody>
          <a:bodyPr>
            <a:normAutofit fontScale="85000" lnSpcReduction="20000"/>
          </a:bodyPr>
          <a:lstStyle/>
          <a:p>
            <a:pPr marL="457200" lvl="1" indent="0">
              <a:buNone/>
            </a:pPr>
            <a:r>
              <a:rPr lang="en-GB" i="1" dirty="0">
                <a:latin typeface="Myriad Pro" panose="020B0503030403020204" charset="0"/>
              </a:rPr>
              <a:t>Global Journals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i="0" u="sng" dirty="0">
                <a:effectLst/>
                <a:latin typeface="Myriad Pro" panose="020B050303040302020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Paper in IEEE Internet of Things Journal</a:t>
            </a:r>
            <a:endParaRPr lang="en-US" i="0" u="sng" dirty="0">
              <a:effectLst/>
              <a:latin typeface="Myriad Pro" panose="020B0503030403020204" charset="0"/>
            </a:endParaRPr>
          </a:p>
          <a:p>
            <a:pPr marL="457200" lvl="1" indent="0">
              <a:buNone/>
            </a:pPr>
            <a:endParaRPr lang="en-US" u="sng" dirty="0">
              <a:latin typeface="Myriad Pro" panose="020B0503030403020204" charset="0"/>
            </a:endParaRPr>
          </a:p>
          <a:p>
            <a:pPr marL="457200" lvl="1" indent="0">
              <a:buNone/>
            </a:pPr>
            <a:r>
              <a:rPr lang="en-US" i="1" dirty="0">
                <a:latin typeface="Myriad Pro" panose="020B0503030403020204" charset="0"/>
              </a:rPr>
              <a:t>Trade Journals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i="0" u="sng" dirty="0">
                <a:effectLst/>
                <a:latin typeface="Myriad Pro" panose="020B050303040302020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oneM2M and sustainability - IoT Business News</a:t>
            </a:r>
            <a:r>
              <a:rPr lang="en-US" u="sng" dirty="0">
                <a:latin typeface="Myriad Pro" panose="020B0503030403020204" charset="0"/>
              </a:rPr>
              <a:t>;</a:t>
            </a:r>
            <a:r>
              <a:rPr lang="en-US" i="0" u="sng" dirty="0">
                <a:effectLst/>
                <a:latin typeface="Myriad Pro" panose="020B0503030403020204" charset="0"/>
              </a:rPr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i="0" u="sng" dirty="0">
                <a:effectLst/>
                <a:latin typeface="Myriad Pro" panose="020B050303040302020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Open Standards article for Interoperability News EU</a:t>
            </a:r>
            <a:endParaRPr lang="en-US" i="0" u="sng" dirty="0">
              <a:effectLst/>
              <a:latin typeface="Myriad Pro" panose="020B050303040302020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IN" dirty="0">
                <a:effectLst/>
                <a:latin typeface="Myriad Pro" panose="020B0503030403020204" charset="0"/>
                <a:ea typeface="Calibri" panose="020F0502020204030204" pitchFamily="34" charset="0"/>
                <a:hlinkClick r:id="rId5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ABI Research interview with oneM2M for their Smart Cities research program</a:t>
            </a:r>
            <a:endParaRPr lang="en-IN" dirty="0">
              <a:effectLst/>
              <a:latin typeface="Myriad Pro" panose="020B0503030403020204" charset="0"/>
              <a:ea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IN" b="0" i="0" u="none" strike="noStrike" dirty="0">
                <a:effectLst/>
                <a:latin typeface="Myriad Pro" panose="020B050303040302020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Comments on Industrial IoT submitted to AI Magazine</a:t>
            </a:r>
            <a:endParaRPr lang="en-IN" b="0" i="0" u="none" strike="noStrike" dirty="0">
              <a:effectLst/>
              <a:latin typeface="Myriad Pro" panose="020B0503030403020204" charset="0"/>
            </a:endParaRPr>
          </a:p>
          <a:p>
            <a:pPr marL="457200" lvl="1" indent="0">
              <a:buNone/>
            </a:pPr>
            <a:endParaRPr lang="en-IN" dirty="0">
              <a:latin typeface="Myriad Pro" panose="020B0503030403020204" charset="0"/>
            </a:endParaRPr>
          </a:p>
          <a:p>
            <a:pPr marL="457200" lvl="1" indent="0">
              <a:buNone/>
            </a:pPr>
            <a:r>
              <a:rPr lang="en-US" i="1" dirty="0">
                <a:latin typeface="Myriad Pro" panose="020B0503030403020204" charset="0"/>
              </a:rPr>
              <a:t>Regional</a:t>
            </a:r>
            <a:endParaRPr lang="en-US" i="1" dirty="0">
              <a:latin typeface="Myriad Pro" panose="020B0503030403020204" charset="0"/>
              <a:hlinkClick r:id="rId7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i="0" u="sng" dirty="0">
                <a:effectLst/>
                <a:latin typeface="Myriad Pro" panose="020B050303040302020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Feature in National Post, Canada</a:t>
            </a:r>
            <a:r>
              <a:rPr lang="en-US" i="0" u="sng" dirty="0">
                <a:effectLst/>
                <a:latin typeface="Myriad Pro" panose="020B0503030403020204" charset="0"/>
              </a:rPr>
              <a:t>)</a:t>
            </a:r>
            <a:r>
              <a:rPr lang="en-GB" dirty="0">
                <a:latin typeface="Myriad Pro" panose="020B0503030403020204" charset="0"/>
              </a:rPr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effectLst/>
                <a:latin typeface="Myriad Pro" panose="020B050303040302020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Voice &amp; Data, India Smart Cities Edition</a:t>
            </a:r>
            <a:endParaRPr lang="en-US" dirty="0">
              <a:latin typeface="Myriad Pro" panose="020B050303040302020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u="sng" dirty="0">
                <a:effectLst/>
                <a:latin typeface="Myriad Pro" panose="020B050303040302020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oneM2M in context of smart cities for tele.net</a:t>
            </a:r>
            <a:r>
              <a:rPr lang="en-US" u="sng" dirty="0">
                <a:effectLst/>
                <a:latin typeface="Myriad Pro" panose="020B0503030403020204" charset="0"/>
              </a:rPr>
              <a:t>, India</a:t>
            </a:r>
          </a:p>
          <a:p>
            <a:pPr marL="457200" lvl="1" indent="0">
              <a:buNone/>
            </a:pPr>
            <a:r>
              <a:rPr lang="en-US" i="1" dirty="0">
                <a:latin typeface="Myriad Pro" panose="020B0503030403020204" charset="0"/>
              </a:rPr>
              <a:t>Partner Communiques</a:t>
            </a:r>
            <a:endParaRPr lang="en-US" i="1" dirty="0">
              <a:latin typeface="Myriad Pro" panose="020B0503030403020204" charset="0"/>
              <a:hlinkClick r:id="rId10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i="0" u="sng" dirty="0">
                <a:effectLst/>
                <a:latin typeface="Myriad Pro" panose="020B050303040302020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ETSI Enjoy - Addressing Societal Challenges with IoT</a:t>
            </a:r>
            <a:endParaRPr lang="en-US" i="0" u="sng" dirty="0">
              <a:effectLst/>
              <a:latin typeface="Myriad Pro" panose="020B050303040302020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IN" b="0" i="0" u="none" strike="noStrike" dirty="0">
                <a:effectLst/>
                <a:latin typeface="Myriad Pro" panose="020B050303040302020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ETSI Enjoy - IoT data for industrial verticals</a:t>
            </a:r>
            <a:endParaRPr lang="en-GB" dirty="0">
              <a:latin typeface="Myriad Pro" panose="020B050303040302020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u="sng" dirty="0">
              <a:latin typeface="Myriad Pro" panose="020B050303040302020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IN" b="0" i="0" u="none" strike="noStrike" dirty="0">
              <a:solidFill>
                <a:srgbClr val="000000"/>
              </a:solidFill>
              <a:effectLst/>
              <a:latin typeface="Myriad Pro" panose="020B050303040302020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i="0" u="sng" dirty="0">
              <a:solidFill>
                <a:srgbClr val="1155CC"/>
              </a:solidFill>
              <a:effectLst/>
              <a:latin typeface="Myriad Pro" panose="020B0503030403020204" charset="0"/>
            </a:endParaRPr>
          </a:p>
          <a:p>
            <a:endParaRPr lang="en-IN" dirty="0"/>
          </a:p>
        </p:txBody>
      </p:sp>
      <p:sp>
        <p:nvSpPr>
          <p:cNvPr id="16" name="Footer Placeholder 38">
            <a:extLst>
              <a:ext uri="{FF2B5EF4-FFF2-40B4-BE49-F238E27FC236}">
                <a16:creationId xmlns:a16="http://schemas.microsoft.com/office/drawing/2014/main" id="{95A741CB-8B0F-89A7-5B06-EA2288B8D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200" dirty="0">
              <a:solidFill>
                <a:schemeClr val="bg2"/>
              </a:solidFill>
              <a:latin typeface="Myriad Pro" panose="020B0503030403020204" pitchFamily="34" charset="0"/>
            </a:endParaRPr>
          </a:p>
          <a:p>
            <a:pPr algn="ctr"/>
            <a:r>
              <a:rPr lang="en-US" sz="1000" dirty="0">
                <a:solidFill>
                  <a:schemeClr val="bg2"/>
                </a:solidFill>
                <a:latin typeface="Myriad Pro" panose="020B0503030403020204" pitchFamily="34" charset="0"/>
              </a:rPr>
              <a:t>© 2022 oneM2M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1238D56-6C32-ADDF-69DC-8F94D3E9324B}"/>
              </a:ext>
            </a:extLst>
          </p:cNvPr>
          <p:cNvSpPr/>
          <p:nvPr/>
        </p:nvSpPr>
        <p:spPr>
          <a:xfrm>
            <a:off x="9529916" y="6071862"/>
            <a:ext cx="2590800" cy="365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bg1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Activities Tracker link</a:t>
            </a:r>
            <a:r>
              <a:rPr lang="en-IN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862459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692AA-8E64-6791-B392-8F4A70CCE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/>
              <a:t>Potential Article Opportunities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B2941B-6448-C46F-D0D0-BD569C6A8D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lvl="1" indent="0">
              <a:buNone/>
            </a:pPr>
            <a:r>
              <a:rPr lang="en-GB" i="1" dirty="0">
                <a:latin typeface="Myriad Pro" panose="020B0503030403020204" charset="0"/>
              </a:rPr>
              <a:t>Global Journals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trike="sngStrike" dirty="0">
                <a:latin typeface="Myriad Pro" panose="020B0503030403020204" charset="0"/>
              </a:rPr>
              <a:t>IEEE Network Special Edition on Smart Communities </a:t>
            </a:r>
            <a:r>
              <a:rPr lang="en-GB" dirty="0">
                <a:latin typeface="Myriad Pro" panose="020B0503030403020204" charset="0"/>
              </a:rPr>
              <a:t>(dropped)</a:t>
            </a:r>
          </a:p>
          <a:p>
            <a:pPr lvl="1"/>
            <a:endParaRPr lang="en-US" sz="2000" u="sng" dirty="0">
              <a:solidFill>
                <a:srgbClr val="1155CC"/>
              </a:solidFill>
              <a:latin typeface="Myriad Pro" panose="020B0503030403020204" charset="0"/>
            </a:endParaRPr>
          </a:p>
          <a:p>
            <a:pPr marL="457200" lvl="1" indent="0">
              <a:buNone/>
            </a:pPr>
            <a:r>
              <a:rPr lang="en-US" i="1" dirty="0">
                <a:latin typeface="Myriad Pro" panose="020B0503030403020204" charset="0"/>
              </a:rPr>
              <a:t>Trade Journals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Myriad Pro" panose="020B0503030403020204" charset="0"/>
              </a:rPr>
              <a:t>Article submitted to </a:t>
            </a:r>
            <a:r>
              <a:rPr lang="en-US" dirty="0" err="1">
                <a:effectLst/>
                <a:latin typeface="Myriad Pro" panose="020B0503030403020204" charset="0"/>
              </a:rPr>
              <a:t>IoTforAll</a:t>
            </a:r>
            <a:r>
              <a:rPr lang="en-US" dirty="0">
                <a:effectLst/>
                <a:latin typeface="Myriad Pro" panose="020B0503030403020204" charset="0"/>
              </a:rPr>
              <a:t> - "efficient IoT messages</a:t>
            </a:r>
            <a:r>
              <a:rPr lang="en-US" dirty="0">
                <a:effectLst/>
                <a:latin typeface="Myriad Pro" panose="020B050303040302020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“</a:t>
            </a:r>
            <a:endParaRPr lang="en-US" dirty="0">
              <a:effectLst/>
              <a:latin typeface="Myriad Pro" panose="020B050303040302020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Myriad Pro" panose="020B0503030403020204" charset="0"/>
              </a:rPr>
              <a:t>Second article for Interoperability News (with Enrico)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IN" dirty="0">
                <a:latin typeface="Myriad Pro" panose="020B0503030403020204" charset="0"/>
              </a:rPr>
              <a:t>Magazine - Making IoT Intelligent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i="0" u="sng" dirty="0">
              <a:solidFill>
                <a:srgbClr val="1155CC"/>
              </a:solidFill>
              <a:effectLst/>
              <a:latin typeface="Myriad Pro" panose="020B0503030403020204" charset="0"/>
              <a:hlinkClick r:id="rId2"/>
            </a:endParaRPr>
          </a:p>
          <a:p>
            <a:pPr marL="457200" lvl="1" indent="0">
              <a:buNone/>
            </a:pPr>
            <a:r>
              <a:rPr lang="en-US" i="1" dirty="0">
                <a:latin typeface="Myriad Pro" panose="020B0503030403020204" charset="0"/>
              </a:rPr>
              <a:t>Regional</a:t>
            </a:r>
            <a:endParaRPr lang="en-US" i="1" dirty="0">
              <a:latin typeface="Myriad Pro" panose="020B050303040302020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u="sng" dirty="0">
              <a:solidFill>
                <a:srgbClr val="1155CC"/>
              </a:solidFill>
              <a:latin typeface="Myriad Pro" panose="020B0503030403020204" charset="0"/>
            </a:endParaRPr>
          </a:p>
          <a:p>
            <a:pPr marL="457200" lvl="1" indent="0">
              <a:buNone/>
            </a:pPr>
            <a:r>
              <a:rPr lang="en-US" i="1" dirty="0">
                <a:latin typeface="Myriad Pro" panose="020B0503030403020204" charset="0"/>
              </a:rPr>
              <a:t>Partner Communiques</a:t>
            </a:r>
            <a:endParaRPr lang="en-US" i="1" dirty="0">
              <a:latin typeface="Myriad Pro" panose="020B0503030403020204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IN" dirty="0">
                <a:latin typeface="Myriad Pro" panose="020B0503030403020204" charset="0"/>
              </a:rPr>
              <a:t>ETSI Enjoy (edition on AI)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C320A9-0402-2D37-22F1-8EAC0D190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© 2022 oneM2M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1297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6D487-583A-4514-9E44-AF625A279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58994"/>
            <a:ext cx="8902294" cy="1173570"/>
          </a:xfrm>
        </p:spPr>
        <p:txBody>
          <a:bodyPr>
            <a:noAutofit/>
          </a:bodyPr>
          <a:lstStyle/>
          <a:p>
            <a:r>
              <a:rPr lang="en-GB" sz="3200" dirty="0">
                <a:latin typeface="Myriad Pro" panose="020B0503030403020204" charset="0"/>
              </a:rPr>
              <a:t>Engagement – Interviews &amp; Executive Insights  </a:t>
            </a:r>
            <a:endParaRPr lang="en-GB" sz="2400" dirty="0">
              <a:highlight>
                <a:srgbClr val="00FFFF"/>
              </a:highlight>
              <a:latin typeface="Myriad Pro" panose="020B050303040302020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269A2E-D440-4F4D-BD1A-6A7913D760FE}"/>
              </a:ext>
            </a:extLst>
          </p:cNvPr>
          <p:cNvSpPr/>
          <p:nvPr/>
        </p:nvSpPr>
        <p:spPr>
          <a:xfrm>
            <a:off x="334696" y="1805164"/>
            <a:ext cx="7427765" cy="3416320"/>
          </a:xfrm>
          <a:prstGeom prst="rect">
            <a:avLst/>
          </a:prstGeom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/>
          <a:p>
            <a:pPr lvl="1"/>
            <a:r>
              <a:rPr lang="en-GB" b="1" dirty="0">
                <a:latin typeface="Myriad Pro" panose="020B0503030403020204" charset="0"/>
              </a:rPr>
              <a:t>Interviews </a:t>
            </a:r>
          </a:p>
          <a:p>
            <a:pPr lvl="1"/>
            <a:r>
              <a:rPr lang="en-IN" i="0" u="sng" dirty="0">
                <a:solidFill>
                  <a:srgbClr val="1155CC"/>
                </a:solidFill>
                <a:effectLst/>
                <a:latin typeface="Myriad Pro" panose="020B0503030403020204" charset="0"/>
              </a:rPr>
              <a:t>None</a:t>
            </a:r>
            <a:endParaRPr lang="en-GB" dirty="0">
              <a:latin typeface="Myriad Pro" panose="020B0503030403020204" charset="0"/>
            </a:endParaRPr>
          </a:p>
          <a:p>
            <a:pPr lvl="1"/>
            <a:endParaRPr lang="en-GB" dirty="0">
              <a:latin typeface="Myriad Pro" panose="020B0503030403020204" charset="0"/>
            </a:endParaRPr>
          </a:p>
          <a:p>
            <a:pPr lvl="1"/>
            <a:r>
              <a:rPr lang="en-GB" b="1" dirty="0">
                <a:latin typeface="Myriad Pro" panose="020B0503030403020204" charset="0"/>
              </a:rPr>
              <a:t>Executive Insights</a:t>
            </a:r>
            <a:endParaRPr lang="en-GB" b="1" dirty="0">
              <a:highlight>
                <a:srgbClr val="00FF00"/>
              </a:highlight>
              <a:latin typeface="Myriad Pro" panose="020B050303040302020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dirty="0">
                <a:latin typeface="Myriad Pro" panose="020B050303040302020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Roland on TP#52</a:t>
            </a:r>
            <a:r>
              <a:rPr lang="en-IN" dirty="0">
                <a:latin typeface="Myriad Pro" panose="020B0503030403020204" charset="0"/>
              </a:rPr>
              <a:t> - 5 Jan’22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dirty="0">
                <a:latin typeface="Myriad Pro" panose="020B050303040302020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Roland on TP#53</a:t>
            </a:r>
            <a:r>
              <a:rPr lang="en-IN" b="0" i="0" u="none" strike="noStrike" dirty="0">
                <a:solidFill>
                  <a:srgbClr val="000000"/>
                </a:solidFill>
                <a:effectLst/>
                <a:latin typeface="Myriad Pro" panose="020B0503030403020204" charset="0"/>
              </a:rPr>
              <a:t>  - </a:t>
            </a:r>
            <a:r>
              <a:rPr lang="en-IN" dirty="0">
                <a:latin typeface="Myriad Pro" panose="020B0503030403020204" charset="0"/>
              </a:rPr>
              <a:t>9 Mar’22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Myriad Pro" panose="020B050303040302020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IoT and 6G interview with </a:t>
            </a:r>
            <a:r>
              <a:rPr lang="en-US" dirty="0" err="1">
                <a:latin typeface="Myriad Pro" panose="020B050303040302020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Onel</a:t>
            </a:r>
            <a:r>
              <a:rPr lang="en-US" dirty="0">
                <a:latin typeface="Myriad Pro" panose="020B050303040302020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Alcaraz López (Finland)</a:t>
            </a:r>
            <a:r>
              <a:rPr lang="en-US" dirty="0">
                <a:latin typeface="Myriad Pro" panose="020B0503030403020204" charset="0"/>
              </a:rPr>
              <a:t> 16 Mar’22</a:t>
            </a:r>
            <a:endParaRPr lang="en-IN" dirty="0">
              <a:latin typeface="Myriad Pro" panose="020B050303040302020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Myriad Pro" panose="020B050303040302020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Interview about UCL standardization study</a:t>
            </a:r>
            <a:r>
              <a:rPr lang="en-US" dirty="0">
                <a:latin typeface="Myriad Pro" panose="020B0503030403020204" charset="0"/>
              </a:rPr>
              <a:t> 7 Apr’22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Myriad Pro" panose="020B050303040302020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SMARTM2M study on IoT data for AI - Michelle W</a:t>
            </a:r>
            <a:r>
              <a:rPr lang="en-US" dirty="0">
                <a:latin typeface="Myriad Pro" panose="020B0503030403020204" charset="0"/>
              </a:rPr>
              <a:t> 25 May’22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dirty="0">
                <a:latin typeface="Myriad Pro" panose="020B050303040302020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Roland on TP#54</a:t>
            </a:r>
            <a:r>
              <a:rPr lang="en-IN" dirty="0">
                <a:latin typeface="Myriad Pro" panose="020B0503030403020204" charset="0"/>
              </a:rPr>
              <a:t> – 3 Jun’22</a:t>
            </a:r>
            <a:endParaRPr lang="en-US" dirty="0">
              <a:latin typeface="Myriad Pro" panose="020B050303040302020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dirty="0">
                <a:latin typeface="Myriad Pro" panose="020B050303040302020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Interview with TCS (</a:t>
            </a:r>
            <a:r>
              <a:rPr lang="en-IN" dirty="0" err="1">
                <a:latin typeface="Myriad Pro" panose="020B050303040302020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DigiFleet</a:t>
            </a:r>
            <a:r>
              <a:rPr lang="en-IN" dirty="0">
                <a:latin typeface="Myriad Pro" panose="020B050303040302020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)</a:t>
            </a:r>
            <a:r>
              <a:rPr lang="en-IN" dirty="0">
                <a:latin typeface="Myriad Pro" panose="020B0503030403020204" charset="0"/>
              </a:rPr>
              <a:t> </a:t>
            </a:r>
            <a:r>
              <a:rPr lang="en-IN" dirty="0">
                <a:latin typeface="Myriad Pro" panose="020B050303040302020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–</a:t>
            </a:r>
            <a:r>
              <a:rPr lang="en-IN" dirty="0">
                <a:latin typeface="Myriad Pro" panose="020B0503030403020204" charset="0"/>
              </a:rPr>
              <a:t> 23 Jun</a:t>
            </a:r>
            <a:r>
              <a:rPr lang="en-IN" dirty="0">
                <a:latin typeface="Myriad Pro" panose="020B050303040302020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’22</a:t>
            </a:r>
            <a:endParaRPr lang="en-US" dirty="0">
              <a:latin typeface="Myriad Pro" panose="020B0503030403020204" charset="0"/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tx2"/>
              </a:solidFill>
              <a:latin typeface="Myriad Pro" panose="020B050303040302020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0B3F7A-F6C4-4344-8CC9-AD4BD1874638}"/>
              </a:ext>
            </a:extLst>
          </p:cNvPr>
          <p:cNvSpPr/>
          <p:nvPr/>
        </p:nvSpPr>
        <p:spPr>
          <a:xfrm>
            <a:off x="9529916" y="6071862"/>
            <a:ext cx="2590800" cy="365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bg1"/>
                </a:solidFill>
                <a:latin typeface="Myriad Pro" panose="020B050303040302020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Activities Tracker link</a:t>
            </a:r>
            <a:r>
              <a:rPr lang="en-IN" dirty="0">
                <a:solidFill>
                  <a:schemeClr val="bg1"/>
                </a:solidFill>
                <a:latin typeface="Myriad Pro" panose="020B0503030403020204" charset="0"/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3672308-3192-4679-B659-B4F60A271F1A}"/>
              </a:ext>
            </a:extLst>
          </p:cNvPr>
          <p:cNvSpPr/>
          <p:nvPr/>
        </p:nvSpPr>
        <p:spPr>
          <a:xfrm>
            <a:off x="7890526" y="1658102"/>
            <a:ext cx="4120659" cy="289310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GB" dirty="0">
                <a:latin typeface="Myriad Pro" panose="020B0503030403020204" charset="0"/>
              </a:rPr>
              <a:t>oneM2M in the News – 1200 Subscribers</a:t>
            </a:r>
          </a:p>
          <a:p>
            <a:endParaRPr lang="en-GB" dirty="0">
              <a:latin typeface="Myriad Pro" panose="020B0503030403020204" charset="0"/>
            </a:endParaRPr>
          </a:p>
          <a:p>
            <a:r>
              <a:rPr lang="en-GB" dirty="0">
                <a:latin typeface="Myriad Pro" panose="020B0503030403020204" charset="0"/>
              </a:rPr>
              <a:t>oneM2M News – 1 (Since Marcom 107)</a:t>
            </a:r>
          </a:p>
          <a:p>
            <a:endParaRPr lang="en-GB" dirty="0">
              <a:latin typeface="Myriad Pro" panose="020B0503030403020204" charset="0"/>
            </a:endParaRPr>
          </a:p>
          <a:p>
            <a:r>
              <a:rPr lang="en-GB" dirty="0">
                <a:latin typeface="Myriad Pro" panose="020B0503030403020204" charset="0"/>
              </a:rPr>
              <a:t>Press Releases – 1</a:t>
            </a:r>
          </a:p>
          <a:p>
            <a:endParaRPr lang="en-GB" sz="2000" dirty="0">
              <a:solidFill>
                <a:schemeClr val="tx2"/>
              </a:solidFill>
              <a:latin typeface="Myriad Pro" panose="020B0503030403020204" charset="0"/>
              <a:cs typeface="Times New Roman" panose="02020603050405020304" pitchFamily="18" charset="0"/>
            </a:endParaRPr>
          </a:p>
          <a:p>
            <a:r>
              <a:rPr lang="en-GB" sz="1800" b="0" kern="1600" dirty="0">
                <a:effectLst/>
                <a:latin typeface="Myriad Pro" panose="020B0503030403020204" charset="0"/>
                <a:ea typeface="Times New Roman" panose="02020603050405020304" pitchFamily="18" charset="0"/>
              </a:rPr>
              <a:t>Media queries  to  </a:t>
            </a:r>
            <a:r>
              <a:rPr lang="en-GB" sz="1800" b="0" u="sng" kern="1600" dirty="0">
                <a:solidFill>
                  <a:srgbClr val="0000FF"/>
                </a:solidFill>
                <a:effectLst/>
                <a:latin typeface="Myriad Pro" panose="020B0503030403020204" charset="0"/>
                <a:ea typeface="Times New Roman" panose="02020603050405020304" pitchFamily="18" charset="0"/>
                <a:hlinkClick r:id="rId11"/>
              </a:rPr>
              <a:t>oneM2M_PressMedia@list.onem2m.org</a:t>
            </a:r>
            <a:r>
              <a:rPr lang="x-none" sz="1800" b="0" kern="1600" dirty="0">
                <a:effectLst/>
                <a:latin typeface="Myriad Pro" panose="020B0503030403020204" charset="0"/>
                <a:ea typeface="Times New Roman" panose="02020603050405020304" pitchFamily="18" charset="0"/>
              </a:rPr>
              <a:t> </a:t>
            </a:r>
            <a:r>
              <a:rPr lang="en-US" sz="1800" b="0" kern="1600" dirty="0">
                <a:effectLst/>
                <a:latin typeface="Myriad Pro" panose="020B0503030403020204" charset="0"/>
                <a:ea typeface="Times New Roman" panose="02020603050405020304" pitchFamily="18" charset="0"/>
              </a:rPr>
              <a:t>being forwarded to </a:t>
            </a:r>
            <a:r>
              <a:rPr lang="en-GB" sz="1800" b="0" kern="1600" dirty="0">
                <a:effectLst/>
                <a:latin typeface="Myriad Pro" panose="020B0503030403020204" charset="0"/>
                <a:ea typeface="Times New Roman" panose="02020603050405020304" pitchFamily="18" charset="0"/>
              </a:rPr>
              <a:t>Bindoo, Aurindam, Ken, Akash</a:t>
            </a:r>
            <a:endParaRPr lang="en-IN" sz="1800" b="1" kern="1600" dirty="0">
              <a:effectLst/>
              <a:latin typeface="Myriad Pro" panose="020B0503030403020204" charset="0"/>
              <a:ea typeface="Times New Roman" panose="02020603050405020304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12D2563-9169-08FE-1FDE-C3BA60CAF819}"/>
              </a:ext>
            </a:extLst>
          </p:cNvPr>
          <p:cNvCxnSpPr>
            <a:cxnSpLocks/>
          </p:cNvCxnSpPr>
          <p:nvPr/>
        </p:nvCxnSpPr>
        <p:spPr>
          <a:xfrm>
            <a:off x="7890526" y="1658102"/>
            <a:ext cx="0" cy="32238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38">
            <a:extLst>
              <a:ext uri="{FF2B5EF4-FFF2-40B4-BE49-F238E27FC236}">
                <a16:creationId xmlns:a16="http://schemas.microsoft.com/office/drawing/2014/main" id="{E048F4EB-2D9C-8A01-0818-222948E47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algn="ctr"/>
            <a:endParaRPr lang="en-US" sz="1200" dirty="0">
              <a:solidFill>
                <a:schemeClr val="bg2"/>
              </a:solidFill>
              <a:latin typeface="Myriad Pro" panose="020B0503030403020204" pitchFamily="34" charset="0"/>
            </a:endParaRPr>
          </a:p>
          <a:p>
            <a:pPr algn="ctr"/>
            <a:r>
              <a:rPr lang="en-US" sz="1000" dirty="0">
                <a:solidFill>
                  <a:schemeClr val="bg2"/>
                </a:solidFill>
                <a:latin typeface="Myriad Pro" panose="020B0503030403020204" pitchFamily="34" charset="0"/>
              </a:rPr>
              <a:t>© 2022 oneM2M</a:t>
            </a:r>
          </a:p>
        </p:txBody>
      </p:sp>
    </p:spTree>
    <p:extLst>
      <p:ext uri="{BB962C8B-B14F-4D97-AF65-F5344CB8AC3E}">
        <p14:creationId xmlns:p14="http://schemas.microsoft.com/office/powerpoint/2010/main" val="10958714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6D487-583A-4514-9E44-AF625A279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29497"/>
            <a:ext cx="8986285" cy="1173570"/>
          </a:xfrm>
        </p:spPr>
        <p:txBody>
          <a:bodyPr>
            <a:noAutofit/>
          </a:bodyPr>
          <a:lstStyle/>
          <a:p>
            <a:r>
              <a:rPr lang="en-GB" sz="3200" dirty="0"/>
              <a:t>VISIBILITY – Events &amp; Speaking Opportunities</a:t>
            </a:r>
            <a:endParaRPr lang="en-GB" sz="3200" dirty="0">
              <a:highlight>
                <a:srgbClr val="00FFFF"/>
              </a:highlight>
            </a:endParaRPr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A554D980-3EFB-4892-B8D4-DFFC7EE660D7}"/>
              </a:ext>
            </a:extLst>
          </p:cNvPr>
          <p:cNvGraphicFramePr>
            <a:graphicFrameLocks noGrp="1"/>
          </p:cNvGraphicFramePr>
          <p:nvPr/>
        </p:nvGraphicFramePr>
        <p:xfrm>
          <a:off x="334695" y="1202518"/>
          <a:ext cx="11105749" cy="42926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732607">
                  <a:extLst>
                    <a:ext uri="{9D8B030D-6E8A-4147-A177-3AD203B41FA5}">
                      <a16:colId xmlns:a16="http://schemas.microsoft.com/office/drawing/2014/main" val="2204820466"/>
                    </a:ext>
                  </a:extLst>
                </a:gridCol>
                <a:gridCol w="1465790">
                  <a:extLst>
                    <a:ext uri="{9D8B030D-6E8A-4147-A177-3AD203B41FA5}">
                      <a16:colId xmlns:a16="http://schemas.microsoft.com/office/drawing/2014/main" val="2664730951"/>
                    </a:ext>
                  </a:extLst>
                </a:gridCol>
                <a:gridCol w="4278923">
                  <a:extLst>
                    <a:ext uri="{9D8B030D-6E8A-4147-A177-3AD203B41FA5}">
                      <a16:colId xmlns:a16="http://schemas.microsoft.com/office/drawing/2014/main" val="58006265"/>
                    </a:ext>
                  </a:extLst>
                </a:gridCol>
                <a:gridCol w="3628429">
                  <a:extLst>
                    <a:ext uri="{9D8B030D-6E8A-4147-A177-3AD203B41FA5}">
                      <a16:colId xmlns:a16="http://schemas.microsoft.com/office/drawing/2014/main" val="27330452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Myriad Pro" panose="020B0503030403020204"/>
                        </a:rPr>
                        <a:t>VISIBILITY</a:t>
                      </a:r>
                      <a:endParaRPr lang="en-IN" dirty="0">
                        <a:latin typeface="Myriad Pro" panose="020B05030304030202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Myriad Pro" panose="020B0503030403020204"/>
                        </a:rPr>
                        <a:t>oneM2M </a:t>
                      </a:r>
                      <a:endParaRPr lang="en-IN" dirty="0">
                        <a:latin typeface="Myriad Pro" panose="020B05030304030202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Myriad Pro" panose="020B0503030403020204"/>
                        </a:rPr>
                        <a:t>Partner driven</a:t>
                      </a:r>
                      <a:endParaRPr lang="en-IN" dirty="0">
                        <a:latin typeface="Myriad Pro" panose="020B05030304030202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Myriad Pro" panose="020B0503030403020204"/>
                        </a:rPr>
                        <a:t>Regional</a:t>
                      </a:r>
                      <a:endParaRPr lang="en-IN" dirty="0">
                        <a:latin typeface="Myriad Pro" panose="020B050303040302020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2385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Myriad Pro" panose="020B0503030403020204"/>
                        </a:rPr>
                        <a:t>Events </a:t>
                      </a:r>
                      <a:endParaRPr lang="en-IN" sz="1600" b="1" dirty="0">
                        <a:latin typeface="Myriad Pro" panose="020B05030304030202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Myriad Pro" panose="020B0503030403020204"/>
                        </a:rPr>
                        <a:t>- </a:t>
                      </a:r>
                      <a:r>
                        <a:rPr lang="en-US" sz="1800" dirty="0">
                          <a:solidFill>
                            <a:schemeClr val="dk1"/>
                          </a:solidFill>
                          <a:latin typeface="Myriad Pro"/>
                          <a:ea typeface="Open Sans"/>
                          <a:cs typeface="Open Sans"/>
                          <a:sym typeface="Open Sans"/>
                        </a:rPr>
                        <a:t>Interop to be hosted by TTA in Dec’22</a:t>
                      </a:r>
                    </a:p>
                    <a:p>
                      <a:endParaRPr lang="en-IN" dirty="0">
                        <a:latin typeface="Myriad Pro" panose="020B05030304030202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Myriad Pro" panose="020B0503030403020204"/>
                          <a:ea typeface="+mn-ea"/>
                          <a:cs typeface="+mn-cs"/>
                        </a:rPr>
                        <a:t>18 Jan: ETSI-TSDSI Webinar on oneM2M “Risk/Benefit analyses”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Myriad Pro" panose="020B0503030403020204"/>
                        </a:rPr>
                        <a:t>25 Jan: ETSI-TSDSI Webinar on oneM2M ” Smart Lift private sector use case ” ETSI: EU-Brazil Bilateral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Myriad Pro" panose="020B0503030403020204"/>
                          <a:ea typeface="+mn-ea"/>
                          <a:cs typeface="+mn-cs"/>
                        </a:rPr>
                        <a:t>4 Feb: ETSI-TSDSI Webinar on oneM2M “Smart Home/Smart Building private sector use case”</a:t>
                      </a:r>
                    </a:p>
                    <a:p>
                      <a:endParaRPr lang="fi-FI" sz="1400" kern="1200" dirty="0">
                        <a:solidFill>
                          <a:schemeClr val="dk1"/>
                        </a:solidFill>
                        <a:latin typeface="Myriad Pro" panose="020B0503030403020204"/>
                        <a:ea typeface="+mn-ea"/>
                        <a:cs typeface="+mn-cs"/>
                      </a:endParaRPr>
                    </a:p>
                    <a:p>
                      <a:r>
                        <a:rPr lang="fi-FI" sz="1400" kern="1200" dirty="0">
                          <a:solidFill>
                            <a:schemeClr val="dk1"/>
                          </a:solidFill>
                          <a:latin typeface="Myriad Pro" panose="020B0503030403020204"/>
                          <a:ea typeface="+mn-ea"/>
                          <a:cs typeface="+mn-cs"/>
                        </a:rPr>
                        <a:t>ETSI-Argentina talk on oneM2M</a:t>
                      </a:r>
                    </a:p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Myriad Pro" panose="020B0503030403020204"/>
                          <a:ea typeface="+mn-ea"/>
                          <a:cs typeface="+mn-cs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6 Apr: ETSI- EU-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Myriad Pro" panose="020B0503030403020204"/>
                          <a:ea typeface="+mn-ea"/>
                          <a:cs typeface="+mn-cs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Brasil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Myriad Pro" panose="020B0503030403020204"/>
                          <a:ea typeface="+mn-ea"/>
                          <a:cs typeface="+mn-cs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cooperation workshop : </a:t>
                      </a:r>
                      <a:br>
                        <a:rPr lang="en-US" sz="1400" kern="1200" dirty="0">
                          <a:solidFill>
                            <a:schemeClr val="dk1"/>
                          </a:solidFill>
                          <a:latin typeface="Myriad Pro" panose="020B0503030403020204"/>
                          <a:ea typeface="+mn-ea"/>
                          <a:cs typeface="+mn-cs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</a:b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Myriad Pro" panose="020B0503030403020204"/>
                          <a:ea typeface="+mn-ea"/>
                          <a:cs typeface="+mn-cs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on IoT Policy, Regulation &amp; Standards</a:t>
                      </a:r>
                      <a:br>
                        <a:rPr lang="en-US" sz="1400" kern="1200" dirty="0">
                          <a:solidFill>
                            <a:schemeClr val="dk1"/>
                          </a:solidFill>
                          <a:latin typeface="Myriad Pro" panose="020B0503030403020204"/>
                          <a:ea typeface="+mn-ea"/>
                          <a:cs typeface="+mn-cs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</a:br>
                      <a:r>
                        <a:rPr lang="en-IN" sz="1400" kern="1200" dirty="0">
                          <a:solidFill>
                            <a:schemeClr val="dk1"/>
                          </a:solidFill>
                          <a:latin typeface="Myriad Pro" panose="020B0503030403020204"/>
                          <a:ea typeface="+mn-ea"/>
                          <a:cs typeface="+mn-cs"/>
                        </a:rPr>
                        <a:t>28 Apr: ETSI-TTA Smart Cities in Korea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Myriad Pro" panose="020B0503030403020204"/>
                        <a:ea typeface="+mn-ea"/>
                        <a:cs typeface="+mn-cs"/>
                      </a:endParaRPr>
                    </a:p>
                    <a:p>
                      <a:r>
                        <a:rPr lang="en-US" sz="1400" dirty="0">
                          <a:latin typeface="Myriad Pro" panose="020B0503030403020204"/>
                        </a:rPr>
                        <a:t>TSDSI- A webinar conducted by DoT-TSDSI on M2M for transport vertical on 7 Apr’22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Myriad Pro" panose="020B0503030403020204"/>
                        </a:rPr>
                        <a:t>24 Feb: INDIA- TEC </a:t>
                      </a:r>
                      <a:r>
                        <a:rPr lang="en-US" sz="1400" dirty="0" err="1">
                          <a:latin typeface="Myriad Pro" panose="020B0503030403020204"/>
                        </a:rPr>
                        <a:t>Organised</a:t>
                      </a:r>
                      <a:r>
                        <a:rPr lang="en-US" sz="1400" dirty="0">
                          <a:latin typeface="Myriad Pro" panose="020B0503030403020204"/>
                        </a:rPr>
                        <a:t> webinar on oneM2M- Smart cities</a:t>
                      </a:r>
                    </a:p>
                    <a:p>
                      <a:r>
                        <a:rPr lang="en-IN" sz="1400" kern="1200" dirty="0">
                          <a:solidFill>
                            <a:schemeClr val="dk1"/>
                          </a:solidFill>
                          <a:latin typeface="Myriad Pro" panose="020B0503030403020204"/>
                          <a:ea typeface="+mn-ea"/>
                          <a:cs typeface="+mn-cs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28 Mar: NTIPRIT Conference on M2M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Myriad Pro" panose="020B0503030403020204"/>
                        <a:ea typeface="+mn-ea"/>
                        <a:cs typeface="+mn-cs"/>
                      </a:endParaRPr>
                    </a:p>
                    <a:p>
                      <a:r>
                        <a:rPr lang="en-IN" sz="1400" kern="1200" dirty="0">
                          <a:solidFill>
                            <a:schemeClr val="dk1"/>
                          </a:solidFill>
                          <a:latin typeface="Myriad Pro" panose="020B0503030403020204"/>
                          <a:ea typeface="+mn-ea"/>
                          <a:cs typeface="+mn-cs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7-8 Apr: New Delhi India - </a:t>
                      </a:r>
                      <a:r>
                        <a:rPr lang="en-IN" sz="1400" kern="1200" dirty="0" err="1">
                          <a:solidFill>
                            <a:schemeClr val="dk1"/>
                          </a:solidFill>
                          <a:latin typeface="Myriad Pro" panose="020B0503030403020204"/>
                          <a:ea typeface="+mn-ea"/>
                          <a:cs typeface="+mn-cs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InTranSe</a:t>
                      </a:r>
                      <a:r>
                        <a:rPr lang="en-IN" sz="1400" kern="1200" dirty="0">
                          <a:solidFill>
                            <a:schemeClr val="dk1"/>
                          </a:solidFill>
                          <a:latin typeface="Myriad Pro" panose="020B0503030403020204"/>
                          <a:ea typeface="+mn-ea"/>
                          <a:cs typeface="+mn-cs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conference</a:t>
                      </a:r>
                      <a:endParaRPr lang="en-IN" sz="1400" kern="1200" dirty="0">
                        <a:solidFill>
                          <a:schemeClr val="dk1"/>
                        </a:solidFill>
                        <a:latin typeface="Myriad Pro" panose="020B0503030403020204"/>
                        <a:ea typeface="+mn-ea"/>
                        <a:cs typeface="+mn-cs"/>
                      </a:endParaRPr>
                    </a:p>
                    <a:p>
                      <a:r>
                        <a:rPr lang="en-IN" sz="1400" kern="1200" dirty="0">
                          <a:solidFill>
                            <a:schemeClr val="dk1"/>
                          </a:solidFill>
                          <a:latin typeface="Myriad Pro" panose="020B0503030403020204"/>
                          <a:ea typeface="+mn-ea"/>
                          <a:cs typeface="+mn-cs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21 Apr: Webinar on CCSP and </a:t>
                      </a:r>
                      <a:r>
                        <a:rPr lang="en-IN" sz="1400" kern="1200" dirty="0" err="1">
                          <a:solidFill>
                            <a:schemeClr val="dk1"/>
                          </a:solidFill>
                          <a:latin typeface="Myriad Pro" panose="020B0503030403020204"/>
                          <a:ea typeface="+mn-ea"/>
                          <a:cs typeface="+mn-cs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CoSMiC</a:t>
                      </a:r>
                      <a:r>
                        <a:rPr lang="en-IN" sz="1400" kern="1200" dirty="0">
                          <a:solidFill>
                            <a:schemeClr val="dk1"/>
                          </a:solidFill>
                          <a:latin typeface="Myriad Pro" panose="020B0503030403020204"/>
                          <a:ea typeface="+mn-ea"/>
                          <a:cs typeface="+mn-cs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- indigenous software platforms for M2M/IoT Communication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Myriad Pro" panose="020B0503030403020204"/>
                          <a:ea typeface="+mn-ea"/>
                          <a:cs typeface="+mn-cs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7 Apr: DoT-TSDSI Webinar #1 on M2M applied to verticals- transportation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Myriad Pro" panose="020B0503030403020204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Myriad Pro" panose="020B0503030403020204"/>
                          <a:ea typeface="+mn-ea"/>
                          <a:cs typeface="+mn-cs"/>
                        </a:rPr>
                        <a:t>4 May: DoT-TSDSI Webinar #2 on M2M applied to Utilities</a:t>
                      </a:r>
                      <a:br>
                        <a:rPr lang="en-IN" sz="1400" kern="1200" dirty="0">
                          <a:solidFill>
                            <a:schemeClr val="dk1"/>
                          </a:solidFill>
                          <a:latin typeface="Myriad Pro" panose="020B0503030403020204"/>
                          <a:ea typeface="+mn-ea"/>
                          <a:cs typeface="+mn-cs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</a:br>
                      <a:endParaRPr lang="en-US" sz="1400" kern="1200" dirty="0">
                        <a:solidFill>
                          <a:schemeClr val="dk1"/>
                        </a:solidFill>
                        <a:latin typeface="Myriad Pro" panose="020B050303040302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457428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Myriad Pro" panose="020B0503030403020204"/>
                        </a:rPr>
                        <a:t>Speaking Opportunities</a:t>
                      </a:r>
                      <a:endParaRPr lang="en-IN" sz="1600" b="1" dirty="0">
                        <a:latin typeface="Myriad Pro" panose="020B0503030403020204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u="sng" dirty="0">
                          <a:solidFill>
                            <a:srgbClr val="1155CC"/>
                          </a:solidFill>
                          <a:latin typeface="Myriad Pro"/>
                          <a:ea typeface="Arial"/>
                          <a:cs typeface="Arial"/>
                          <a:sym typeface="Arial"/>
                        </a:rPr>
                        <a:t>20-21 Sep'22: "IoT Tech Expo : POWERING THE CONNECTED WORLD WITH IOT|| AMSTERDAM/Hybrid|| free to attend|| Rana </a:t>
                      </a:r>
                      <a:r>
                        <a:rPr lang="en-US" sz="1200" u="sng" dirty="0" err="1">
                          <a:solidFill>
                            <a:srgbClr val="1155CC"/>
                          </a:solidFill>
                          <a:latin typeface="Myriad Pro"/>
                          <a:ea typeface="Arial"/>
                          <a:cs typeface="Arial"/>
                          <a:sym typeface="Arial"/>
                        </a:rPr>
                        <a:t>Kamill</a:t>
                      </a:r>
                      <a:r>
                        <a:rPr lang="en-US" sz="1200" u="sng" dirty="0">
                          <a:solidFill>
                            <a:srgbClr val="1155CC"/>
                          </a:solidFill>
                          <a:latin typeface="Myriad Pro"/>
                          <a:ea typeface="Arial"/>
                          <a:cs typeface="Arial"/>
                          <a:sym typeface="Arial"/>
                        </a:rPr>
                        <a:t> speaking"</a:t>
                      </a:r>
                      <a:endParaRPr lang="en-US" sz="1200" u="sng" dirty="0">
                        <a:solidFill>
                          <a:schemeClr val="dk2"/>
                        </a:solidFill>
                        <a:latin typeface="Myriad Pro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l" rtl="0"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sng" dirty="0">
                          <a:solidFill>
                            <a:schemeClr val="dk2"/>
                          </a:solidFill>
                          <a:latin typeface="Myriad Pro"/>
                          <a:ea typeface="Arial"/>
                          <a:cs typeface="Arial"/>
                          <a:sym typeface="Arial"/>
                        </a:rPr>
                        <a:t>26 Oct-11 Nov’22: IEEE IoT WF /Tokyo/Hybrid</a:t>
                      </a:r>
                    </a:p>
                    <a:p>
                      <a:pPr marL="0" lvl="0" indent="0" algn="l" rtl="0"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sng" dirty="0">
                          <a:solidFill>
                            <a:schemeClr val="dk2"/>
                          </a:solidFill>
                          <a:latin typeface="Myriad Pro"/>
                          <a:ea typeface="Arial"/>
                          <a:cs typeface="Arial"/>
                          <a:sym typeface="Arial"/>
                        </a:rPr>
                        <a:t>13-14 Oct’22: </a:t>
                      </a:r>
                      <a:r>
                        <a:rPr lang="en-US" sz="1200" u="sng" dirty="0">
                          <a:solidFill>
                            <a:schemeClr val="dk2"/>
                          </a:solidFill>
                          <a:latin typeface="Myriad Pro"/>
                          <a:ea typeface="Arial"/>
                          <a:cs typeface="Arial"/>
                          <a:sym typeface="Arial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Rana (BT) speaking at IoT World Forum 2022 </a:t>
                      </a:r>
                      <a:r>
                        <a:rPr lang="en-US" sz="1200" u="sng" dirty="0" err="1">
                          <a:solidFill>
                            <a:schemeClr val="dk2"/>
                          </a:solidFill>
                          <a:latin typeface="Myriad Pro"/>
                          <a:ea typeface="Arial"/>
                          <a:cs typeface="Arial"/>
                          <a:sym typeface="Arial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london</a:t>
                      </a:r>
                      <a:r>
                        <a:rPr lang="en-US" sz="1200" u="sng" dirty="0">
                          <a:solidFill>
                            <a:schemeClr val="dk2"/>
                          </a:solidFill>
                          <a:latin typeface="Myriad Pro"/>
                          <a:ea typeface="Arial"/>
                          <a:cs typeface="Arial"/>
                          <a:sym typeface="Arial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(RESCHEDULED to 13-14 Oct ‘22)</a:t>
                      </a:r>
                      <a:endParaRPr lang="en-US" sz="1400" dirty="0">
                        <a:latin typeface="Myriad Pro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>
                          <a:latin typeface="Myriad Pro"/>
                          <a:ea typeface="Open Sans"/>
                          <a:cs typeface="Open Sans"/>
                          <a:sym typeface="Open Sans"/>
                        </a:rPr>
                        <a:t>Potential </a:t>
                      </a:r>
                      <a:r>
                        <a:rPr lang="en-US" sz="1400" dirty="0">
                          <a:solidFill>
                            <a:schemeClr val="dk1"/>
                          </a:solidFill>
                          <a:latin typeface="Myriad Pro"/>
                          <a:ea typeface="Open Sans"/>
                          <a:cs typeface="Open Sans"/>
                          <a:sym typeface="Open Sans"/>
                          <a:extLst>
                            <a:ext uri="http://customooxmlschemas.google.com/">
  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lc="http://schemas.openxmlformats.org/drawingml/2006/lockedCanvas" textRoundtripDataId="4"/>
                            </a:ext>
                          </a:extLst>
                        </a:rPr>
                        <a:t>speaking opportunities for CY’22 are listed in notes</a:t>
                      </a:r>
                      <a:endParaRPr lang="en-US" sz="1400" b="1" u="sng" dirty="0">
                        <a:solidFill>
                          <a:schemeClr val="dk1"/>
                        </a:solidFill>
                        <a:latin typeface="Myriad Pro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en-IN" sz="1600" dirty="0">
                          <a:latin typeface="Myriad Pro" panose="020B0503030403020204"/>
                        </a:rPr>
                        <a:t>5 in pipeline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en-US" sz="1200" dirty="0">
                          <a:latin typeface="Myriad Pro" panose="020B0503030403020204"/>
                        </a:rPr>
                        <a:t>1</a:t>
                      </a:r>
                      <a:endParaRPr lang="en-IN" sz="1200" dirty="0">
                        <a:latin typeface="Myriad Pro" panose="020B050303040302020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746126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DB0B3F7A-F6C4-4344-8CC9-AD4BD1874638}"/>
              </a:ext>
            </a:extLst>
          </p:cNvPr>
          <p:cNvSpPr/>
          <p:nvPr/>
        </p:nvSpPr>
        <p:spPr>
          <a:xfrm>
            <a:off x="9496018" y="6069555"/>
            <a:ext cx="2590800" cy="365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bg1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Activities Tracker link</a:t>
            </a:r>
            <a:r>
              <a:rPr lang="en-IN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5" name="Footer Placeholder 38">
            <a:extLst>
              <a:ext uri="{FF2B5EF4-FFF2-40B4-BE49-F238E27FC236}">
                <a16:creationId xmlns:a16="http://schemas.microsoft.com/office/drawing/2014/main" id="{D97A9DD8-F9E3-79AF-9B9A-18A04A006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algn="ctr"/>
            <a:endParaRPr lang="en-US" sz="1200" dirty="0">
              <a:solidFill>
                <a:schemeClr val="bg2"/>
              </a:solidFill>
              <a:latin typeface="Myriad Pro" panose="020B0503030403020204" pitchFamily="34" charset="0"/>
            </a:endParaRPr>
          </a:p>
          <a:p>
            <a:pPr algn="ctr"/>
            <a:r>
              <a:rPr lang="en-US" sz="1000" dirty="0">
                <a:solidFill>
                  <a:schemeClr val="bg2"/>
                </a:solidFill>
                <a:latin typeface="Myriad Pro" panose="020B0503030403020204" pitchFamily="34" charset="0"/>
              </a:rPr>
              <a:t>© 2022 oneM2M</a:t>
            </a:r>
          </a:p>
        </p:txBody>
      </p:sp>
    </p:spTree>
    <p:extLst>
      <p:ext uri="{BB962C8B-B14F-4D97-AF65-F5344CB8AC3E}">
        <p14:creationId xmlns:p14="http://schemas.microsoft.com/office/powerpoint/2010/main" val="2281484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DFCD59C5-1B55-98C8-2A59-2D66B3B24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0"/>
            <a:ext cx="7850299" cy="1173570"/>
          </a:xfrm>
        </p:spPr>
        <p:txBody>
          <a:bodyPr/>
          <a:lstStyle/>
          <a:p>
            <a:r>
              <a:rPr lang="fr-FR" dirty="0" err="1"/>
              <a:t>Outline</a:t>
            </a:r>
            <a:endParaRPr lang="fr-FR" dirty="0"/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75712E42-36E6-85FA-0C29-26DA8F71D4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696" y="1493919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Marcom updates from SC 62</a:t>
            </a:r>
          </a:p>
          <a:p>
            <a:r>
              <a:rPr lang="en-US" dirty="0"/>
              <a:t>Updates from oneM2M TP 55 - Marcom Ad-hoc </a:t>
            </a:r>
          </a:p>
          <a:p>
            <a:r>
              <a:rPr lang="en-US" dirty="0"/>
              <a:t>10th Anniversary Celebrations Updates</a:t>
            </a:r>
          </a:p>
          <a:p>
            <a:r>
              <a:rPr lang="en-US" dirty="0"/>
              <a:t>Website Engagement</a:t>
            </a:r>
          </a:p>
          <a:p>
            <a:pPr lvl="0"/>
            <a:endParaRPr lang="en-US" dirty="0"/>
          </a:p>
          <a:p>
            <a:endParaRPr lang="fr-FR" dirty="0"/>
          </a:p>
        </p:txBody>
      </p:sp>
      <p:sp>
        <p:nvSpPr>
          <p:cNvPr id="40" name="Footer Placeholder 38">
            <a:extLst>
              <a:ext uri="{FF2B5EF4-FFF2-40B4-BE49-F238E27FC236}">
                <a16:creationId xmlns:a16="http://schemas.microsoft.com/office/drawing/2014/main" id="{2AD0E62A-0D2D-E6B4-D060-1767E4964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algn="ctr"/>
            <a:endParaRPr lang="en-US" sz="1200" dirty="0">
              <a:solidFill>
                <a:schemeClr val="bg2"/>
              </a:solidFill>
              <a:latin typeface="Myriad Pro" panose="020B0503030403020204" pitchFamily="34" charset="0"/>
            </a:endParaRPr>
          </a:p>
          <a:p>
            <a:pPr algn="ctr"/>
            <a:r>
              <a:rPr lang="en-US" sz="1000" dirty="0">
                <a:solidFill>
                  <a:schemeClr val="bg2"/>
                </a:solidFill>
                <a:latin typeface="Myriad Pro" panose="020B0503030403020204" pitchFamily="34" charset="0"/>
              </a:rPr>
              <a:t>© 2022 oneM2M</a:t>
            </a:r>
          </a:p>
        </p:txBody>
      </p:sp>
    </p:spTree>
    <p:extLst>
      <p:ext uri="{BB962C8B-B14F-4D97-AF65-F5344CB8AC3E}">
        <p14:creationId xmlns:p14="http://schemas.microsoft.com/office/powerpoint/2010/main" val="23107663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6D487-583A-4514-9E44-AF625A279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-14748"/>
            <a:ext cx="8986285" cy="1173570"/>
          </a:xfrm>
        </p:spPr>
        <p:txBody>
          <a:bodyPr>
            <a:noAutofit/>
          </a:bodyPr>
          <a:lstStyle/>
          <a:p>
            <a:r>
              <a:rPr lang="en-GB" sz="2400" dirty="0"/>
              <a:t>Potential Key Events /Speaking </a:t>
            </a:r>
            <a:r>
              <a:rPr lang="en-GB" sz="2400" dirty="0" err="1"/>
              <a:t>Opps</a:t>
            </a:r>
            <a:endParaRPr lang="en-GB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B70B99-4F92-4F7C-BCED-812D4AACAF49}"/>
              </a:ext>
            </a:extLst>
          </p:cNvPr>
          <p:cNvSpPr txBox="1"/>
          <p:nvPr/>
        </p:nvSpPr>
        <p:spPr>
          <a:xfrm>
            <a:off x="334696" y="1259326"/>
            <a:ext cx="11196043" cy="5403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effectLst/>
                <a:latin typeface="Myriad Pro" panose="020B0503030403020204"/>
                <a:ea typeface="Times New Roman" panose="02020603050405020304" pitchFamily="18" charset="0"/>
              </a:rPr>
              <a:t>Potential Global and Regional Events </a:t>
            </a:r>
            <a:endParaRPr lang="en-IN" sz="1600" dirty="0">
              <a:latin typeface="Myriad Pro" panose="020B0503030403020204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N" sz="1600" dirty="0">
                <a:latin typeface="Myriad Pro" panose="020B0503030403020204"/>
                <a:cs typeface="Times New Roman" panose="02020603050405020304" pitchFamily="18" charset="0"/>
              </a:rPr>
              <a:t>Embedded Technologies Convention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N" sz="1600" dirty="0">
                <a:latin typeface="Myriad Pro" panose="020B0503030403020204"/>
                <a:cs typeface="Times New Roman" panose="02020603050405020304" pitchFamily="18" charset="0"/>
              </a:rPr>
              <a:t>IEEE 8</a:t>
            </a:r>
            <a:r>
              <a:rPr lang="en-IN" sz="1600" baseline="30000" dirty="0">
                <a:latin typeface="Myriad Pro" panose="020B0503030403020204"/>
                <a:cs typeface="Times New Roman" panose="02020603050405020304" pitchFamily="18" charset="0"/>
              </a:rPr>
              <a:t>th</a:t>
            </a:r>
            <a:r>
              <a:rPr lang="en-IN" sz="1600" dirty="0">
                <a:latin typeface="Myriad Pro" panose="020B0503030403020204"/>
                <a:cs typeface="Times New Roman" panose="02020603050405020304" pitchFamily="18" charset="0"/>
              </a:rPr>
              <a:t> IoT World Forum (26 Oct-11 Nov’22 // Yokohama, Japan  (in person and hybrid)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N" sz="1600" dirty="0" err="1">
                <a:latin typeface="Myriad Pro" panose="020B0503030403020204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Futurecom</a:t>
            </a:r>
            <a:r>
              <a:rPr lang="en-IN" sz="1600" dirty="0">
                <a:latin typeface="Myriad Pro" panose="020B0503030403020204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2022</a:t>
            </a:r>
            <a:r>
              <a:rPr lang="en-IN" sz="1600" dirty="0">
                <a:latin typeface="Myriad Pro" panose="020B0503030403020204"/>
                <a:cs typeface="Times New Roman" panose="02020603050405020304" pitchFamily="18" charset="0"/>
              </a:rPr>
              <a:t>: 18-20 Oct’22, Sao Paulo, Brazil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N" sz="1600" dirty="0">
                <a:effectLst/>
                <a:latin typeface="Myriad Pro" panose="020B0503030403020204"/>
                <a:ea typeface="Times New Roman" panose="02020603050405020304" pitchFamily="18" charset="0"/>
                <a:cs typeface="Times New Roman" panose="02020603050405020304" pitchFamily="18" charset="0"/>
              </a:rPr>
              <a:t>ETSI IoT Week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N" sz="1600" dirty="0">
                <a:latin typeface="Myriad Pro" panose="020B0503030403020204"/>
                <a:ea typeface="Times New Roman" panose="02020603050405020304" pitchFamily="18" charset="0"/>
                <a:cs typeface="Times New Roman" panose="02020603050405020304" pitchFamily="18" charset="0"/>
              </a:rPr>
              <a:t>Korea IoT event</a:t>
            </a:r>
            <a:endParaRPr lang="en-IN" sz="1600" dirty="0">
              <a:effectLst/>
              <a:latin typeface="Myriad Pro" panose="020B0503030403020204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N" sz="1600" dirty="0">
                <a:effectLst/>
                <a:latin typeface="Myriad Pro" panose="020B0503030403020204"/>
                <a:ea typeface="Times New Roman" panose="02020603050405020304" pitchFamily="18" charset="0"/>
                <a:cs typeface="Times New Roman" panose="02020603050405020304" pitchFamily="18" charset="0"/>
              </a:rPr>
              <a:t>TSDSI Tech Deep Dive 2022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N" sz="1600" dirty="0">
                <a:effectLst/>
                <a:latin typeface="Myriad Pro" panose="020B0503030403020204"/>
                <a:ea typeface="Times New Roman" panose="02020603050405020304" pitchFamily="18" charset="0"/>
                <a:cs typeface="Times New Roman" panose="02020603050405020304" pitchFamily="18" charset="0"/>
              </a:rPr>
              <a:t>India Mobile Congress IMC 2022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N" sz="1600" dirty="0">
                <a:latin typeface="Myriad Pro"/>
                <a:ea typeface="Arial"/>
                <a:cs typeface="Arial"/>
                <a:sym typeface="Arial"/>
              </a:rPr>
              <a:t>WORLD SMART CITY EXPO 2022 – Korea - 31 Aug-2 Sep’22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N" sz="1600" dirty="0">
                <a:latin typeface="Myriad Pro"/>
                <a:ea typeface="Arial"/>
                <a:cs typeface="Arial"/>
                <a:sym typeface="Arial"/>
              </a:rPr>
              <a:t>Embedded Technology Convention ASIA - 28-29 Sep’22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N" sz="1600" dirty="0">
                <a:latin typeface="Myriad Pro"/>
                <a:ea typeface="Arial"/>
                <a:cs typeface="Arial"/>
                <a:sym typeface="Arial"/>
              </a:rPr>
              <a:t>India Mobile Congress- 29 Sep - 01 Oct’22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N" sz="1600" dirty="0">
                <a:latin typeface="Myriad Pro"/>
                <a:ea typeface="Arial"/>
                <a:cs typeface="Arial"/>
                <a:sym typeface="Arial"/>
              </a:rPr>
              <a:t>TSDSI Tech Deep Dive - 15-18 Nov’22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N" sz="1600" dirty="0">
                <a:latin typeface="Myriad Pro"/>
                <a:ea typeface="Arial"/>
                <a:cs typeface="Arial"/>
                <a:sym typeface="Arial"/>
              </a:rPr>
              <a:t>5th INTERNATIONAL CONFERENCE ON FUTURE SMART CITIES (FSC) - 18-20 Nov’22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N" sz="1600" dirty="0">
                <a:latin typeface="Myriad Pro"/>
                <a:ea typeface="Arial"/>
                <a:cs typeface="Arial"/>
                <a:sym typeface="Arial"/>
              </a:rPr>
              <a:t>IET Future Tech Congress 2022 (</a:t>
            </a:r>
            <a:r>
              <a:rPr lang="en-IN" sz="1600" dirty="0" err="1">
                <a:latin typeface="Myriad Pro" panose="020B0503030403020204"/>
                <a:ea typeface="Arial"/>
                <a:cs typeface="Arial"/>
                <a:sym typeface="Arial"/>
              </a:rPr>
              <a:t>phygital</a:t>
            </a:r>
            <a:r>
              <a:rPr lang="en-IN" sz="1600" dirty="0">
                <a:latin typeface="Myriad Pro" panose="020B0503030403020204"/>
                <a:ea typeface="Arial"/>
                <a:cs typeface="Arial"/>
                <a:sym typeface="Arial"/>
              </a:rPr>
              <a:t> event) - 22-23 Nov’22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1600" b="1" dirty="0">
              <a:effectLst/>
              <a:latin typeface="Myriad Pro" panose="020B0503030403020204"/>
              <a:ea typeface="Times New Roman" panose="02020603050405020304" pitchFamily="18" charset="0"/>
            </a:endParaRPr>
          </a:p>
        </p:txBody>
      </p:sp>
      <p:sp>
        <p:nvSpPr>
          <p:cNvPr id="4" name="Footer Placeholder 38">
            <a:extLst>
              <a:ext uri="{FF2B5EF4-FFF2-40B4-BE49-F238E27FC236}">
                <a16:creationId xmlns:a16="http://schemas.microsoft.com/office/drawing/2014/main" id="{102CFB34-9DB1-AD3D-5D6C-7298C93E1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algn="ctr"/>
            <a:endParaRPr lang="en-US" sz="1200" dirty="0">
              <a:solidFill>
                <a:schemeClr val="bg2"/>
              </a:solidFill>
              <a:latin typeface="Myriad Pro" panose="020B0503030403020204" pitchFamily="34" charset="0"/>
            </a:endParaRPr>
          </a:p>
          <a:p>
            <a:pPr algn="ctr"/>
            <a:r>
              <a:rPr lang="en-US" sz="1000" dirty="0">
                <a:solidFill>
                  <a:schemeClr val="bg2"/>
                </a:solidFill>
                <a:latin typeface="Myriad Pro" panose="020B0503030403020204" pitchFamily="34" charset="0"/>
              </a:rPr>
              <a:t>© 2022 oneM2M</a:t>
            </a:r>
          </a:p>
        </p:txBody>
      </p:sp>
    </p:spTree>
    <p:extLst>
      <p:ext uri="{BB962C8B-B14F-4D97-AF65-F5344CB8AC3E}">
        <p14:creationId xmlns:p14="http://schemas.microsoft.com/office/powerpoint/2010/main" val="37050562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1800A-72B0-471B-A678-EBB803A3C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964" y="123986"/>
            <a:ext cx="8750274" cy="1328554"/>
          </a:xfrm>
        </p:spPr>
        <p:txBody>
          <a:bodyPr>
            <a:normAutofit/>
          </a:bodyPr>
          <a:lstStyle/>
          <a:p>
            <a:r>
              <a:rPr lang="en-US" sz="3600" dirty="0"/>
              <a:t>MARCOM Approach </a:t>
            </a:r>
            <a:endParaRPr lang="en-IN" sz="36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0DC3D57-6F2B-7BA2-756D-25D25D327F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696" y="1173570"/>
            <a:ext cx="10697098" cy="512957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300" b="1" dirty="0">
                <a:latin typeface="Myriad Pro" panose="020B0503030403020204" charset="0"/>
              </a:rPr>
              <a:t>MARCOM Goals 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300" dirty="0">
                <a:latin typeface="Myriad Pro" panose="020B0503030403020204" charset="0"/>
              </a:rPr>
              <a:t>Provide sustained Market Visibility for oneM2M; </a:t>
            </a:r>
            <a:endParaRPr lang="en-IN" sz="2300" dirty="0">
              <a:latin typeface="Myriad Pro" panose="020B050303040302020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300" dirty="0">
                <a:latin typeface="Myriad Pro" panose="020B0503030403020204" charset="0"/>
              </a:rPr>
              <a:t>to increase the understanding of oneM2M both as a technical standard and as an organization for developing and maintaining a standardization roadmap; and, </a:t>
            </a:r>
            <a:endParaRPr lang="en-IN" sz="2300" dirty="0">
              <a:latin typeface="Myriad Pro" panose="020B050303040302020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300" dirty="0">
                <a:latin typeface="Myriad Pro" panose="020B0503030403020204" charset="0"/>
              </a:rPr>
              <a:t>develop the market for oneM2M solutions.</a:t>
            </a:r>
            <a:endParaRPr lang="en-IN" sz="2300" dirty="0">
              <a:latin typeface="Myriad Pro" panose="020B0503030403020204" charset="0"/>
            </a:endParaRPr>
          </a:p>
          <a:p>
            <a:pPr marL="0" indent="0">
              <a:buNone/>
            </a:pPr>
            <a:endParaRPr lang="en-IN" sz="2300" dirty="0">
              <a:latin typeface="Myriad Pro" panose="020B050303040302020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IN" sz="2300" b="1" dirty="0">
                <a:latin typeface="Myriad Pro" panose="020B0503030403020204" charset="0"/>
                <a:ea typeface="Calibri" panose="020F0502020204030204" pitchFamily="34" charset="0"/>
              </a:rPr>
              <a:t>Approach</a:t>
            </a:r>
          </a:p>
          <a:p>
            <a:r>
              <a:rPr lang="en-IN" sz="2300" dirty="0">
                <a:latin typeface="Myriad Pro" panose="020B0503030403020204" charset="0"/>
                <a:ea typeface="Calibri" panose="020F0502020204030204" pitchFamily="34" charset="0"/>
              </a:rPr>
              <a:t>Global (oneM2M level), Partner level and Regional activities</a:t>
            </a:r>
          </a:p>
          <a:p>
            <a:r>
              <a:rPr lang="en-IN" sz="2300" dirty="0">
                <a:latin typeface="Myriad Pro" panose="020B0503030403020204" charset="0"/>
                <a:ea typeface="Calibri" panose="020F0502020204030204" pitchFamily="34" charset="0"/>
              </a:rPr>
              <a:t>Articles &amp; Speaking Opportunities in targeted journals/periodicals and Events</a:t>
            </a:r>
          </a:p>
          <a:p>
            <a:r>
              <a:rPr lang="en-IN" sz="2300" dirty="0">
                <a:latin typeface="Myriad Pro" panose="020B0503030403020204" charset="0"/>
                <a:ea typeface="Calibri" panose="020F0502020204030204" pitchFamily="34" charset="0"/>
              </a:rPr>
              <a:t>Support development of collateral for Developers</a:t>
            </a:r>
          </a:p>
          <a:p>
            <a:pPr marL="0" indent="0">
              <a:buNone/>
            </a:pPr>
            <a:endParaRPr lang="en-IN" sz="2300" dirty="0">
              <a:latin typeface="Myriad Pro" panose="020B050303040302020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IN" sz="2300" dirty="0">
                <a:latin typeface="Myriad Pro" panose="020B0503030403020204" charset="0"/>
                <a:ea typeface="Calibri" panose="020F0502020204030204" pitchFamily="34" charset="0"/>
              </a:rPr>
              <a:t>Interactions being held with Partner and oneM2M experts</a:t>
            </a:r>
          </a:p>
        </p:txBody>
      </p:sp>
      <p:sp>
        <p:nvSpPr>
          <p:cNvPr id="4" name="Footer Placeholder 38">
            <a:extLst>
              <a:ext uri="{FF2B5EF4-FFF2-40B4-BE49-F238E27FC236}">
                <a16:creationId xmlns:a16="http://schemas.microsoft.com/office/drawing/2014/main" id="{99B81CA2-4A57-E690-AC79-B94EA289D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algn="ctr"/>
            <a:endParaRPr lang="en-US" sz="1200" dirty="0">
              <a:solidFill>
                <a:schemeClr val="bg2"/>
              </a:solidFill>
              <a:latin typeface="Myriad Pro" panose="020B0503030403020204" pitchFamily="34" charset="0"/>
            </a:endParaRPr>
          </a:p>
          <a:p>
            <a:pPr algn="ctr"/>
            <a:r>
              <a:rPr lang="en-US" sz="1000" dirty="0">
                <a:solidFill>
                  <a:schemeClr val="bg2"/>
                </a:solidFill>
                <a:latin typeface="Myriad Pro" panose="020B0503030403020204" pitchFamily="34" charset="0"/>
              </a:rPr>
              <a:t>© 2022 oneM2M</a:t>
            </a:r>
          </a:p>
        </p:txBody>
      </p:sp>
    </p:spTree>
    <p:extLst>
      <p:ext uri="{BB962C8B-B14F-4D97-AF65-F5344CB8AC3E}">
        <p14:creationId xmlns:p14="http://schemas.microsoft.com/office/powerpoint/2010/main" val="12247259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825688" y="3137069"/>
            <a:ext cx="10540621" cy="962653"/>
          </a:xfrm>
        </p:spPr>
        <p:txBody>
          <a:bodyPr>
            <a:normAutofit/>
          </a:bodyPr>
          <a:lstStyle/>
          <a:p>
            <a:r>
              <a:rPr lang="en-US" sz="5400" dirty="0"/>
              <a:t>Thank You</a:t>
            </a:r>
          </a:p>
        </p:txBody>
      </p:sp>
      <p:pic>
        <p:nvPicPr>
          <p:cNvPr id="3" name="Graphic 2">
            <a:hlinkClick r:id="rId2"/>
            <a:extLst>
              <a:ext uri="{FF2B5EF4-FFF2-40B4-BE49-F238E27FC236}">
                <a16:creationId xmlns:a16="http://schemas.microsoft.com/office/drawing/2014/main" id="{2D828650-DF9C-D58C-34FB-F1E3C3673C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13058" y="4121766"/>
            <a:ext cx="314632" cy="314632"/>
          </a:xfrm>
          <a:prstGeom prst="rect">
            <a:avLst/>
          </a:prstGeom>
        </p:spPr>
      </p:pic>
      <p:pic>
        <p:nvPicPr>
          <p:cNvPr id="7" name="Graphic 6">
            <a:hlinkClick r:id="rId5"/>
            <a:extLst>
              <a:ext uri="{FF2B5EF4-FFF2-40B4-BE49-F238E27FC236}">
                <a16:creationId xmlns:a16="http://schemas.microsoft.com/office/drawing/2014/main" id="{15676D0B-8142-4730-26B8-0B7DF1EE61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144225" y="4121409"/>
            <a:ext cx="314632" cy="314632"/>
          </a:xfrm>
          <a:prstGeom prst="rect">
            <a:avLst/>
          </a:prstGeom>
        </p:spPr>
      </p:pic>
      <p:pic>
        <p:nvPicPr>
          <p:cNvPr id="9" name="Graphic 8">
            <a:hlinkClick r:id="rId8"/>
            <a:extLst>
              <a:ext uri="{FF2B5EF4-FFF2-40B4-BE49-F238E27FC236}">
                <a16:creationId xmlns:a16="http://schemas.microsoft.com/office/drawing/2014/main" id="{9A8083C0-47EA-AB84-D808-3DAE64E0631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731451" y="4127028"/>
            <a:ext cx="309013" cy="309013"/>
          </a:xfrm>
          <a:prstGeom prst="rect">
            <a:avLst/>
          </a:prstGeom>
        </p:spPr>
      </p:pic>
      <p:pic>
        <p:nvPicPr>
          <p:cNvPr id="11" name="Graphic 10">
            <a:hlinkClick r:id="rId11"/>
            <a:extLst>
              <a:ext uri="{FF2B5EF4-FFF2-40B4-BE49-F238E27FC236}">
                <a16:creationId xmlns:a16="http://schemas.microsoft.com/office/drawing/2014/main" id="{6FD392EC-E160-2323-18EA-7EB8FC7A809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562618" y="4121409"/>
            <a:ext cx="314632" cy="314632"/>
          </a:xfrm>
          <a:prstGeom prst="rect">
            <a:avLst/>
          </a:prstGeom>
        </p:spPr>
      </p:pic>
      <p:pic>
        <p:nvPicPr>
          <p:cNvPr id="13" name="Graphic 12">
            <a:hlinkClick r:id="rId14"/>
            <a:extLst>
              <a:ext uri="{FF2B5EF4-FFF2-40B4-BE49-F238E27FC236}">
                <a16:creationId xmlns:a16="http://schemas.microsoft.com/office/drawing/2014/main" id="{A0738B77-E29A-8F47-C577-4631B95A023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981011" y="4121766"/>
            <a:ext cx="314632" cy="314632"/>
          </a:xfrm>
          <a:prstGeom prst="rect">
            <a:avLst/>
          </a:prstGeom>
        </p:spPr>
      </p:pic>
      <p:pic>
        <p:nvPicPr>
          <p:cNvPr id="6" name="Graphic 5">
            <a:hlinkClick r:id="rId17"/>
            <a:extLst>
              <a:ext uri="{FF2B5EF4-FFF2-40B4-BE49-F238E27FC236}">
                <a16:creationId xmlns:a16="http://schemas.microsoft.com/office/drawing/2014/main" id="{1ADEE9BC-83F7-EDE4-CDFC-577986EE24B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896072" y="4121944"/>
            <a:ext cx="313200" cy="31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827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"/>
          <p:cNvSpPr txBox="1">
            <a:spLocks noGrp="1"/>
          </p:cNvSpPr>
          <p:nvPr>
            <p:ph type="ctrTitle"/>
          </p:nvPr>
        </p:nvSpPr>
        <p:spPr>
          <a:xfrm>
            <a:off x="825688" y="2853559"/>
            <a:ext cx="10540621" cy="1294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rgbClr val="C00000"/>
                </a:solidFill>
              </a:rPr>
              <a:t>oneM2M Rel 2 approved at ITU-T SG20 Plenary!</a:t>
            </a:r>
            <a:endParaRPr lang="en-US" sz="3200" dirty="0"/>
          </a:p>
        </p:txBody>
      </p:sp>
      <p:sp>
        <p:nvSpPr>
          <p:cNvPr id="106" name="Google Shape;106;p5"/>
          <p:cNvSpPr txBox="1">
            <a:spLocks noGrp="1"/>
          </p:cNvSpPr>
          <p:nvPr>
            <p:ph type="sldNum" idx="4294967295"/>
          </p:nvPr>
        </p:nvSpPr>
        <p:spPr>
          <a:xfrm>
            <a:off x="11753850" y="6492875"/>
            <a:ext cx="4381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>
                <a:latin typeface="Myriad Pro"/>
              </a:rPr>
              <a:t>3</a:t>
            </a:fld>
            <a:endParaRPr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545489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DFCD59C5-1B55-98C8-2A59-2D66B3B24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0"/>
            <a:ext cx="7850299" cy="1173570"/>
          </a:xfrm>
        </p:spPr>
        <p:txBody>
          <a:bodyPr/>
          <a:lstStyle/>
          <a:p>
            <a:r>
              <a:rPr lang="fr-FR" dirty="0"/>
              <a:t>Updates </a:t>
            </a:r>
            <a:r>
              <a:rPr lang="fr-FR" dirty="0" err="1"/>
              <a:t>from</a:t>
            </a:r>
            <a:r>
              <a:rPr lang="fr-FR" dirty="0"/>
              <a:t> SC 62</a:t>
            </a:r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75712E42-36E6-85FA-0C29-26DA8F71D4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696" y="1173570"/>
            <a:ext cx="10515600" cy="35694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Felicitation of Past SC Leaders</a:t>
            </a:r>
          </a:p>
          <a:p>
            <a:r>
              <a:rPr lang="en-US" dirty="0"/>
              <a:t>ETSI has opened Bank account and transfer of funds will be effected soon. </a:t>
            </a:r>
          </a:p>
          <a:p>
            <a:pPr lvl="1"/>
            <a:r>
              <a:rPr lang="en-US" dirty="0"/>
              <a:t>Payment to Ken to be initiated. </a:t>
            </a:r>
          </a:p>
          <a:p>
            <a:pPr lvl="1"/>
            <a:r>
              <a:rPr lang="en-US" dirty="0"/>
              <a:t>Contract with PR Agency to be initiated.</a:t>
            </a:r>
          </a:p>
          <a:p>
            <a:r>
              <a:rPr lang="en-US" dirty="0"/>
              <a:t>CY’23 Budget discussed based on MARCOM submission of priority options</a:t>
            </a:r>
          </a:p>
          <a:p>
            <a:r>
              <a:rPr lang="en-US" dirty="0"/>
              <a:t>Rel 4 expected to be ratified in Q3-Q4 (MARCOM to gear up </a:t>
            </a:r>
            <a:r>
              <a:rPr lang="en-US" dirty="0" err="1"/>
              <a:t>wrt</a:t>
            </a:r>
            <a:r>
              <a:rPr lang="en-US" dirty="0"/>
              <a:t> TP56) </a:t>
            </a:r>
          </a:p>
          <a:p>
            <a:r>
              <a:rPr lang="en-US" dirty="0"/>
              <a:t>SSC White paper likely in end CY’22</a:t>
            </a:r>
          </a:p>
          <a:p>
            <a:r>
              <a:rPr lang="en-US" dirty="0"/>
              <a:t>Next SC meeting – proposed to be collocated with TP56 – 29 Sep 2022? (TSDSI to confirm if this date works)</a:t>
            </a:r>
          </a:p>
          <a:p>
            <a:endParaRPr lang="en-US" dirty="0"/>
          </a:p>
          <a:p>
            <a:endParaRPr lang="fr-FR" dirty="0"/>
          </a:p>
        </p:txBody>
      </p:sp>
      <p:sp>
        <p:nvSpPr>
          <p:cNvPr id="40" name="Footer Placeholder 38">
            <a:extLst>
              <a:ext uri="{FF2B5EF4-FFF2-40B4-BE49-F238E27FC236}">
                <a16:creationId xmlns:a16="http://schemas.microsoft.com/office/drawing/2014/main" id="{2AD0E62A-0D2D-E6B4-D060-1767E4964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algn="ctr"/>
            <a:endParaRPr lang="en-US" sz="1200" dirty="0">
              <a:solidFill>
                <a:schemeClr val="bg2"/>
              </a:solidFill>
              <a:latin typeface="Myriad Pro" panose="020B0503030403020204" pitchFamily="34" charset="0"/>
            </a:endParaRPr>
          </a:p>
          <a:p>
            <a:pPr algn="ctr"/>
            <a:r>
              <a:rPr lang="en-US" sz="1000" dirty="0">
                <a:solidFill>
                  <a:schemeClr val="bg2"/>
                </a:solidFill>
                <a:latin typeface="Myriad Pro" panose="020B0503030403020204" pitchFamily="34" charset="0"/>
              </a:rPr>
              <a:t>© 2022 oneM2M</a:t>
            </a:r>
          </a:p>
        </p:txBody>
      </p:sp>
    </p:spTree>
    <p:extLst>
      <p:ext uri="{BB962C8B-B14F-4D97-AF65-F5344CB8AC3E}">
        <p14:creationId xmlns:p14="http://schemas.microsoft.com/office/powerpoint/2010/main" val="778660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ooter Placeholder 38">
            <a:extLst>
              <a:ext uri="{FF2B5EF4-FFF2-40B4-BE49-F238E27FC236}">
                <a16:creationId xmlns:a16="http://schemas.microsoft.com/office/drawing/2014/main" id="{2AD0E62A-0D2D-E6B4-D060-1767E4964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algn="ctr"/>
            <a:endParaRPr lang="en-US" sz="1200" dirty="0">
              <a:solidFill>
                <a:schemeClr val="bg2"/>
              </a:solidFill>
              <a:latin typeface="Myriad Pro" panose="020B0503030403020204" pitchFamily="34" charset="0"/>
            </a:endParaRPr>
          </a:p>
          <a:p>
            <a:pPr algn="ctr"/>
            <a:r>
              <a:rPr lang="en-US" sz="1000" dirty="0">
                <a:solidFill>
                  <a:schemeClr val="bg2"/>
                </a:solidFill>
                <a:latin typeface="Myriad Pro" panose="020B0503030403020204" pitchFamily="34" charset="0"/>
              </a:rPr>
              <a:t>© 2022 oneM2M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94E89D5-F33A-2BF7-A99A-4E426390C59F}"/>
              </a:ext>
            </a:extLst>
          </p:cNvPr>
          <p:cNvSpPr txBox="1">
            <a:spLocks/>
          </p:cNvSpPr>
          <p:nvPr/>
        </p:nvSpPr>
        <p:spPr>
          <a:xfrm>
            <a:off x="334696" y="0"/>
            <a:ext cx="8127133" cy="11735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C63133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en-IN" sz="3600" dirty="0"/>
              <a:t>Summary from TP#55-MARCOM </a:t>
            </a:r>
            <a:r>
              <a:rPr lang="en-IN" sz="3600" dirty="0" err="1"/>
              <a:t>Adhoc</a:t>
            </a:r>
            <a:r>
              <a:rPr lang="en-IN" sz="3600" dirty="0"/>
              <a:t> Session</a:t>
            </a:r>
            <a:endParaRPr lang="en-IN" sz="3600" dirty="0">
              <a:highlight>
                <a:srgbClr val="00FF00"/>
              </a:highligh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96D25D-A522-A533-6274-10B1F0A0EF42}"/>
              </a:ext>
            </a:extLst>
          </p:cNvPr>
          <p:cNvSpPr/>
          <p:nvPr/>
        </p:nvSpPr>
        <p:spPr>
          <a:xfrm>
            <a:off x="334696" y="1258702"/>
            <a:ext cx="5587801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latin typeface="Myriad Pro" panose="020B0503030403020204" pitchFamily="34" charset="0"/>
              </a:rPr>
              <a:t>CONTEXT: Where are we after 10 years?</a:t>
            </a:r>
          </a:p>
          <a:p>
            <a:endParaRPr lang="en-GB" sz="1600" dirty="0">
              <a:latin typeface="Myriad Pro" panose="020B0503030403020204" pitchFamily="34" charset="0"/>
            </a:endParaRPr>
          </a:p>
          <a:p>
            <a:r>
              <a:rPr lang="en-GB" sz="1600" dirty="0">
                <a:latin typeface="Myriad Pro" panose="020B0503030403020204" pitchFamily="34" charset="0"/>
              </a:rPr>
              <a:t>What are adoption trends? Deployment (pilots &amp; commercial)</a:t>
            </a:r>
          </a:p>
          <a:p>
            <a:r>
              <a:rPr lang="en-GB" sz="1600" dirty="0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Times New Roman" panose="02020603050405020304" pitchFamily="18" charset="0"/>
              </a:rPr>
              <a:t>	</a:t>
            </a:r>
          </a:p>
          <a:p>
            <a:r>
              <a:rPr lang="en-GB" sz="1600" dirty="0">
                <a:latin typeface="Myriad Pro" panose="020B0503030403020204" pitchFamily="34" charset="0"/>
              </a:rPr>
              <a:t>What is the Engagement?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Myriad Pro" panose="020B0503030403020204" pitchFamily="34" charset="0"/>
              </a:rPr>
              <a:t>Project level – Region wise/Verticals;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Myriad Pro" panose="020B0503030403020204" pitchFamily="34" charset="0"/>
              </a:rPr>
              <a:t>User Community/ System Integrators/ Solution and 	Service providers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Myriad Pro" panose="020B0503030403020204" pitchFamily="34" charset="0"/>
              </a:rPr>
              <a:t>Availability and growth in Devices/Products/Solutions,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Myriad Pro" panose="020B0503030403020204" pitchFamily="34" charset="0"/>
              </a:rPr>
              <a:t>Compliance and Certification ecosystem</a:t>
            </a:r>
          </a:p>
          <a:p>
            <a:endParaRPr lang="en-GB" sz="1600" dirty="0">
              <a:solidFill>
                <a:schemeClr val="bg2">
                  <a:lumMod val="50000"/>
                </a:schemeClr>
              </a:solidFill>
              <a:latin typeface="Myriad Pro" panose="020B0503030403020204" pitchFamily="34" charset="0"/>
              <a:cs typeface="Times New Roman" panose="02020603050405020304" pitchFamily="18" charset="0"/>
            </a:endParaRPr>
          </a:p>
          <a:p>
            <a:r>
              <a:rPr lang="en-GB" sz="1600" dirty="0">
                <a:latin typeface="Myriad Pro" panose="020B0503030403020204" pitchFamily="34" charset="0"/>
              </a:rPr>
              <a:t>How can we make oneM2M easy to adopt by Developers/ System Integrators et al</a:t>
            </a:r>
          </a:p>
          <a:p>
            <a:endParaRPr lang="en-GB" sz="1600" dirty="0">
              <a:solidFill>
                <a:schemeClr val="bg2">
                  <a:lumMod val="50000"/>
                </a:schemeClr>
              </a:solidFill>
              <a:latin typeface="Myriad Pro" panose="020B0503030403020204" pitchFamily="34" charset="0"/>
              <a:cs typeface="Times New Roman" panose="02020603050405020304" pitchFamily="18" charset="0"/>
            </a:endParaRPr>
          </a:p>
          <a:p>
            <a:r>
              <a:rPr lang="en-GB" sz="1600" i="1" dirty="0">
                <a:solidFill>
                  <a:schemeClr val="bg2">
                    <a:lumMod val="50000"/>
                  </a:schemeClr>
                </a:solidFill>
                <a:latin typeface="Myriad Pro" panose="020B0503030403020204" pitchFamily="34" charset="0"/>
                <a:cs typeface="Times New Roman" panose="02020603050405020304" pitchFamily="18" charset="0"/>
              </a:rPr>
              <a:t>An introspection in the form of Joint non-decision making TP-MARCOM discussions conducted in TP#54 &amp; #55</a:t>
            </a:r>
          </a:p>
          <a:p>
            <a:endParaRPr lang="en-GB" sz="1600" i="1" dirty="0">
              <a:solidFill>
                <a:schemeClr val="bg2">
                  <a:lumMod val="50000"/>
                </a:schemeClr>
              </a:solidFill>
              <a:latin typeface="Myriad Pro" panose="020B05030304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Inhaltsplatzhalter 4">
            <a:extLst>
              <a:ext uri="{FF2B5EF4-FFF2-40B4-BE49-F238E27FC236}">
                <a16:creationId xmlns:a16="http://schemas.microsoft.com/office/drawing/2014/main" id="{0CC036B3-A780-1009-FDDC-AD064D8E2C8A}"/>
              </a:ext>
            </a:extLst>
          </p:cNvPr>
          <p:cNvSpPr txBox="1">
            <a:spLocks/>
          </p:cNvSpPr>
          <p:nvPr/>
        </p:nvSpPr>
        <p:spPr>
          <a:xfrm>
            <a:off x="6066305" y="1191326"/>
            <a:ext cx="5995066" cy="462187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700" dirty="0">
                <a:latin typeface="Myriad Pro" panose="020B0503030403020204" charset="0"/>
              </a:rPr>
              <a:t>Recommendations from JaeSeung Song’s presentation on</a:t>
            </a:r>
          </a:p>
          <a:p>
            <a:r>
              <a:rPr lang="en-GB" sz="1700" i="1" dirty="0">
                <a:solidFill>
                  <a:schemeClr val="bg2">
                    <a:lumMod val="50000"/>
                  </a:schemeClr>
                </a:solidFill>
                <a:latin typeface="Myriad Pro" panose="020B0503030403020204" charset="0"/>
                <a:cs typeface="Times New Roman" panose="02020603050405020304" pitchFamily="18" charset="0"/>
                <a:hlinkClick r:id="rId2"/>
              </a:rPr>
              <a:t>oneM2M Development &amp; Directions </a:t>
            </a:r>
            <a:r>
              <a:rPr lang="en-GB" sz="1700" i="1" dirty="0">
                <a:solidFill>
                  <a:schemeClr val="bg2">
                    <a:lumMod val="50000"/>
                  </a:schemeClr>
                </a:solidFill>
                <a:latin typeface="Myriad Pro" panose="020B0503030403020204" charset="0"/>
                <a:cs typeface="Times New Roman" panose="02020603050405020304" pitchFamily="18" charset="0"/>
              </a:rPr>
              <a:t> in TP55 – extract below:</a:t>
            </a:r>
          </a:p>
          <a:p>
            <a:pPr fontAlgn="ctr"/>
            <a:endParaRPr lang="en-US" altLang="ko-KR" sz="2000" b="1" dirty="0">
              <a:latin typeface="Myriad Pro" panose="020B0503030403020204" charset="0"/>
              <a:cs typeface="Arial" panose="020B0604020202020204" pitchFamily="34" charset="0"/>
            </a:endParaRPr>
          </a:p>
          <a:p>
            <a:pPr fontAlgn="ctr">
              <a:buFont typeface="Wingdings" pitchFamily="2" charset="2"/>
              <a:buChar char="q"/>
            </a:pPr>
            <a:r>
              <a:rPr lang="ko-KR" altLang="en-US" sz="2000" dirty="0">
                <a:latin typeface="Myriad Pro" panose="020B0503030403020204" charset="0"/>
                <a:cs typeface="Arial" panose="020B0604020202020204" pitchFamily="34" charset="0"/>
              </a:rPr>
              <a:t> </a:t>
            </a:r>
            <a:r>
              <a:rPr lang="en-US" altLang="ko-KR" sz="1700" dirty="0">
                <a:latin typeface="Myriad Pro" panose="020B0503030403020204" charset="0"/>
                <a:cs typeface="Arial" panose="020B0604020202020204" pitchFamily="34" charset="0"/>
              </a:rPr>
              <a:t>Consider to support and interwork with new technologies (some key words)</a:t>
            </a: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altLang="ko-KR" sz="1400" dirty="0">
                <a:latin typeface="Myriad Pro" panose="020B0503030403020204" charset="0"/>
                <a:cs typeface="Arial" panose="020B0604020202020204" pitchFamily="34" charset="0"/>
              </a:rPr>
              <a:t>6G </a:t>
            </a: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altLang="ko-KR" sz="1400" dirty="0">
                <a:latin typeface="Myriad Pro" panose="020B0503030403020204" charset="0"/>
                <a:cs typeface="Arial" panose="020B0604020202020204" pitchFamily="34" charset="0"/>
              </a:rPr>
              <a:t>Metaverse </a:t>
            </a: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altLang="ko-KR" sz="1400" dirty="0">
                <a:latin typeface="Myriad Pro" panose="020B0503030403020204" charset="0"/>
                <a:cs typeface="Arial" panose="020B0604020202020204" pitchFamily="34" charset="0"/>
              </a:rPr>
              <a:t>Blockchain</a:t>
            </a: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altLang="ko-KR" sz="1400" dirty="0">
                <a:latin typeface="Myriad Pro" panose="020B0503030403020204" charset="0"/>
                <a:cs typeface="Arial" panose="020B0604020202020204" pitchFamily="34" charset="0"/>
              </a:rPr>
              <a:t>AI/ML</a:t>
            </a: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altLang="ko-KR" sz="1400" dirty="0">
                <a:latin typeface="Myriad Pro" panose="020B0503030403020204" charset="0"/>
                <a:cs typeface="Arial" panose="020B0604020202020204" pitchFamily="34" charset="0"/>
              </a:rPr>
              <a:t>Quantum computing</a:t>
            </a: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altLang="ko-KR" sz="1400" dirty="0">
                <a:latin typeface="Myriad Pro" panose="020B0503030403020204" charset="0"/>
                <a:cs typeface="Arial" panose="020B0604020202020204" pitchFamily="34" charset="0"/>
              </a:rPr>
              <a:t>Web 3.0</a:t>
            </a:r>
          </a:p>
          <a:p>
            <a:pPr fontAlgn="ctr">
              <a:buFont typeface="Wingdings" pitchFamily="2" charset="2"/>
              <a:buChar char="q"/>
            </a:pPr>
            <a:r>
              <a:rPr lang="ko-KR" altLang="en-US" sz="1800" dirty="0">
                <a:latin typeface="Myriad Pro" panose="020B0503030403020204" charset="0"/>
                <a:cs typeface="Arial" panose="020B0604020202020204" pitchFamily="34" charset="0"/>
              </a:rPr>
              <a:t> </a:t>
            </a:r>
            <a:r>
              <a:rPr lang="en-US" altLang="ko-KR" sz="1700" dirty="0">
                <a:latin typeface="Myriad Pro" panose="020B0503030403020204" charset="0"/>
                <a:cs typeface="Arial" panose="020B0604020202020204" pitchFamily="34" charset="0"/>
              </a:rPr>
              <a:t>Still many features uncovered</a:t>
            </a:r>
          </a:p>
          <a:p>
            <a:pPr fontAlgn="ctr">
              <a:buFont typeface="Wingdings" pitchFamily="2" charset="2"/>
              <a:buChar char="q"/>
            </a:pPr>
            <a:r>
              <a:rPr lang="en-US" altLang="ko-KR" sz="1800" dirty="0">
                <a:latin typeface="Myriad Pro" panose="020B0503030403020204" charset="0"/>
                <a:cs typeface="Arial" panose="020B0604020202020204" pitchFamily="34" charset="0"/>
              </a:rPr>
              <a:t> </a:t>
            </a:r>
            <a:r>
              <a:rPr lang="en-US" altLang="ko-KR" sz="1700" dirty="0">
                <a:latin typeface="Myriad Pro" panose="020B0503030403020204" charset="0"/>
                <a:cs typeface="Arial" panose="020B0604020202020204" pitchFamily="34" charset="0"/>
              </a:rPr>
              <a:t>Outreach to various industries (ITS, Smart City, Factory, </a:t>
            </a:r>
            <a:r>
              <a:rPr lang="en-US" altLang="ko-KR" sz="1700" dirty="0" err="1">
                <a:latin typeface="Myriad Pro" panose="020B0503030403020204" charset="0"/>
                <a:cs typeface="Arial" panose="020B0604020202020204" pitchFamily="34" charset="0"/>
              </a:rPr>
              <a:t>etc</a:t>
            </a:r>
            <a:r>
              <a:rPr lang="en-US" altLang="ko-KR" sz="1700" dirty="0">
                <a:latin typeface="Myriad Pro" panose="020B0503030403020204" charset="0"/>
                <a:cs typeface="Arial" panose="020B0604020202020204" pitchFamily="34" charset="0"/>
              </a:rPr>
              <a:t>)</a:t>
            </a:r>
          </a:p>
          <a:p>
            <a:pPr fontAlgn="ctr">
              <a:buFont typeface="Wingdings" pitchFamily="2" charset="2"/>
              <a:buChar char="q"/>
            </a:pPr>
            <a:r>
              <a:rPr lang="en-US" altLang="ko-KR" sz="1800" dirty="0">
                <a:latin typeface="Myriad Pro" panose="020B0503030403020204" charset="0"/>
                <a:cs typeface="Arial" panose="020B0604020202020204" pitchFamily="34" charset="0"/>
              </a:rPr>
              <a:t> </a:t>
            </a:r>
            <a:r>
              <a:rPr lang="en-US" altLang="ko-KR" sz="1700" dirty="0">
                <a:latin typeface="Myriad Pro" panose="020B0503030403020204" charset="0"/>
                <a:cs typeface="Arial" panose="020B0604020202020204" pitchFamily="34" charset="0"/>
              </a:rPr>
              <a:t>Engage with other standards</a:t>
            </a: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altLang="ko-KR" sz="1400" dirty="0">
                <a:latin typeface="Myriad Pro" panose="020B0503030403020204" charset="0"/>
                <a:cs typeface="Arial" panose="020B0604020202020204" pitchFamily="34" charset="0"/>
              </a:rPr>
              <a:t>3GPP </a:t>
            </a: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en-US" altLang="ko-KR" sz="1400" dirty="0">
                <a:latin typeface="Myriad Pro" panose="020B0503030403020204" charset="0"/>
                <a:cs typeface="Arial" panose="020B0604020202020204" pitchFamily="34" charset="0"/>
              </a:rPr>
              <a:t>ETSI MEC,</a:t>
            </a:r>
            <a:r>
              <a:rPr lang="ko-KR" altLang="en-US" sz="1400" dirty="0">
                <a:latin typeface="Myriad Pro" panose="020B0503030403020204" charset="0"/>
                <a:cs typeface="Arial" panose="020B0604020202020204" pitchFamily="34" charset="0"/>
              </a:rPr>
              <a:t> </a:t>
            </a:r>
            <a:r>
              <a:rPr lang="en-US" altLang="ko-KR" sz="1400" dirty="0">
                <a:latin typeface="Myriad Pro" panose="020B0503030403020204" charset="0"/>
                <a:cs typeface="Arial" panose="020B0604020202020204" pitchFamily="34" charset="0"/>
              </a:rPr>
              <a:t>ETSI CIM, ETSI ITS, etc.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88F994E-B2CB-DDEB-2EA7-DFA777FE99BC}"/>
              </a:ext>
            </a:extLst>
          </p:cNvPr>
          <p:cNvCxnSpPr>
            <a:cxnSpLocks/>
          </p:cNvCxnSpPr>
          <p:nvPr/>
        </p:nvCxnSpPr>
        <p:spPr>
          <a:xfrm>
            <a:off x="6096000" y="1200646"/>
            <a:ext cx="0" cy="433615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0794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"/>
          <p:cNvSpPr txBox="1">
            <a:spLocks noGrp="1"/>
          </p:cNvSpPr>
          <p:nvPr>
            <p:ph type="ctrTitle"/>
          </p:nvPr>
        </p:nvSpPr>
        <p:spPr>
          <a:xfrm>
            <a:off x="825688" y="2853559"/>
            <a:ext cx="10540621" cy="1294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63133"/>
              </a:buClr>
              <a:buSzPct val="100000"/>
              <a:buFont typeface="Open Sans"/>
              <a:buNone/>
            </a:pPr>
            <a:r>
              <a:rPr lang="en-IN" sz="5400" dirty="0"/>
              <a:t>10</a:t>
            </a:r>
            <a:r>
              <a:rPr lang="en-IN" sz="5400" baseline="30000" dirty="0"/>
              <a:t>th</a:t>
            </a:r>
            <a:r>
              <a:rPr lang="en-IN" sz="5400" dirty="0"/>
              <a:t> Anniversary Celebrations</a:t>
            </a:r>
            <a:endParaRPr sz="5400" dirty="0">
              <a:latin typeface="Myriad Pro"/>
            </a:endParaRPr>
          </a:p>
        </p:txBody>
      </p:sp>
      <p:sp>
        <p:nvSpPr>
          <p:cNvPr id="106" name="Google Shape;106;p5"/>
          <p:cNvSpPr txBox="1">
            <a:spLocks noGrp="1"/>
          </p:cNvSpPr>
          <p:nvPr>
            <p:ph type="sldNum" idx="4294967295"/>
          </p:nvPr>
        </p:nvSpPr>
        <p:spPr>
          <a:xfrm>
            <a:off x="11753850" y="6492875"/>
            <a:ext cx="4381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>
                <a:latin typeface="Myriad Pro"/>
              </a:rPr>
              <a:t>6</a:t>
            </a:fld>
            <a:endParaRPr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3865738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DFCD59C5-1B55-98C8-2A59-2D66B3B24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0"/>
            <a:ext cx="7850299" cy="1173570"/>
          </a:xfrm>
        </p:spPr>
        <p:txBody>
          <a:bodyPr>
            <a:normAutofit/>
          </a:bodyPr>
          <a:lstStyle/>
          <a:p>
            <a:r>
              <a:rPr lang="en-IN" dirty="0"/>
              <a:t>10</a:t>
            </a:r>
            <a:r>
              <a:rPr lang="en-IN" baseline="30000" dirty="0"/>
              <a:t>th</a:t>
            </a:r>
            <a:r>
              <a:rPr lang="en-IN" dirty="0"/>
              <a:t> Anniversary Celebrations</a:t>
            </a:r>
            <a:endParaRPr lang="fr-FR" dirty="0"/>
          </a:p>
        </p:txBody>
      </p:sp>
      <p:sp>
        <p:nvSpPr>
          <p:cNvPr id="16" name="Footer Placeholder 38">
            <a:extLst>
              <a:ext uri="{FF2B5EF4-FFF2-40B4-BE49-F238E27FC236}">
                <a16:creationId xmlns:a16="http://schemas.microsoft.com/office/drawing/2014/main" id="{95A741CB-8B0F-89A7-5B06-EA2288B8D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algn="ctr"/>
            <a:endParaRPr lang="en-US" sz="1200" dirty="0">
              <a:solidFill>
                <a:schemeClr val="bg2"/>
              </a:solidFill>
              <a:latin typeface="Myriad Pro" panose="020B0503030403020204" pitchFamily="34" charset="0"/>
            </a:endParaRPr>
          </a:p>
          <a:p>
            <a:pPr algn="ctr"/>
            <a:r>
              <a:rPr lang="en-US" sz="1000" dirty="0">
                <a:solidFill>
                  <a:schemeClr val="bg2"/>
                </a:solidFill>
                <a:latin typeface="Myriad Pro" panose="020B0503030403020204" pitchFamily="34" charset="0"/>
              </a:rPr>
              <a:t>© 2022 oneM2M</a:t>
            </a:r>
          </a:p>
        </p:txBody>
      </p:sp>
      <p:graphicFrame>
        <p:nvGraphicFramePr>
          <p:cNvPr id="4" name="Table 7">
            <a:extLst>
              <a:ext uri="{FF2B5EF4-FFF2-40B4-BE49-F238E27FC236}">
                <a16:creationId xmlns:a16="http://schemas.microsoft.com/office/drawing/2014/main" id="{A2E63F4C-B763-CA41-40AC-13B401BDAC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2856797"/>
              </p:ext>
            </p:extLst>
          </p:nvPr>
        </p:nvGraphicFramePr>
        <p:xfrm>
          <a:off x="579482" y="1324099"/>
          <a:ext cx="10901318" cy="321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5525">
                  <a:extLst>
                    <a:ext uri="{9D8B030D-6E8A-4147-A177-3AD203B41FA5}">
                      <a16:colId xmlns:a16="http://schemas.microsoft.com/office/drawing/2014/main" val="112981697"/>
                    </a:ext>
                  </a:extLst>
                </a:gridCol>
                <a:gridCol w="6955793">
                  <a:extLst>
                    <a:ext uri="{9D8B030D-6E8A-4147-A177-3AD203B41FA5}">
                      <a16:colId xmlns:a16="http://schemas.microsoft.com/office/drawing/2014/main" val="30192506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Myriad Pro" panose="020B0503030403020204" charset="0"/>
                        </a:rPr>
                        <a:t>Event</a:t>
                      </a:r>
                      <a:endParaRPr lang="en-IN" dirty="0">
                        <a:latin typeface="Myriad Pro" panose="020B0503030403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Myriad Pro" panose="020B0503030403020204" charset="0"/>
                        </a:rPr>
                        <a:t>Activities</a:t>
                      </a:r>
                      <a:endParaRPr lang="en-IN" dirty="0">
                        <a:latin typeface="Myriad Pro" panose="020B0503030403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19330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Myriad Pro" panose="020B0503030403020204" charset="0"/>
                        </a:rPr>
                        <a:t>Launch Celebrations: 24-26</a:t>
                      </a:r>
                      <a:r>
                        <a:rPr lang="en-US" baseline="30000" dirty="0">
                          <a:latin typeface="Myriad Pro" panose="020B0503030403020204" charset="0"/>
                        </a:rPr>
                        <a:t>th</a:t>
                      </a:r>
                      <a:r>
                        <a:rPr lang="en-US" dirty="0">
                          <a:latin typeface="Myriad Pro" panose="020B0503030403020204" charset="0"/>
                        </a:rPr>
                        <a:t> Jul 2022</a:t>
                      </a:r>
                      <a:endParaRPr lang="en-IN" dirty="0">
                        <a:latin typeface="Myriad Pro" panose="020B0503030403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Myriad Pro" panose="020B0503030403020204" charset="0"/>
                        </a:rPr>
                        <a:t>Website and SM announcements – banner + key messages + article on flashback oneM2M</a:t>
                      </a:r>
                      <a:endParaRPr lang="en-IN" b="1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Myriad Pro" panose="020B0503030403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75768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Myriad Pro" panose="020B0503030403020204" charset="0"/>
                        </a:rPr>
                        <a:t>Felicitate SC Stalwarts: 27</a:t>
                      </a:r>
                      <a:r>
                        <a:rPr lang="en-US" baseline="30000" dirty="0">
                          <a:latin typeface="Myriad Pro" panose="020B0503030403020204" charset="0"/>
                        </a:rPr>
                        <a:t>th</a:t>
                      </a:r>
                      <a:r>
                        <a:rPr lang="en-US" dirty="0">
                          <a:latin typeface="Myriad Pro" panose="020B0503030403020204" charset="0"/>
                        </a:rPr>
                        <a:t> Jul 2022</a:t>
                      </a:r>
                      <a:endParaRPr lang="en-IN" dirty="0">
                        <a:latin typeface="Myriad Pro" panose="020B0503030403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Myriad Pro" panose="020B0503030403020204" charset="0"/>
                        </a:rPr>
                        <a:t>SC62 – Felicitate Past SC Leaders</a:t>
                      </a:r>
                      <a:endParaRPr lang="en-IN" dirty="0">
                        <a:latin typeface="Myriad Pro" panose="020B0503030403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30686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Myriad Pro" panose="020B0503030403020204" charset="0"/>
                        </a:rPr>
                        <a:t>Revisit TP#1 in ETSI HQ: 26-30 Sep’22 </a:t>
                      </a:r>
                      <a:endParaRPr lang="en-IN" dirty="0">
                        <a:latin typeface="Myriad Pro" panose="020B0503030403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Myriad Pro" panose="020B0503030403020204" charset="0"/>
                        </a:rPr>
                        <a:t>TP 56 –</a:t>
                      </a:r>
                    </a:p>
                    <a:p>
                      <a:r>
                        <a:rPr lang="en-US" dirty="0">
                          <a:latin typeface="Myriad Pro" panose="020B0503030403020204" charset="0"/>
                        </a:rPr>
                        <a:t>Felicitate long serving experts and Past TP leaders </a:t>
                      </a:r>
                    </a:p>
                    <a:p>
                      <a:r>
                        <a:rPr lang="en-US" dirty="0">
                          <a:latin typeface="Myriad Pro" panose="020B0503030403020204" charset="0"/>
                        </a:rPr>
                        <a:t>Launch oneM2M Short Videos Series for Developers</a:t>
                      </a:r>
                    </a:p>
                    <a:p>
                      <a:r>
                        <a:rPr lang="en-IN" dirty="0">
                          <a:latin typeface="Myriad Pro" panose="020B0503030403020204" charset="0"/>
                        </a:rPr>
                        <a:t>*Sponsored Social Event?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9176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Myriad Pro" panose="020B0503030403020204" charset="0"/>
                        </a:rPr>
                        <a:t>oneM2M Conference: 1-2 Dec’ 22</a:t>
                      </a:r>
                      <a:endParaRPr lang="en-IN" dirty="0">
                        <a:latin typeface="Myriad Pro" panose="020B0503030403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Myriad Pro" panose="020B0503030403020204" charset="0"/>
                        </a:rPr>
                        <a:t>Hybrid Conference with support from TTA in Seoul co-located with PT57</a:t>
                      </a:r>
                      <a:endParaRPr lang="en-IN" dirty="0">
                        <a:latin typeface="Myriad Pro" panose="020B0503030403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866615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11DD159-9755-E50B-EDE4-48E9A6F2E5C8}"/>
              </a:ext>
            </a:extLst>
          </p:cNvPr>
          <p:cNvSpPr txBox="1"/>
          <p:nvPr/>
        </p:nvSpPr>
        <p:spPr>
          <a:xfrm>
            <a:off x="579482" y="5072236"/>
            <a:ext cx="10901318" cy="369332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latin typeface="Myriad Pro" panose="020B0503030403020204" charset="0"/>
              </a:rPr>
              <a:t>Volunteer Sponsors for the Social Event? </a:t>
            </a:r>
            <a:endParaRPr lang="en-IN" b="1" dirty="0">
              <a:solidFill>
                <a:schemeClr val="bg1"/>
              </a:solidFill>
              <a:latin typeface="Myriad Pro" panose="020B05030304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265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DFCD59C5-1B55-98C8-2A59-2D66B3B24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0"/>
            <a:ext cx="7850299" cy="1173570"/>
          </a:xfrm>
        </p:spPr>
        <p:txBody>
          <a:bodyPr/>
          <a:lstStyle/>
          <a:p>
            <a:r>
              <a:rPr lang="en-IN" sz="4400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oneM2M@10</a:t>
            </a:r>
            <a:endParaRPr lang="en-IN" sz="4400" dirty="0">
              <a:solidFill>
                <a:schemeClr val="accent1"/>
              </a:solidFill>
            </a:endParaRPr>
          </a:p>
        </p:txBody>
      </p:sp>
      <p:sp>
        <p:nvSpPr>
          <p:cNvPr id="16" name="Footer Placeholder 38">
            <a:extLst>
              <a:ext uri="{FF2B5EF4-FFF2-40B4-BE49-F238E27FC236}">
                <a16:creationId xmlns:a16="http://schemas.microsoft.com/office/drawing/2014/main" id="{95A741CB-8B0F-89A7-5B06-EA2288B8D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algn="ctr"/>
            <a:endParaRPr lang="en-US" sz="1200" dirty="0">
              <a:solidFill>
                <a:schemeClr val="bg2"/>
              </a:solidFill>
              <a:latin typeface="Myriad Pro" panose="020B0503030403020204" pitchFamily="34" charset="0"/>
            </a:endParaRPr>
          </a:p>
          <a:p>
            <a:pPr algn="ctr"/>
            <a:r>
              <a:rPr lang="en-US" sz="1000" dirty="0">
                <a:solidFill>
                  <a:schemeClr val="bg2"/>
                </a:solidFill>
                <a:latin typeface="Myriad Pro" panose="020B0503030403020204" pitchFamily="34" charset="0"/>
              </a:rPr>
              <a:t>© 2022 oneM2M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821241-368B-2413-6B90-FC54710E87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696" y="1485013"/>
            <a:ext cx="10773456" cy="5007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46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DFCD59C5-1B55-98C8-2A59-2D66B3B24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0"/>
            <a:ext cx="7850299" cy="1173570"/>
          </a:xfrm>
        </p:spPr>
        <p:txBody>
          <a:bodyPr>
            <a:normAutofit/>
          </a:bodyPr>
          <a:lstStyle/>
          <a:p>
            <a:r>
              <a:rPr lang="en-IN" dirty="0"/>
              <a:t>Key Highlights</a:t>
            </a:r>
            <a:endParaRPr lang="fr-FR" dirty="0"/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75712E42-36E6-85FA-0C29-26DA8F71D4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696" y="1493919"/>
            <a:ext cx="10515600" cy="497790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IN" sz="3200" b="1" dirty="0">
                <a:solidFill>
                  <a:schemeClr val="accent1"/>
                </a:solidFill>
                <a:latin typeface="Myriad Pro" panose="020B0503030403020204" charset="0"/>
                <a:ea typeface="MS PGothic" panose="020B0600070205080204" pitchFamily="34" charset="-128"/>
              </a:rPr>
              <a:t>oneM2M 10</a:t>
            </a:r>
            <a:r>
              <a:rPr lang="en-IN" sz="3200" b="1" baseline="30000" dirty="0">
                <a:solidFill>
                  <a:schemeClr val="accent1"/>
                </a:solidFill>
                <a:latin typeface="Myriad Pro" panose="020B0503030403020204" charset="0"/>
                <a:ea typeface="MS PGothic" panose="020B0600070205080204" pitchFamily="34" charset="-128"/>
              </a:rPr>
              <a:t>th</a:t>
            </a:r>
            <a:r>
              <a:rPr lang="en-IN" sz="3200" b="1" dirty="0">
                <a:solidFill>
                  <a:schemeClr val="accent1"/>
                </a:solidFill>
                <a:latin typeface="Myriad Pro" panose="020B0503030403020204" charset="0"/>
                <a:ea typeface="MS PGothic" panose="020B0600070205080204" pitchFamily="34" charset="-128"/>
              </a:rPr>
              <a:t> anniversary celebrations launched !!!</a:t>
            </a:r>
          </a:p>
          <a:p>
            <a:pPr marL="0" indent="0">
              <a:buNone/>
            </a:pPr>
            <a:endParaRPr lang="en-IN" sz="2800" b="1" dirty="0">
              <a:latin typeface="Myriad Pro" panose="020B0503030403020204" charset="0"/>
              <a:ea typeface="MS PGothic" panose="020B0600070205080204" pitchFamily="34" charset="-128"/>
            </a:endParaRPr>
          </a:p>
          <a:p>
            <a:pPr marL="0" indent="0">
              <a:buNone/>
            </a:pPr>
            <a:r>
              <a:rPr lang="en-IN" sz="2800" b="1" dirty="0">
                <a:latin typeface="Myriad Pro" panose="020B0503030403020204" charset="0"/>
                <a:ea typeface="MS PGothic" panose="020B0600070205080204" pitchFamily="34" charset="-128"/>
              </a:rPr>
              <a:t>Thought Leadership:</a:t>
            </a:r>
            <a:r>
              <a:rPr lang="en-IN" sz="2800" dirty="0">
                <a:latin typeface="Myriad Pro" panose="020B0503030403020204" charset="0"/>
                <a:ea typeface="MS PGothic" panose="020B0600070205080204" pitchFamily="34" charset="-128"/>
              </a:rPr>
              <a:t> 0 Articles Published, 5 in Pipeline</a:t>
            </a:r>
            <a:endParaRPr lang="en-IN" sz="1400" dirty="0">
              <a:latin typeface="Myriad Pro" panose="020B0503030403020204" charset="0"/>
              <a:ea typeface="MS PGothic" panose="020B0600070205080204" pitchFamily="34" charset="-128"/>
            </a:endParaRPr>
          </a:p>
          <a:p>
            <a:pPr marL="0" indent="0">
              <a:buNone/>
            </a:pPr>
            <a:r>
              <a:rPr lang="en-IN" sz="2800" b="1" dirty="0">
                <a:latin typeface="Myriad Pro" panose="020B0503030403020204" charset="0"/>
                <a:ea typeface="MS PGothic" panose="020B0600070205080204" pitchFamily="34" charset="-128"/>
              </a:rPr>
              <a:t>Engagement: </a:t>
            </a:r>
          </a:p>
          <a:p>
            <a:pPr marL="0" indent="0">
              <a:buNone/>
            </a:pPr>
            <a:r>
              <a:rPr lang="en-IN" sz="2800" dirty="0">
                <a:latin typeface="Myriad Pro" panose="020B0503030403020204" charset="0"/>
                <a:ea typeface="MS PGothic" panose="020B0600070205080204" pitchFamily="34" charset="-128"/>
              </a:rPr>
              <a:t>0 Executive Insights published, 5 in Pipeline</a:t>
            </a:r>
            <a:endParaRPr lang="en-IN" sz="1400" b="1" dirty="0">
              <a:latin typeface="Myriad Pro" panose="020B0503030403020204" charset="0"/>
              <a:ea typeface="MS PGothic" panose="020B0600070205080204" pitchFamily="34" charset="-128"/>
            </a:endParaRPr>
          </a:p>
          <a:p>
            <a:pPr marL="0" indent="0">
              <a:buNone/>
            </a:pPr>
            <a:r>
              <a:rPr lang="en-IN" sz="2800" b="1" dirty="0">
                <a:latin typeface="Myriad Pro" panose="020B0503030403020204" charset="0"/>
                <a:ea typeface="MS PGothic" panose="020B0600070205080204" pitchFamily="34" charset="-128"/>
              </a:rPr>
              <a:t>Visibility: </a:t>
            </a:r>
          </a:p>
          <a:p>
            <a:pPr marL="0" indent="0">
              <a:buNone/>
            </a:pPr>
            <a:r>
              <a:rPr lang="en-IN" sz="2800" dirty="0">
                <a:latin typeface="Myriad Pro" panose="020B0503030403020204" charset="0"/>
                <a:ea typeface="MS PGothic" panose="020B0600070205080204" pitchFamily="34" charset="-128"/>
              </a:rPr>
              <a:t>Events Total organised ( </a:t>
            </a:r>
            <a:r>
              <a:rPr lang="en-IN" sz="2800" b="1" dirty="0">
                <a:latin typeface="Myriad Pro" panose="020B0503030403020204" charset="0"/>
                <a:ea typeface="MS PGothic" panose="020B0600070205080204" pitchFamily="34" charset="-128"/>
              </a:rPr>
              <a:t>NIL@oneM2M, </a:t>
            </a:r>
            <a:r>
              <a:rPr lang="en-IN" b="1" dirty="0" err="1">
                <a:latin typeface="Myriad Pro" panose="020B0503030403020204" charset="0"/>
                <a:ea typeface="MS PGothic" panose="020B0600070205080204" pitchFamily="34" charset="-128"/>
              </a:rPr>
              <a:t>NIL</a:t>
            </a:r>
            <a:r>
              <a:rPr lang="en-IN" sz="2800" b="1" dirty="0" err="1">
                <a:latin typeface="Myriad Pro" panose="020B0503030403020204" charset="0"/>
                <a:ea typeface="MS PGothic" panose="020B0600070205080204" pitchFamily="34" charset="-128"/>
              </a:rPr>
              <a:t>@Partner</a:t>
            </a:r>
            <a:r>
              <a:rPr lang="en-IN" sz="2800" b="1" dirty="0">
                <a:latin typeface="Myriad Pro" panose="020B0503030403020204" charset="0"/>
                <a:ea typeface="MS PGothic" panose="020B0600070205080204" pitchFamily="34" charset="-128"/>
              </a:rPr>
              <a:t>, </a:t>
            </a:r>
            <a:r>
              <a:rPr lang="en-IN" sz="2800" b="1" dirty="0" err="1">
                <a:latin typeface="Myriad Pro" panose="020B0503030403020204" charset="0"/>
                <a:ea typeface="MS PGothic" panose="020B0600070205080204" pitchFamily="34" charset="-128"/>
              </a:rPr>
              <a:t>NIL@Regional</a:t>
            </a:r>
            <a:r>
              <a:rPr lang="en-IN" sz="2800" b="1" dirty="0">
                <a:latin typeface="Myriad Pro" panose="020B0503030403020204" charset="0"/>
                <a:ea typeface="MS PGothic" panose="020B0600070205080204" pitchFamily="34" charset="-128"/>
              </a:rPr>
              <a:t> level</a:t>
            </a:r>
            <a:r>
              <a:rPr lang="en-IN" sz="2800" dirty="0">
                <a:latin typeface="Myriad Pro" panose="020B0503030403020204" charset="0"/>
                <a:ea typeface="MS PGothic" panose="020B0600070205080204" pitchFamily="34" charset="-128"/>
              </a:rPr>
              <a:t>)</a:t>
            </a:r>
          </a:p>
          <a:p>
            <a:pPr marL="0" indent="0">
              <a:buNone/>
            </a:pPr>
            <a:r>
              <a:rPr lang="en-IN" sz="2800" dirty="0">
                <a:latin typeface="Myriad Pro" panose="020B0503030403020204" charset="0"/>
                <a:ea typeface="MS PGothic" panose="020B0600070205080204" pitchFamily="34" charset="-128"/>
              </a:rPr>
              <a:t>Speaking Opportunities – 0 availed since Marcom 107</a:t>
            </a:r>
            <a:endParaRPr lang="en-IN" sz="1400" dirty="0">
              <a:latin typeface="Myriad Pro" panose="020B0503030403020204" charset="0"/>
              <a:ea typeface="MS PGothic" panose="020B0600070205080204" pitchFamily="34" charset="-128"/>
            </a:endParaRPr>
          </a:p>
          <a:p>
            <a:pPr marL="0" indent="0">
              <a:buNone/>
            </a:pPr>
            <a:r>
              <a:rPr lang="en-IN" sz="2800" b="1" dirty="0">
                <a:latin typeface="Myriad Pro" panose="020B0503030403020204" charset="0"/>
                <a:ea typeface="MS PGothic" panose="020B0600070205080204" pitchFamily="34" charset="-128"/>
              </a:rPr>
              <a:t>Social Media:</a:t>
            </a:r>
          </a:p>
          <a:p>
            <a:pPr marL="0" indent="0">
              <a:buNone/>
            </a:pPr>
            <a:r>
              <a:rPr lang="en-IN" sz="2800" dirty="0">
                <a:latin typeface="Myriad Pro" panose="020B0503030403020204" charset="0"/>
                <a:ea typeface="MS PGothic" panose="020B0600070205080204" pitchFamily="34" charset="-128"/>
              </a:rPr>
              <a:t>1416 Twitter followers (-4 in CY’22), 26 posts </a:t>
            </a:r>
          </a:p>
          <a:p>
            <a:pPr marL="0" indent="0">
              <a:buNone/>
            </a:pPr>
            <a:r>
              <a:rPr lang="en-IN" sz="2800" dirty="0">
                <a:latin typeface="Myriad Pro" panose="020B0503030403020204" charset="0"/>
                <a:ea typeface="MS PGothic" panose="020B0600070205080204" pitchFamily="34" charset="-128"/>
              </a:rPr>
              <a:t>1247 LinkedIn followers (+16 in CY22), 7 posts</a:t>
            </a:r>
            <a:endParaRPr lang="en-IN" sz="1400" b="1" dirty="0">
              <a:latin typeface="Myriad Pro" panose="020B0503030403020204" charset="0"/>
              <a:ea typeface="MS PGothic" panose="020B0600070205080204" pitchFamily="34" charset="-128"/>
            </a:endParaRPr>
          </a:p>
          <a:p>
            <a:pPr marL="0" indent="0">
              <a:buNone/>
            </a:pPr>
            <a:r>
              <a:rPr lang="en-IN" sz="2800" b="1" dirty="0">
                <a:latin typeface="Myriad Pro" panose="020B0503030403020204" charset="0"/>
                <a:ea typeface="MS PGothic" panose="020B0600070205080204" pitchFamily="34" charset="-128"/>
              </a:rPr>
              <a:t>Communiques &amp; PRs: </a:t>
            </a:r>
          </a:p>
          <a:p>
            <a:pPr marL="0" indent="0">
              <a:buNone/>
            </a:pPr>
            <a:r>
              <a:rPr lang="en-IN" sz="2800" dirty="0">
                <a:latin typeface="Myriad Pro" panose="020B0503030403020204" charset="0"/>
                <a:ea typeface="MS PGothic" panose="020B0600070205080204" pitchFamily="34" charset="-128"/>
              </a:rPr>
              <a:t>oneM2M in the News – 1200 followers</a:t>
            </a:r>
          </a:p>
          <a:p>
            <a:pPr marL="0" indent="0">
              <a:buNone/>
            </a:pPr>
            <a:r>
              <a:rPr lang="en-IN" sz="2800" dirty="0">
                <a:latin typeface="Myriad Pro" panose="020B0503030403020204" charset="0"/>
                <a:ea typeface="MS PGothic" panose="020B0600070205080204" pitchFamily="34" charset="-128"/>
              </a:rPr>
              <a:t>PR issued – 1 (</a:t>
            </a:r>
            <a:r>
              <a:rPr lang="en-IN" sz="2800" u="sng" dirty="0">
                <a:latin typeface="Myriad Pro" panose="020B0503030403020204" charset="0"/>
                <a:ea typeface="MS PGothic" panose="020B0600070205080204" pitchFamily="34" charset="-128"/>
              </a:rPr>
              <a:t>oneM2M </a:t>
            </a:r>
            <a:r>
              <a:rPr lang="en-IN" sz="2800" u="sng" dirty="0">
                <a:latin typeface="Myriad Pro" panose="020B0503030403020204" charset="0"/>
                <a:ea typeface="MS PGothic" panose="020B0600070205080204" pitchFamily="34" charset="-128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10-year </a:t>
            </a:r>
            <a:r>
              <a:rPr lang="en-IN" sz="2800" dirty="0">
                <a:latin typeface="Myriad Pro" panose="020B0503030403020204" charset="0"/>
                <a:ea typeface="MS PGothic" panose="020B0600070205080204" pitchFamily="34" charset="-128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Press Release</a:t>
            </a:r>
            <a:r>
              <a:rPr lang="en-IN" sz="2800" dirty="0">
                <a:latin typeface="Myriad Pro" panose="020B0503030403020204" charset="0"/>
                <a:ea typeface="MS PGothic" panose="020B0600070205080204" pitchFamily="34" charset="-128"/>
              </a:rPr>
              <a:t>)</a:t>
            </a:r>
            <a:endParaRPr lang="en-IN" sz="1050" dirty="0">
              <a:effectLst/>
              <a:highlight>
                <a:srgbClr val="00FFFF"/>
              </a:highlight>
              <a:latin typeface="Myriad Pro" panose="020B0503030403020204" charset="0"/>
              <a:ea typeface="MS PGothic" panose="020B0600070205080204" pitchFamily="34" charset="-128"/>
            </a:endParaRPr>
          </a:p>
        </p:txBody>
      </p:sp>
      <p:sp>
        <p:nvSpPr>
          <p:cNvPr id="40" name="Footer Placeholder 38">
            <a:extLst>
              <a:ext uri="{FF2B5EF4-FFF2-40B4-BE49-F238E27FC236}">
                <a16:creationId xmlns:a16="http://schemas.microsoft.com/office/drawing/2014/main" id="{2AD0E62A-0D2D-E6B4-D060-1767E4964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algn="ctr"/>
            <a:endParaRPr lang="en-US" sz="1200" dirty="0">
              <a:solidFill>
                <a:schemeClr val="bg2"/>
              </a:solidFill>
              <a:latin typeface="Myriad Pro" panose="020B0503030403020204" pitchFamily="34" charset="0"/>
            </a:endParaRPr>
          </a:p>
          <a:p>
            <a:pPr algn="ctr"/>
            <a:r>
              <a:rPr lang="en-US" sz="1000" dirty="0">
                <a:solidFill>
                  <a:schemeClr val="bg2"/>
                </a:solidFill>
                <a:latin typeface="Myriad Pro" panose="020B0503030403020204" pitchFamily="34" charset="0"/>
              </a:rPr>
              <a:t>© 2022 oneM2M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523B41-DB89-FBCA-C7A0-6E9188453D3C}"/>
              </a:ext>
            </a:extLst>
          </p:cNvPr>
          <p:cNvSpPr/>
          <p:nvPr/>
        </p:nvSpPr>
        <p:spPr>
          <a:xfrm>
            <a:off x="8863489" y="5565559"/>
            <a:ext cx="2590800" cy="365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bg1"/>
                </a:solidFill>
                <a:latin typeface="Myriad Pro" panose="020B050303040302020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Activities Tracker link</a:t>
            </a:r>
            <a:r>
              <a:rPr lang="en-IN" dirty="0">
                <a:solidFill>
                  <a:schemeClr val="bg1"/>
                </a:solidFill>
                <a:latin typeface="Myriad Pro" panose="020B050303040302020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516947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ne2m">
      <a:dk1>
        <a:srgbClr val="545054"/>
      </a:dk1>
      <a:lt1>
        <a:sysClr val="window" lastClr="FFFFFF"/>
      </a:lt1>
      <a:dk2>
        <a:srgbClr val="000000"/>
      </a:dk2>
      <a:lt2>
        <a:srgbClr val="E7E6E6"/>
      </a:lt2>
      <a:accent1>
        <a:srgbClr val="C00000"/>
      </a:accent1>
      <a:accent2>
        <a:srgbClr val="545054"/>
      </a:accent2>
      <a:accent3>
        <a:srgbClr val="A5A5A5"/>
      </a:accent3>
      <a:accent4>
        <a:srgbClr val="F6921E"/>
      </a:accent4>
      <a:accent5>
        <a:srgbClr val="716896"/>
      </a:accent5>
      <a:accent6>
        <a:srgbClr val="005480"/>
      </a:accent6>
      <a:hlink>
        <a:srgbClr val="668C97"/>
      </a:hlink>
      <a:folHlink>
        <a:srgbClr val="44546A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1637</Words>
  <Application>Microsoft Office PowerPoint</Application>
  <PresentationFormat>Widescreen</PresentationFormat>
  <Paragraphs>287</Paragraphs>
  <Slides>22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Calibri</vt:lpstr>
      <vt:lpstr>Myriad Pro</vt:lpstr>
      <vt:lpstr>Symbol</vt:lpstr>
      <vt:lpstr>Open Sans</vt:lpstr>
      <vt:lpstr>Arial</vt:lpstr>
      <vt:lpstr>Wingdings</vt:lpstr>
      <vt:lpstr>Office Theme</vt:lpstr>
      <vt:lpstr>Marcom Report</vt:lpstr>
      <vt:lpstr>Outline</vt:lpstr>
      <vt:lpstr>oneM2M Rel 2 approved at ITU-T SG20 Plenary!</vt:lpstr>
      <vt:lpstr>Updates from SC 62</vt:lpstr>
      <vt:lpstr>PowerPoint Presentation</vt:lpstr>
      <vt:lpstr>10th Anniversary Celebrations</vt:lpstr>
      <vt:lpstr>10th Anniversary Celebrations</vt:lpstr>
      <vt:lpstr>oneM2M@10</vt:lpstr>
      <vt:lpstr>Key Highlights</vt:lpstr>
      <vt:lpstr>VISIBILITY – Events &amp; Speaking Opportunities (Upcoming/Potential)</vt:lpstr>
      <vt:lpstr>Website &amp; Social Media Engagements</vt:lpstr>
      <vt:lpstr>Website - Visits</vt:lpstr>
      <vt:lpstr>Website - Visits</vt:lpstr>
      <vt:lpstr>Website - Visits</vt:lpstr>
      <vt:lpstr>Reference Slides</vt:lpstr>
      <vt:lpstr>Thought Leadership – Articles</vt:lpstr>
      <vt:lpstr>Potential Article Opportunities</vt:lpstr>
      <vt:lpstr>Engagement – Interviews &amp; Executive Insights  </vt:lpstr>
      <vt:lpstr>VISIBILITY – Events &amp; Speaking Opportunities</vt:lpstr>
      <vt:lpstr>Potential Key Events /Speaking Opps</vt:lpstr>
      <vt:lpstr>MARCOM Approach </vt:lpstr>
      <vt:lpstr>Thank You</vt:lpstr>
    </vt:vector>
  </TitlesOfParts>
  <Company>iconectiv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Swedlund, Nils</dc:creator>
  <cp:lastModifiedBy>Bindoo Srivastava</cp:lastModifiedBy>
  <cp:revision>38</cp:revision>
  <dcterms:created xsi:type="dcterms:W3CDTF">2017-09-21T15:46:31Z</dcterms:created>
  <dcterms:modified xsi:type="dcterms:W3CDTF">2022-07-28T09:16:51Z</dcterms:modified>
</cp:coreProperties>
</file>