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0" r:id="rId2"/>
    <p:sldId id="265" r:id="rId3"/>
    <p:sldId id="277" r:id="rId4"/>
    <p:sldId id="283" r:id="rId5"/>
    <p:sldId id="278" r:id="rId6"/>
    <p:sldId id="496" r:id="rId7"/>
    <p:sldId id="259" r:id="rId8"/>
    <p:sldId id="275" r:id="rId9"/>
    <p:sldId id="281" r:id="rId10"/>
    <p:sldId id="498" r:id="rId11"/>
    <p:sldId id="497" r:id="rId12"/>
    <p:sldId id="280" r:id="rId13"/>
    <p:sldId id="284" r:id="rId14"/>
    <p:sldId id="493" r:id="rId15"/>
    <p:sldId id="494" r:id="rId16"/>
    <p:sldId id="489" r:id="rId17"/>
    <p:sldId id="472" r:id="rId18"/>
    <p:sldId id="476" r:id="rId19"/>
    <p:sldId id="491" r:id="rId20"/>
    <p:sldId id="492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Pro" panose="020B050303040302020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4799" autoAdjust="0"/>
  </p:normalViewPr>
  <p:slideViewPr>
    <p:cSldViewPr snapToGrid="0">
      <p:cViewPr varScale="1">
        <p:scale>
          <a:sx n="73" d="100"/>
          <a:sy n="73" d="100"/>
        </p:scale>
        <p:origin x="10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mmm\-yy</c:formatCode>
                <c:ptCount val="13"/>
                <c:pt idx="0" formatCode="General">
                  <c:v>2239</c:v>
                </c:pt>
                <c:pt idx="1">
                  <c:v>2293</c:v>
                </c:pt>
                <c:pt idx="2" formatCode="General">
                  <c:v>1946</c:v>
                </c:pt>
                <c:pt idx="3" formatCode="General">
                  <c:v>1886</c:v>
                </c:pt>
                <c:pt idx="4" formatCode="General">
                  <c:v>2197</c:v>
                </c:pt>
                <c:pt idx="5" formatCode="General">
                  <c:v>2030</c:v>
                </c:pt>
                <c:pt idx="6" formatCode="General">
                  <c:v>1671</c:v>
                </c:pt>
                <c:pt idx="7" formatCode="General">
                  <c:v>1547</c:v>
                </c:pt>
                <c:pt idx="8" formatCode="General">
                  <c:v>1529</c:v>
                </c:pt>
                <c:pt idx="9" formatCode="General">
                  <c:v>1684</c:v>
                </c:pt>
                <c:pt idx="10" formatCode="General">
                  <c:v>1783</c:v>
                </c:pt>
                <c:pt idx="11" formatCode="General">
                  <c:v>2188</c:v>
                </c:pt>
                <c:pt idx="12" formatCode="General">
                  <c:v>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79D-8CAF-5ED9C34F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</a:rPr>
              <a:t>Top 10 countries from where people visited the website</a:t>
            </a:r>
            <a:endParaRPr lang="en-IN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48F5-9B01-794147DA5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8-48F5-9B01-794147DA5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8-48F5-9B01-794147DA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0.10524232019032562"/>
          <c:w val="0.64605611038367705"/>
          <c:h val="0.75887450891106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Sheet1!$F$18:$F$27</c:f>
              <c:numCache>
                <c:formatCode>General</c:formatCode>
                <c:ptCount val="10"/>
                <c:pt idx="0">
                  <c:v>713</c:v>
                </c:pt>
                <c:pt idx="1">
                  <c:v>395</c:v>
                </c:pt>
                <c:pt idx="2">
                  <c:v>214</c:v>
                </c:pt>
                <c:pt idx="3">
                  <c:v>202</c:v>
                </c:pt>
                <c:pt idx="4">
                  <c:v>152</c:v>
                </c:pt>
                <c:pt idx="5">
                  <c:v>183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C146-4D4C-A65E-A142F4511881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Jul'22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Sheet1!$G$18:$G$27</c:f>
              <c:numCache>
                <c:formatCode>General</c:formatCode>
                <c:ptCount val="10"/>
                <c:pt idx="0">
                  <c:v>1720</c:v>
                </c:pt>
                <c:pt idx="1">
                  <c:v>1463</c:v>
                </c:pt>
                <c:pt idx="2">
                  <c:v>669</c:v>
                </c:pt>
                <c:pt idx="3">
                  <c:v>653</c:v>
                </c:pt>
                <c:pt idx="4">
                  <c:v>567</c:v>
                </c:pt>
                <c:pt idx="5">
                  <c:v>477</c:v>
                </c:pt>
                <c:pt idx="6">
                  <c:v>460</c:v>
                </c:pt>
                <c:pt idx="7">
                  <c:v>439</c:v>
                </c:pt>
                <c:pt idx="8">
                  <c:v>202</c:v>
                </c:pt>
                <c:pt idx="9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6-4E0A-8987-A26E35332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03711"/>
        <c:axId val="25305791"/>
        <c:extLst/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  <c:pt idx="5">
                  <c:v>Jun'22</c:v>
                </c:pt>
                <c:pt idx="6">
                  <c:v>Jul'22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2-4EF0-81A8-D7599F92B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mmm\-yy</c:formatCode>
                <c:ptCount val="14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  <c:pt idx="13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CB2-A25D-BC6EFB76F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803-onem2m-interview-mauro-dragon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7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Articles – </a:t>
            </a:r>
          </a:p>
          <a:p>
            <a:pPr marL="228600" indent="-228600">
              <a:buAutoNum type="arabicPeriod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Pipeline Magazine - Making IoT Intelligent (https://pipelinepub.com/IoT-2022/intelligent-IoT-systems)</a:t>
            </a:r>
          </a:p>
          <a:p>
            <a:pPr marL="228600" indent="-228600"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ETSI Enjoy: Standards to Support AI/ML Services (By JaeSeung Song) (https://www.etsi.org/e-brochure/Magazine/July-2022/mobile/index.html#p=22)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Myriad Pro" panose="020B050303040302020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Executive Insights –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Mauro </a:t>
            </a:r>
            <a:r>
              <a:rPr lang="en-US" dirty="0" err="1">
                <a:latin typeface="Myriad Pro" panose="020B0503030403020204" charset="0"/>
                <a:hlinkClick r:id="rId3"/>
              </a:rPr>
              <a:t>Dragoni</a:t>
            </a:r>
            <a:r>
              <a:rPr lang="en-US" dirty="0">
                <a:latin typeface="Myriad Pro" panose="020B0503030403020204" charset="0"/>
                <a:hlinkClick r:id="rId3"/>
              </a:rPr>
              <a:t> –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Myriad Pro" panose="020B050303040302020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1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050" dirty="0"/>
              <a:t>Executive </a:t>
            </a:r>
            <a:r>
              <a:rPr lang="en-IN" dirty="0"/>
              <a:t>Insights in pipeline – </a:t>
            </a:r>
          </a:p>
          <a:p>
            <a:pPr marL="285750" indent="-2857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#55 (Roland)</a:t>
            </a:r>
          </a:p>
          <a:p>
            <a:pPr marL="171450" indent="-171450">
              <a:buFontTx/>
              <a:buChar char="-"/>
            </a:pPr>
            <a:r>
              <a:rPr lang="e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Indergopal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IISC Bangalore - IUDX-oneM2M interface for smart cities</a:t>
            </a:r>
          </a:p>
          <a:p>
            <a:pPr marL="171450" indent="-171450">
              <a:buFontTx/>
              <a:buChar char="-"/>
            </a:pPr>
            <a:r>
              <a:rPr lang="en-US" sz="1800" i="0" dirty="0">
                <a:effectLst/>
                <a:latin typeface="Arial" panose="020B0604020202020204" pitchFamily="34" charset="0"/>
              </a:rPr>
              <a:t>Sateesh (CDAC - </a:t>
            </a:r>
            <a:r>
              <a:rPr lang="en-US" sz="1800" i="0" dirty="0" err="1">
                <a:effectLst/>
                <a:latin typeface="Arial" panose="020B0604020202020204" pitchFamily="34" charset="0"/>
              </a:rPr>
              <a:t>CoSMiC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) satheeshg@cdac.in</a:t>
            </a:r>
            <a:endParaRPr lang="en-IN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#56 (Roland)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Regional Events Upcoming -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1-3 Oct: IMC 2022*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u="sng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18-20 Oct: Future Com Brazil/Hybrid/Sau Paolo</a:t>
            </a:r>
            <a:endParaRPr lang="en-IN" sz="1050" u="sng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IET Future Tech Congress - 22-23 Nov (</a:t>
            </a:r>
            <a:r>
              <a:rPr lang="en-IN" sz="1050" b="0" i="0" u="sng" strike="noStrike" cap="none" dirty="0" err="1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Phygital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)/BLR</a:t>
            </a:r>
            <a:endParaRPr lang="en-IN" sz="1050" dirty="0">
              <a:latin typeface="Myriad Pro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b="1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12-15 Oct: 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The 2nd International Conference on AI-ML-Systems (AIMLSystems'22), F2F Bangalore, India</a:t>
            </a:r>
            <a:endParaRPr lang="en-IN" sz="1050" b="0" i="0" u="sng" strike="noStrike" cap="none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endParaRPr lang="en-IN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ngcanada.ca/technology/internet-of-things/iot-standardisation-for-long-term-innovation/" TargetMode="External"/><Relationship Id="rId13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pipelinepub.com/IoT-2022/intelligent-IoT-systems" TargetMode="External"/><Relationship Id="rId12" Type="http://schemas.openxmlformats.org/officeDocument/2006/relationships/hyperlink" Target="https://www.etsi.org/e-brochure/Magazine/July-2022/mobile/index.html#p=22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www.etsi.org/e-brochure/Magazine/April-2022/mobile/index.html#p=21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tele.net.in/sustainable-smart-cities-using-a-national-standards-based-horizontal-framework/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drive.google.com/file/d/1Bn6u5pMr9_-WB-D3Y1vwiR4-ddyLSfy2/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hyperlink" Target="https://www.innovatingcanada.ca/technology/internet-of-things/iot-standardisation-for-long-term-innova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membership/executive-viewpoints/793-onem2m-roadmap-interview-hechwartner" TargetMode="External"/><Relationship Id="rId3" Type="http://schemas.openxmlformats.org/officeDocument/2006/relationships/hyperlink" Target="https://www.onem2m.org/membership/executive-viewpoints/752-tp52-activities-and-accomplishments" TargetMode="External"/><Relationship Id="rId7" Type="http://schemas.openxmlformats.org/officeDocument/2006/relationships/hyperlink" Target="https://www.onem2m.org/membership/executive-viewpoints/785-m-wetterwald-interview" TargetMode="External"/><Relationship Id="rId12" Type="http://schemas.openxmlformats.org/officeDocument/2006/relationships/hyperlink" Target="mailto:oneM2M_PressMedia@list.onem2m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membership/executive-viewpoints/763-elizaveta-yachmeneva-and-thomas-carey-wilson-april-2022" TargetMode="External"/><Relationship Id="rId11" Type="http://schemas.openxmlformats.org/officeDocument/2006/relationships/hyperlink" Target="https://docs.google.com/spreadsheets/d/1RikZmqw7vbcXsvmrHTCGTgK2TDCld51rI7za7ZtpYAk/edit#gid=1270870760" TargetMode="External"/><Relationship Id="rId5" Type="http://schemas.openxmlformats.org/officeDocument/2006/relationships/hyperlink" Target="https://www.onem2m.org/membership/executive-viewpoints/758-onel-lopez-march-2022" TargetMode="External"/><Relationship Id="rId10" Type="http://schemas.openxmlformats.org/officeDocument/2006/relationships/hyperlink" Target="https://onem2m.org/membership/executive-viewpoints/803-onem2m-interview-mauro-dragoni" TargetMode="External"/><Relationship Id="rId4" Type="http://schemas.openxmlformats.org/officeDocument/2006/relationships/hyperlink" Target="https://www.onem2m.org/membership/executive-viewpoints/756-we-are-keeping-release-5-open-so-that-new-members-can-propose-their-ideas-use-cases-and-requirements" TargetMode="External"/><Relationship Id="rId9" Type="http://schemas.openxmlformats.org/officeDocument/2006/relationships/hyperlink" Target="https://onem2m.org/membership/executive-viewpoints/795-onem2m-interview-selvan-s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otconferences.org/" TargetMode="External"/><Relationship Id="rId3" Type="http://schemas.openxmlformats.org/officeDocument/2006/relationships/hyperlink" Target="https://www.indico-ictstandards.eu/upcoming-events/brazil/eu-brazil-cooperation-workshop-on-iot-policy-regulations-and-standards" TargetMode="External"/><Relationship Id="rId7" Type="http://schemas.openxmlformats.org/officeDocument/2006/relationships/hyperlink" Target="https://tsdsi.in/event/webinar-series-on-iot-m2m-applications-for-verticals-webinar-on-transport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iot-events/event/778-ccsp-and-cosmic" TargetMode="External"/><Relationship Id="rId5" Type="http://schemas.openxmlformats.org/officeDocument/2006/relationships/hyperlink" Target="https://sites.google.com/view/intranse." TargetMode="External"/><Relationship Id="rId4" Type="http://schemas.openxmlformats.org/officeDocument/2006/relationships/hyperlink" Target="https://www.ntiprit.gov.in/uploads/home-page-content/Final_Brochure_IoT_M2M.pdf" TargetMode="External"/><Relationship Id="rId9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hyperlink" Target="https://wiki.onem2m.org/index.php?title=Main_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events/event/780-etsi-iot-week-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otconferences.org/" TargetMode="External"/><Relationship Id="rId5" Type="http://schemas.openxmlformats.org/officeDocument/2006/relationships/hyperlink" Target="https://www.futurecom.com.br/en/home.html" TargetMode="External"/><Relationship Id="rId4" Type="http://schemas.openxmlformats.org/officeDocument/2006/relationships/hyperlink" Target="https://www.etsi.org/events/2068-etsi-security-conference#pane-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TSDSI</a:t>
            </a:r>
          </a:p>
          <a:p>
            <a:r>
              <a:rPr lang="en-GB" dirty="0"/>
              <a:t>25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– Visits (Detail !!)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527ADD5-4257-9E07-DBF9-5153040F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5" y="1843002"/>
            <a:ext cx="11832913" cy="445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EB7235-10DB-86BF-D548-61DB6354D1BF}"/>
              </a:ext>
            </a:extLst>
          </p:cNvPr>
          <p:cNvSpPr/>
          <p:nvPr/>
        </p:nvSpPr>
        <p:spPr>
          <a:xfrm>
            <a:off x="5602806" y="2733250"/>
            <a:ext cx="560796" cy="3446833"/>
          </a:xfrm>
          <a:prstGeom prst="ellipse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  <a:effectLst>
            <a:glow rad="76200">
              <a:schemeClr val="accent1">
                <a:alpha val="17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5BCD1-113B-9760-00FD-B8647C174F5F}"/>
              </a:ext>
            </a:extLst>
          </p:cNvPr>
          <p:cNvSpPr txBox="1"/>
          <p:nvPr/>
        </p:nvSpPr>
        <p:spPr>
          <a:xfrm>
            <a:off x="5187192" y="6079351"/>
            <a:ext cx="11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200" b="1" dirty="0">
                <a:solidFill>
                  <a:srgbClr val="C00000"/>
                </a:solidFill>
                <a:latin typeface="Myriad Pro" panose="020B0503030403020204" charset="0"/>
              </a:rPr>
              <a:t>Unique visitor</a:t>
            </a:r>
          </a:p>
        </p:txBody>
      </p:sp>
    </p:spTree>
    <p:extLst>
      <p:ext uri="{BB962C8B-B14F-4D97-AF65-F5344CB8AC3E}">
        <p14:creationId xmlns:p14="http://schemas.microsoft.com/office/powerpoint/2010/main" val="12959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GB" sz="44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</a:t>
            </a:r>
            <a:r>
              <a:rPr lang="en-IN" sz="4400" dirty="0"/>
              <a:t> - analytics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6B35A7-8BB8-DAE6-9704-7A6EC7E4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125392"/>
            <a:ext cx="10888176" cy="27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EABD2-9BD8-7361-7E45-31D208D088C3}"/>
              </a:ext>
            </a:extLst>
          </p:cNvPr>
          <p:cNvSpPr txBox="1"/>
          <p:nvPr/>
        </p:nvSpPr>
        <p:spPr>
          <a:xfrm>
            <a:off x="334696" y="157181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oneM2M@10 - 339 page views </a:t>
            </a:r>
            <a:r>
              <a:rPr lang="en-GB" dirty="0">
                <a:latin typeface="Myriad Pro" panose="020B0503030403020204" charset="0"/>
              </a:rPr>
              <a:t>(39 unique visitors): 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6381A7-5561-7DE1-29B6-E5EEC694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79445"/>
              </p:ext>
            </p:extLst>
          </p:nvPr>
        </p:nvGraphicFramePr>
        <p:xfrm>
          <a:off x="133489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BBB51-5AE5-0DDC-0465-C22A4CCBCBE8}"/>
              </a:ext>
            </a:extLst>
          </p:cNvPr>
          <p:cNvCxnSpPr>
            <a:cxnSpLocks/>
          </p:cNvCxnSpPr>
          <p:nvPr/>
        </p:nvCxnSpPr>
        <p:spPr>
          <a:xfrm>
            <a:off x="3456122" y="1173570"/>
            <a:ext cx="0" cy="5319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oogle Shape;155;p10">
            <a:extLst>
              <a:ext uri="{FF2B5EF4-FFF2-40B4-BE49-F238E27FC236}">
                <a16:creationId xmlns:a16="http://schemas.microsoft.com/office/drawing/2014/main" id="{F942B765-E01F-9FCB-49BE-20C680A48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57975"/>
              </p:ext>
            </p:extLst>
          </p:nvPr>
        </p:nvGraphicFramePr>
        <p:xfrm>
          <a:off x="3367198" y="1813235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71082327-DFC4-265A-F87A-9421EDB5A4B3}"/>
              </a:ext>
            </a:extLst>
          </p:cNvPr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1" name="Google Shape;156;p10">
            <a:extLst>
              <a:ext uri="{FF2B5EF4-FFF2-40B4-BE49-F238E27FC236}">
                <a16:creationId xmlns:a16="http://schemas.microsoft.com/office/drawing/2014/main" id="{95090D6C-E1E7-EF54-8E3C-2E3C129E5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45932"/>
              </p:ext>
            </p:extLst>
          </p:nvPr>
        </p:nvGraphicFramePr>
        <p:xfrm>
          <a:off x="4064626" y="5054492"/>
          <a:ext cx="7884717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293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273496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Thought Leadership – Articles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E1738-F39A-DE69-579A-E8A3ACA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6243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GB" sz="23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sz="2300" u="sng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sz="2300" u="sng" dirty="0">
                <a:latin typeface="Myriad Pro" panose="020B0503030403020204" charset="0"/>
              </a:rPr>
              <a:t>;</a:t>
            </a:r>
            <a:r>
              <a:rPr lang="en-US" sz="2300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sz="23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sz="2300" b="0" i="0" u="none" strike="noStrike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Pipeline Magazine - Making IoT Intelligent</a:t>
            </a: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Regional</a:t>
            </a:r>
            <a:endParaRPr lang="en-US" sz="2300" i="1" dirty="0">
              <a:latin typeface="Myriad Pro" panose="020B050303040302020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sz="2300" i="0" u="sng" dirty="0">
                <a:effectLst/>
                <a:latin typeface="Myriad Pro" panose="020B0503030403020204" charset="0"/>
              </a:rPr>
              <a:t>)</a:t>
            </a:r>
            <a:r>
              <a:rPr lang="en-GB" sz="2300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sz="2300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endParaRPr lang="en-US" sz="23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Partner Communiques</a:t>
            </a:r>
            <a:endParaRPr lang="en-US" sz="2300" i="1" dirty="0">
              <a:latin typeface="Myriad Pro" panose="020B050303040302020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Myriad Pro" panose="020B0503030403020204" charset="0"/>
                <a:hlinkClick r:id="rId12"/>
              </a:rPr>
              <a:t>ETSI Enjoy: Standards to Support AI/ML Services</a:t>
            </a:r>
            <a:endParaRPr lang="en-IN" sz="2300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38D56-6C32-ADDF-69DC-8F94D3E9324B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4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2AA-8E64-6791-B392-8F4A70CC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Potential Article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941B-6448-C46F-D0D0-BD569C6A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trike="sngStrike" dirty="0">
                <a:latin typeface="Myriad Pro" panose="020B0503030403020204" charset="0"/>
              </a:rPr>
              <a:t>IEEE Network Special Edition on Smart Communities </a:t>
            </a:r>
            <a:r>
              <a:rPr lang="en-GB" dirty="0">
                <a:latin typeface="Myriad Pro" panose="020B0503030403020204" charset="0"/>
              </a:rPr>
              <a:t>(dropped)</a:t>
            </a:r>
          </a:p>
          <a:p>
            <a:pPr lvl="1"/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Article submitted to </a:t>
            </a:r>
            <a:r>
              <a:rPr lang="en-US" dirty="0" err="1">
                <a:effectLst/>
                <a:latin typeface="Myriad Pro" panose="020B0503030403020204" charset="0"/>
              </a:rPr>
              <a:t>IoTforAll</a:t>
            </a:r>
            <a:r>
              <a:rPr lang="en-US" dirty="0">
                <a:effectLst/>
                <a:latin typeface="Myriad Pro" panose="020B0503030403020204" charset="0"/>
              </a:rPr>
              <a:t> - "efficient IoT messages</a:t>
            </a:r>
            <a:r>
              <a:rPr lang="en-US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en-US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Second article for Interoperability News (with Enrico)</a:t>
            </a:r>
          </a:p>
          <a:p>
            <a:pPr marL="457200" lvl="1" indent="0">
              <a:buNone/>
            </a:pPr>
            <a:endParaRPr lang="en-US" sz="2000" i="0" u="sng" dirty="0">
              <a:solidFill>
                <a:srgbClr val="1155CC"/>
              </a:solidFill>
              <a:effectLst/>
              <a:latin typeface="Myriad Pro" panose="020B0503030403020204" charset="0"/>
              <a:hlinkClick r:id="rId2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Regional</a:t>
            </a:r>
            <a:endParaRPr lang="en-US" i="1" dirty="0">
              <a:latin typeface="Myriad Pro" panose="020B050303040302020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Partner Communiques</a:t>
            </a:r>
            <a:endParaRPr lang="en-US" i="1" dirty="0">
              <a:latin typeface="Myriad Pro" panose="020B050303040302020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320A9-0402-2D37-22F1-8EAC0D1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58994"/>
            <a:ext cx="8902294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Engagement – Interviews &amp; Executive Insights  </a:t>
            </a:r>
            <a:endParaRPr lang="en-GB" sz="2400" dirty="0">
              <a:highlight>
                <a:srgbClr val="00FFFF"/>
              </a:highlight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334696" y="1805164"/>
            <a:ext cx="7427765" cy="369331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GB" b="1" dirty="0">
                <a:latin typeface="Myriad Pro" panose="020B0503030403020204" charset="0"/>
              </a:rPr>
              <a:t>Interviews </a:t>
            </a:r>
          </a:p>
          <a:p>
            <a:pPr lvl="1"/>
            <a:r>
              <a:rPr lang="en-IN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None</a:t>
            </a:r>
            <a:endParaRPr lang="en-GB" dirty="0">
              <a:latin typeface="Myriad Pro" panose="020B0503030403020204" charset="0"/>
            </a:endParaRP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pPr lvl="1"/>
            <a:r>
              <a:rPr lang="en-GB" b="1" dirty="0">
                <a:latin typeface="Myriad Pro" panose="020B0503030403020204" charset="0"/>
              </a:rPr>
              <a:t>Executive Insights</a:t>
            </a:r>
            <a:endParaRPr lang="en-GB" b="1" dirty="0">
              <a:highlight>
                <a:srgbClr val="00FF00"/>
              </a:highlight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TP#52</a:t>
            </a:r>
            <a:r>
              <a:rPr lang="en-IN" dirty="0">
                <a:latin typeface="Myriad Pro" panose="020B0503030403020204" charset="0"/>
              </a:rPr>
              <a:t> - 5 Jan’22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TP#53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  - </a:t>
            </a:r>
            <a:r>
              <a:rPr lang="en-IN" dirty="0">
                <a:latin typeface="Myriad Pro" panose="020B0503030403020204" charset="0"/>
              </a:rPr>
              <a:t>9 Mar’22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and 6G interview with </a:t>
            </a:r>
            <a:r>
              <a:rPr lang="en-US" dirty="0" err="1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Onel</a:t>
            </a: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Alcaraz López (Finland)</a:t>
            </a:r>
            <a:r>
              <a:rPr lang="en-US" dirty="0">
                <a:latin typeface="Myriad Pro" panose="020B0503030403020204" charset="0"/>
              </a:rPr>
              <a:t> 16 Mar’22</a:t>
            </a:r>
            <a:endParaRPr lang="en-IN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US" dirty="0">
                <a:latin typeface="Myriad Pro" panose="020B0503030403020204" charset="0"/>
              </a:rPr>
              <a:t> 7 Apr’22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US" dirty="0">
                <a:latin typeface="Myriad Pro" panose="020B0503030403020204" charset="0"/>
              </a:rPr>
              <a:t> 25 May’22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dirty="0">
                <a:latin typeface="Myriad Pro" panose="020B0503030403020204" charset="0"/>
              </a:rPr>
              <a:t> – 3 Jun’22</a:t>
            </a:r>
            <a:endParaRPr lang="en-US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</a:t>
            </a:r>
            <a:r>
              <a:rPr lang="en-IN" dirty="0" err="1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DigiFleet</a:t>
            </a: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IN" dirty="0">
                <a:latin typeface="Myriad Pro" panose="020B0503030403020204" charset="0"/>
              </a:rPr>
              <a:t> 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IN" dirty="0">
                <a:latin typeface="Myriad Pro" panose="020B0503030403020204" charset="0"/>
              </a:rPr>
              <a:t> 23 Jun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10"/>
              </a:rPr>
              <a:t>Mauro </a:t>
            </a:r>
            <a:r>
              <a:rPr lang="en-US" dirty="0" err="1">
                <a:latin typeface="Myriad Pro" panose="020B0503030403020204" charset="0"/>
                <a:hlinkClick r:id="rId10"/>
              </a:rPr>
              <a:t>Dragoni</a:t>
            </a:r>
            <a:r>
              <a:rPr lang="en-US" dirty="0">
                <a:latin typeface="Myriad Pro" panose="020B0503030403020204" charset="0"/>
                <a:hlinkClick r:id="rId10"/>
              </a:rPr>
              <a:t> – his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  <a:endParaRPr lang="en-GB" dirty="0">
              <a:latin typeface="Myriad Pro" panose="020B0503030403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72308-3192-4679-B659-B4F60A271F1A}"/>
              </a:ext>
            </a:extLst>
          </p:cNvPr>
          <p:cNvSpPr/>
          <p:nvPr/>
        </p:nvSpPr>
        <p:spPr>
          <a:xfrm>
            <a:off x="7890526" y="1658102"/>
            <a:ext cx="4120659" cy="2893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charset="0"/>
              </a:rPr>
              <a:t>oneM2M in the News – 1202 Subscribers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oneM2M News – 0 (Since Marcom 108)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Press Releases – 0</a:t>
            </a:r>
          </a:p>
          <a:p>
            <a:endParaRPr lang="en-GB" sz="2000" dirty="0">
              <a:solidFill>
                <a:schemeClr val="tx2"/>
              </a:solidFill>
              <a:latin typeface="Myriad Pro" panose="020B0503030403020204" charset="0"/>
              <a:cs typeface="Times New Roman" panose="02020603050405020304" pitchFamily="18" charset="0"/>
            </a:endParaRPr>
          </a:p>
          <a:p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Media queries  to  </a:t>
            </a:r>
            <a:r>
              <a:rPr lang="en-GB" sz="1800" b="0" u="sng" kern="1600" dirty="0">
                <a:solidFill>
                  <a:srgbClr val="0000FF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hlinkClick r:id="rId12"/>
              </a:rPr>
              <a:t>oneM2M_PressMedia@list.onem2m.org</a:t>
            </a:r>
            <a:r>
              <a:rPr lang="x-none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 </a:t>
            </a:r>
            <a:r>
              <a:rPr lang="en-US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being forwarded to </a:t>
            </a:r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Bindoo, Aurindam, Ken, Akash</a:t>
            </a:r>
            <a:endParaRPr lang="en-IN" sz="1800" b="1" kern="16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D2563-9169-08FE-1FDE-C3BA60CAF819}"/>
              </a:ext>
            </a:extLst>
          </p:cNvPr>
          <p:cNvCxnSpPr>
            <a:cxnSpLocks/>
          </p:cNvCxnSpPr>
          <p:nvPr/>
        </p:nvCxnSpPr>
        <p:spPr>
          <a:xfrm>
            <a:off x="7890526" y="1658102"/>
            <a:ext cx="0" cy="322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8">
            <a:extLst>
              <a:ext uri="{FF2B5EF4-FFF2-40B4-BE49-F238E27FC236}">
                <a16:creationId xmlns:a16="http://schemas.microsoft.com/office/drawing/2014/main" id="{E048F4EB-2D9C-8A01-0818-22294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9587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9497"/>
            <a:ext cx="8986285" cy="1173570"/>
          </a:xfrm>
        </p:spPr>
        <p:txBody>
          <a:bodyPr>
            <a:noAutofit/>
          </a:bodyPr>
          <a:lstStyle/>
          <a:p>
            <a:r>
              <a:rPr lang="en-GB" sz="3200" dirty="0"/>
              <a:t>VISIBILITY – Events &amp; Speaking Opportunities</a:t>
            </a:r>
            <a:endParaRPr lang="en-GB" sz="3200" dirty="0">
              <a:highlight>
                <a:srgbClr val="00FFFF"/>
              </a:highlight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554D980-3EFB-4892-B8D4-DFFC7EE660D7}"/>
              </a:ext>
            </a:extLst>
          </p:cNvPr>
          <p:cNvGraphicFramePr>
            <a:graphicFrameLocks noGrp="1"/>
          </p:cNvGraphicFramePr>
          <p:nvPr/>
        </p:nvGraphicFramePr>
        <p:xfrm>
          <a:off x="334695" y="1202518"/>
          <a:ext cx="11105749" cy="429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2607">
                  <a:extLst>
                    <a:ext uri="{9D8B030D-6E8A-4147-A177-3AD203B41FA5}">
                      <a16:colId xmlns:a16="http://schemas.microsoft.com/office/drawing/2014/main" val="2204820466"/>
                    </a:ext>
                  </a:extLst>
                </a:gridCol>
                <a:gridCol w="1465790">
                  <a:extLst>
                    <a:ext uri="{9D8B030D-6E8A-4147-A177-3AD203B41FA5}">
                      <a16:colId xmlns:a16="http://schemas.microsoft.com/office/drawing/2014/main" val="2664730951"/>
                    </a:ext>
                  </a:extLst>
                </a:gridCol>
                <a:gridCol w="4278923">
                  <a:extLst>
                    <a:ext uri="{9D8B030D-6E8A-4147-A177-3AD203B41FA5}">
                      <a16:colId xmlns:a16="http://schemas.microsoft.com/office/drawing/2014/main" val="58006265"/>
                    </a:ext>
                  </a:extLst>
                </a:gridCol>
                <a:gridCol w="3628429">
                  <a:extLst>
                    <a:ext uri="{9D8B030D-6E8A-4147-A177-3AD203B41FA5}">
                      <a16:colId xmlns:a16="http://schemas.microsoft.com/office/drawing/2014/main" val="273304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VISIBILITY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oneM2M 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Partner driven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Regional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Events 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yriad Pro" panose="020B0503030403020204"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Interop to be hosted by TTA in Dec’22</a:t>
                      </a:r>
                    </a:p>
                    <a:p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18 Jan: ETSI-TSDSI Webinar on oneM2M “Risk/Benefit analyses”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yriad Pro" panose="020B0503030403020204"/>
                        </a:rPr>
                        <a:t>25 Jan: ETSI-TSDSI Webinar on oneM2M ” Smart Lift private sector use case ” ETSI: EU-Brazil Bilateral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Feb: ETSI-TSDSI Webinar on oneM2M “Smart Home/Smart Building private sector use case”</a:t>
                      </a:r>
                    </a:p>
                    <a:p>
                      <a:endParaRPr lang="fi-FI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ETSI-Argentina talk on oneM2M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ETSI- EU-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IoT Policy, Regulation &amp; Standards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28 Apr: ETSI-TTA Smart Cities in Korea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>
                          <a:latin typeface="Myriad Pro" panose="020B0503030403020204"/>
                        </a:rPr>
                        <a:t>TSDSI- A webinar conducted by DoT-TSDSI on M2M for transport vertical on 7 Apr’22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yriad Pro" panose="020B0503030403020204"/>
                        </a:rPr>
                        <a:t>24 Feb: INDIA- TEC </a:t>
                      </a:r>
                      <a:r>
                        <a:rPr lang="en-US" sz="1400" dirty="0" err="1">
                          <a:latin typeface="Myriad Pro" panose="020B0503030403020204"/>
                        </a:rPr>
                        <a:t>Organised</a:t>
                      </a:r>
                      <a:r>
                        <a:rPr lang="en-US" sz="1400" dirty="0">
                          <a:latin typeface="Myriad Pro" panose="020B0503030403020204"/>
                        </a:rPr>
                        <a:t> webinar on oneM2M- Smart cities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 Mar: NTIPRIT Conference on M2M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 New Delhi India -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 Webinar on CCSP and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 DoT-TSDSI Webinar #1 on M2M applied to verticals- transportation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May: DoT-TSDSI Webinar #2 on M2M applied to Utilities</a:t>
                      </a:r>
                      <a:b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Speaking Opportunities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200" u="sng" dirty="0" err="1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Kamill</a:t>
                      </a: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 speaking"</a:t>
                      </a:r>
                      <a:endParaRPr lang="en-US" sz="12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2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4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lang="en-US" sz="14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600" dirty="0">
                          <a:latin typeface="Myriad Pro" panose="020B0503030403020204"/>
                        </a:rPr>
                        <a:t>5 in pipeline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Myriad Pro" panose="020B0503030403020204"/>
                        </a:rPr>
                        <a:t>1</a:t>
                      </a:r>
                      <a:endParaRPr lang="en-IN" sz="1200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61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Footer Placeholder 38">
            <a:extLst>
              <a:ext uri="{FF2B5EF4-FFF2-40B4-BE49-F238E27FC236}">
                <a16:creationId xmlns:a16="http://schemas.microsoft.com/office/drawing/2014/main" id="{D97A9DD8-F9E3-79AF-9B9A-18A04A00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28148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4748"/>
            <a:ext cx="8986285" cy="1173570"/>
          </a:xfrm>
        </p:spPr>
        <p:txBody>
          <a:bodyPr>
            <a:noAutofit/>
          </a:bodyPr>
          <a:lstStyle/>
          <a:p>
            <a:r>
              <a:rPr lang="en-GB" sz="2400" dirty="0"/>
              <a:t>Potential Key Events /Speaking </a:t>
            </a:r>
            <a:r>
              <a:rPr lang="en-GB" sz="2400" dirty="0" err="1"/>
              <a:t>Opps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70B99-4F92-4F7C-BCED-812D4AACAF49}"/>
              </a:ext>
            </a:extLst>
          </p:cNvPr>
          <p:cNvSpPr txBox="1"/>
          <p:nvPr/>
        </p:nvSpPr>
        <p:spPr>
          <a:xfrm>
            <a:off x="334696" y="1259326"/>
            <a:ext cx="11196043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Myriad Pro" panose="020B0503030403020204"/>
                <a:ea typeface="Times New Roman" panose="02020603050405020304" pitchFamily="18" charset="0"/>
              </a:rPr>
              <a:t>Potential Global and Regional Events </a:t>
            </a:r>
            <a:endParaRPr lang="en-IN" sz="1600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Embedded Technologies Convention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IEEE 8</a:t>
            </a:r>
            <a:r>
              <a:rPr lang="en-IN" sz="1600" baseline="30000" dirty="0">
                <a:latin typeface="Myriad Pro" panose="020B0503030403020204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 IoT World Forum (26 Oct-11 Nov’22 // Yokohama, Japan  (in person and hybrid)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err="1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Futurecom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: 18-20 Oct’22, Sao Paulo, Brazil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ETSI IoT Week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Korea IoT event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TSDSI Tech Deep Dive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India Mobile Congress IMC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India Mobile Congress- 1 - 3 Oct’22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TSDSI Tech Deep Dive - 15-18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600" dirty="0" err="1">
                <a:latin typeface="Myriad Pro" panose="020B0503030403020204"/>
                <a:ea typeface="Arial"/>
                <a:cs typeface="Arial"/>
                <a:sym typeface="Arial"/>
              </a:rPr>
              <a:t>phygital</a:t>
            </a:r>
            <a:r>
              <a:rPr lang="en-IN" sz="1600" dirty="0">
                <a:latin typeface="Myriad Pro" panose="020B0503030403020204"/>
                <a:ea typeface="Arial"/>
                <a:cs typeface="Arial"/>
                <a:sym typeface="Arial"/>
              </a:rPr>
              <a:t> event) - 22-23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b="1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102CFB34-9DB1-AD3D-5D6C-7298C93E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7050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00A-72B0-471B-A678-EBB803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</p:spPr>
        <p:txBody>
          <a:bodyPr>
            <a:normAutofit/>
          </a:bodyPr>
          <a:lstStyle/>
          <a:p>
            <a:r>
              <a:rPr lang="en-US" sz="3600" dirty="0"/>
              <a:t>MARCOM Approach </a:t>
            </a:r>
            <a:endParaRPr lang="en-IN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C3D57-6F2B-7BA2-756D-25D25D32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697098" cy="512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>
                <a:latin typeface="Myriad Pro" panose="020B0503030403020204" charset="0"/>
              </a:rPr>
              <a:t>MARCOM Goals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Provide sustained Market Visibility for oneM2M;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to increase the understanding of oneM2M both as a technical standard and as an organization for developing and maintaining a standardization roadmap; and,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develop the market for oneM2M solutions.</a:t>
            </a:r>
            <a:endParaRPr lang="en-IN" sz="2300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b="1" dirty="0">
                <a:latin typeface="Myriad Pro" panose="020B0503030403020204" charset="0"/>
                <a:ea typeface="Calibri" panose="020F0502020204030204" pitchFamily="34" charset="0"/>
              </a:rPr>
              <a:t>Approach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Global (oneM2M level), Partner level and Regional activities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Articles &amp; Speaking Opportunities in targeted journals/periodicals and Events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Support development of collateral for Developers</a:t>
            </a: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Interactions being held with Partner and oneM2M experts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99B81CA2-4A57-E690-AC79-B94EA28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2247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10th Anniversary Celebrations Updates</a:t>
            </a:r>
          </a:p>
          <a:p>
            <a:r>
              <a:rPr lang="en-US" dirty="0"/>
              <a:t>Website Engagement</a:t>
            </a:r>
          </a:p>
          <a:p>
            <a:pPr lvl="0"/>
            <a:endParaRPr lang="en-US" dirty="0"/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2853559"/>
            <a:ext cx="10540621" cy="12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 dirty="0"/>
              <a:t>10</a:t>
            </a:r>
            <a:r>
              <a:rPr lang="en-IN" sz="5400" baseline="30000" dirty="0"/>
              <a:t>th</a:t>
            </a:r>
            <a:r>
              <a:rPr lang="en-IN" sz="5400" dirty="0"/>
              <a:t> Anniversary Celebrations</a:t>
            </a:r>
            <a:endParaRPr sz="5400" dirty="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657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2E63F4C-B763-CA41-40AC-13B401BD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481"/>
              </p:ext>
            </p:extLst>
          </p:nvPr>
        </p:nvGraphicFramePr>
        <p:xfrm>
          <a:off x="579482" y="1324099"/>
          <a:ext cx="1090131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525">
                  <a:extLst>
                    <a:ext uri="{9D8B030D-6E8A-4147-A177-3AD203B41FA5}">
                      <a16:colId xmlns:a16="http://schemas.microsoft.com/office/drawing/2014/main" val="112981697"/>
                    </a:ext>
                  </a:extLst>
                </a:gridCol>
                <a:gridCol w="6955793">
                  <a:extLst>
                    <a:ext uri="{9D8B030D-6E8A-4147-A177-3AD203B41FA5}">
                      <a16:colId xmlns:a16="http://schemas.microsoft.com/office/drawing/2014/main" val="301925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yriad Pro" panose="020B0503030403020204" charset="0"/>
                        </a:rPr>
                        <a:t>Event</a:t>
                      </a:r>
                      <a:endParaRPr lang="en-IN" b="1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Activities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Revisit TP#1 in ETSI HQ: 26-30 Sep’22 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TP 56 –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Felicitate long serving experts and Past TP leaders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Launch oneM2M Short Videos Series for Developers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Sponsored Social Event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Launch of SSC white paper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Announcement related to Rel. 4, ITU-T SG20 approvals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oneM2M Conference: 1-2 Dec’ 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Hybrid Conference with support from TTA in Seoul co-located with PT57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6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Key Highlights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77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oneM2M 10</a:t>
            </a:r>
            <a:r>
              <a:rPr lang="en-IN" sz="3200" b="1" baseline="30000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th</a:t>
            </a: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 anniversary celebrations launched !!!</a:t>
            </a:r>
          </a:p>
          <a:p>
            <a:pPr marL="0" indent="0">
              <a:buNone/>
            </a:pP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2 Articles Published, </a:t>
            </a:r>
            <a:r>
              <a:rPr lang="en-IN" sz="2800" dirty="0">
                <a:highlight>
                  <a:srgbClr val="FFFF00"/>
                </a:highlight>
                <a:latin typeface="Myriad Pro" panose="020B0503030403020204" charset="0"/>
                <a:ea typeface="MS PGothic" panose="020B0600070205080204" pitchFamily="34" charset="-128"/>
              </a:rPr>
              <a:t>2 in Pipeline</a:t>
            </a:r>
            <a:endParaRPr lang="en-IN" sz="1400" dirty="0">
              <a:highlight>
                <a:srgbClr val="FFFF00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 Executive Insights published, 4 in Pipeline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NIL@oneM2M,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0 availed since Marcom 108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1419 Twitter followers (+3 in CY’22), 40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1255 LinkedIn followers (+8 in CY22), 5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1202 followers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PR issued – 0</a:t>
            </a:r>
            <a:endParaRPr lang="en-IN" sz="1050" dirty="0">
              <a:effectLst/>
              <a:highlight>
                <a:srgbClr val="00FFFF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23B41-DB89-FBCA-C7A0-6E9188453D3C}"/>
              </a:ext>
            </a:extLst>
          </p:cNvPr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6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798-8086-EBBC-6009-401E8E9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97071" cy="117357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4400" dirty="0">
                <a:latin typeface="Myriad Pro"/>
                <a:sym typeface="Open Sans"/>
              </a:rPr>
              <a:t>Events &amp; Speaking Opportunities (</a:t>
            </a:r>
            <a:r>
              <a:rPr lang="en-IN" sz="4400" dirty="0">
                <a:latin typeface="Myriad Pro"/>
              </a:rPr>
              <a:t>U</a:t>
            </a:r>
            <a:r>
              <a:rPr lang="en-IN" sz="4400" dirty="0">
                <a:latin typeface="Myriad Pro"/>
                <a:sym typeface="Open Sans"/>
              </a:rPr>
              <a:t>pcoming/</a:t>
            </a:r>
            <a:r>
              <a:rPr lang="en-IN" sz="4400" dirty="0">
                <a:latin typeface="Myriad Pro"/>
              </a:rPr>
              <a:t>Potential</a:t>
            </a:r>
            <a:r>
              <a:rPr lang="en-IN" sz="4400" dirty="0">
                <a:latin typeface="Myriad Pro"/>
                <a:sym typeface="Open Sans"/>
              </a:rPr>
              <a:t>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56B8-9185-5ABB-B40E-873B19C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6" name="Google Shape;97;p4">
            <a:extLst>
              <a:ext uri="{FF2B5EF4-FFF2-40B4-BE49-F238E27FC236}">
                <a16:creationId xmlns:a16="http://schemas.microsoft.com/office/drawing/2014/main" id="{DDA57822-6E64-1A37-975F-E4C17C82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765559"/>
              </p:ext>
            </p:extLst>
          </p:nvPr>
        </p:nvGraphicFramePr>
        <p:xfrm>
          <a:off x="334695" y="1156410"/>
          <a:ext cx="11105750" cy="515623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cap="none" dirty="0">
                          <a:solidFill>
                            <a:schemeClr val="bg1"/>
                          </a:solidFill>
                          <a:sym typeface="Open Sans"/>
                        </a:rPr>
                        <a:t>VISIBILITY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oneM2M 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Partner driven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Regional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Events 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Webinar/s</a:t>
                      </a: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20-22 Oct: TTA - IoT Week Korea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 Oct: TTA seminar for oneM2M 10 years anniversary</a:t>
                      </a:r>
                      <a:endParaRPr sz="1700" dirty="0">
                        <a:solidFill>
                          <a:schemeClr val="tx1">
                            <a:lumMod val="75000"/>
                          </a:schemeClr>
                        </a:solidFill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10-14 Oct: </a:t>
                      </a:r>
                      <a:r>
                        <a:rPr lang="en-IN" sz="1700" u="sng" dirty="0">
                          <a:sym typeface="Open Sans"/>
                          <a:hlinkClick r:id="rId3"/>
                        </a:rPr>
                        <a:t>ETSI IoT Week 2022</a:t>
                      </a:r>
                      <a:endParaRPr sz="1000" dirty="0">
                        <a:solidFill>
                          <a:srgbClr val="FF0000"/>
                        </a:solidFill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uFill>
                            <a:noFill/>
                          </a:uFill>
                          <a:sym typeface="Open Sans"/>
                          <a:hlinkClick r:id="rId4"/>
                        </a:rPr>
                        <a:t>3-5 Oct: </a:t>
                      </a:r>
                      <a:r>
                        <a:rPr lang="en-IN" sz="1700" u="sng" dirty="0">
                          <a:sym typeface="Open Sans"/>
                          <a:hlinkClick r:id="rId4"/>
                        </a:rPr>
                        <a:t>ETSI Security Conference 2022* </a:t>
                      </a:r>
                      <a:endParaRPr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15-18 Nov: TSDSI- Tech Deep Dive*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b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TTA-ETSI-KETI.. Online Hackathon (30Oct-28 Nov)</a:t>
                      </a:r>
                      <a:endParaRPr lang="en-IN" sz="17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1– 3 Oct: IMC 2022</a:t>
                      </a: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u="sng" dirty="0">
                          <a:solidFill>
                            <a:srgbClr val="FF0000"/>
                          </a:solidFill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lang="en-US" sz="1700" u="sng" dirty="0">
                        <a:solidFill>
                          <a:srgbClr val="FF0000"/>
                        </a:solidFill>
                        <a:sym typeface="Open Sans"/>
                      </a:endParaRP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IET Future Tech Congress - 22-23 Nov (</a:t>
                      </a:r>
                      <a:r>
                        <a:rPr lang="en-US" sz="1700" b="0" u="sng" strike="noStrike" cap="none" dirty="0" err="1">
                          <a:solidFill>
                            <a:srgbClr val="FF0000"/>
                          </a:solidFill>
                          <a:sym typeface="Arial"/>
                        </a:rPr>
                        <a:t>Phygital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)/BLR</a:t>
                      </a:r>
                      <a:endParaRPr lang="en-IN"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700" b="1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12-15 Oct: 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2nd International Conference on AI-ML-Systems (AIMLSystems'22), F2F Bangalore, India</a:t>
                      </a:r>
                      <a:endParaRPr sz="1700" b="0" i="0" u="sng" strike="noStrike" cap="none" dirty="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600" u="sng" dirty="0" err="1">
                          <a:solidFill>
                            <a:srgbClr val="FF0000"/>
                          </a:solidFill>
                          <a:sym typeface="Arial"/>
                        </a:rPr>
                        <a:t>Kamill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 speaking“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rgbClr val="1155CC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3-5 Oct: ETSI Security Conference 2022 (ETSI Security Week 2022)</a:t>
                      </a:r>
                      <a:endParaRPr lang="en-IN" sz="1600" u="sng" kern="1200" dirty="0">
                        <a:solidFill>
                          <a:srgbClr val="1155CC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700" dirty="0"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ym typeface="Open Sans"/>
                        </a:rPr>
                        <a:t>Potential </a:t>
                      </a: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sz="17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7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D99038-5D94-CCED-B67F-8D4827730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613349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49AF0ADB-76DD-DD74-E777-29381D7A3C55}"/>
              </a:ext>
            </a:extLst>
          </p:cNvPr>
          <p:cNvGraphicFramePr>
            <a:graphicFrameLocks/>
          </p:cNvGraphicFramePr>
          <p:nvPr/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F1A01E-7F72-1840-13DB-ECC169AA77F0}"/>
              </a:ext>
            </a:extLst>
          </p:cNvPr>
          <p:cNvSpPr txBox="1"/>
          <p:nvPr/>
        </p:nvSpPr>
        <p:spPr>
          <a:xfrm>
            <a:off x="5674457" y="2792077"/>
            <a:ext cx="6585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 data for July 2022. Reason - Problem due to GA4 integration. </a:t>
            </a:r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C6826DA7-F0D7-A298-7DC3-0D71CDB10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20309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DE1B14-9D2C-D988-39C1-5CDFF7E17F6A}"/>
              </a:ext>
            </a:extLst>
          </p:cNvPr>
          <p:cNvSpPr txBox="1"/>
          <p:nvPr/>
        </p:nvSpPr>
        <p:spPr>
          <a:xfrm>
            <a:off x="6097622" y="1906621"/>
            <a:ext cx="5050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figured in list for 1st time - oneM2M@10, ontologies and device-developers</a:t>
            </a:r>
          </a:p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from developers section – rise in visits noted in July 2022</a:t>
            </a:r>
          </a:p>
        </p:txBody>
      </p:sp>
    </p:spTree>
    <p:extLst>
      <p:ext uri="{BB962C8B-B14F-4D97-AF65-F5344CB8AC3E}">
        <p14:creationId xmlns:p14="http://schemas.microsoft.com/office/powerpoint/2010/main" val="289688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1484</Words>
  <Application>Microsoft Office PowerPoint</Application>
  <PresentationFormat>Widescreen</PresentationFormat>
  <Paragraphs>255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Narrow</vt:lpstr>
      <vt:lpstr>Symbol</vt:lpstr>
      <vt:lpstr>Arial</vt:lpstr>
      <vt:lpstr>Roboto</vt:lpstr>
      <vt:lpstr>Myriad Pro</vt:lpstr>
      <vt:lpstr>Open Sans</vt:lpstr>
      <vt:lpstr>Calibri</vt:lpstr>
      <vt:lpstr>Office Theme</vt:lpstr>
      <vt:lpstr>Marcom Report</vt:lpstr>
      <vt:lpstr>Outline</vt:lpstr>
      <vt:lpstr>10th Anniversary Celebrations</vt:lpstr>
      <vt:lpstr>10th Anniversary Celebrations</vt:lpstr>
      <vt:lpstr>Key Highlights</vt:lpstr>
      <vt:lpstr>VISIBILITY – Events &amp; Speaking Opportunities (Upcoming/Potential)</vt:lpstr>
      <vt:lpstr>Website &amp; Social Media Engagements</vt:lpstr>
      <vt:lpstr>Website - Visits</vt:lpstr>
      <vt:lpstr>Website - Visits</vt:lpstr>
      <vt:lpstr>Website – Visits (Detail !!)</vt:lpstr>
      <vt:lpstr>PR – oneM2M@10 - analytics</vt:lpstr>
      <vt:lpstr>Website - Visits</vt:lpstr>
      <vt:lpstr>Reference Slides</vt:lpstr>
      <vt:lpstr>Thought Leadership – Articles</vt:lpstr>
      <vt:lpstr>Potential Article Opportunities</vt:lpstr>
      <vt:lpstr>Engagement – Interviews &amp; Executive Insights  </vt:lpstr>
      <vt:lpstr>VISIBILITY – Events &amp; Speaking Opportunities</vt:lpstr>
      <vt:lpstr>Potential Key Events /Speaking Opps</vt:lpstr>
      <vt:lpstr>MARCOM Approach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41</cp:revision>
  <dcterms:created xsi:type="dcterms:W3CDTF">2017-09-21T15:46:31Z</dcterms:created>
  <dcterms:modified xsi:type="dcterms:W3CDTF">2022-08-25T09:35:32Z</dcterms:modified>
</cp:coreProperties>
</file>