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2"/>
  </p:notesMasterIdLst>
  <p:sldIdLst>
    <p:sldId id="260" r:id="rId2"/>
    <p:sldId id="265" r:id="rId3"/>
    <p:sldId id="277" r:id="rId4"/>
    <p:sldId id="283" r:id="rId5"/>
    <p:sldId id="278" r:id="rId6"/>
    <p:sldId id="496" r:id="rId7"/>
    <p:sldId id="259" r:id="rId8"/>
    <p:sldId id="275" r:id="rId9"/>
    <p:sldId id="281" r:id="rId10"/>
    <p:sldId id="498" r:id="rId11"/>
    <p:sldId id="497" r:id="rId12"/>
    <p:sldId id="280" r:id="rId13"/>
    <p:sldId id="284" r:id="rId14"/>
    <p:sldId id="493" r:id="rId15"/>
    <p:sldId id="494" r:id="rId16"/>
    <p:sldId id="489" r:id="rId17"/>
    <p:sldId id="472" r:id="rId18"/>
    <p:sldId id="476" r:id="rId19"/>
    <p:sldId id="491" r:id="rId20"/>
    <p:sldId id="492" r:id="rId21"/>
  </p:sldIdLst>
  <p:sldSz cx="12192000" cy="6858000"/>
  <p:notesSz cx="6858000" cy="9144000"/>
  <p:embeddedFontLs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Myriad Pro" panose="020B0503030403020204" charset="0"/>
      <p:regular r:id="rId31"/>
      <p:bold r:id="rId32"/>
      <p:italic r:id="rId33"/>
      <p:boldItalic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Roboto" panose="02000000000000000000" pitchFamily="2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0" autoAdjust="0"/>
    <p:restoredTop sz="84799" autoAdjust="0"/>
  </p:normalViewPr>
  <p:slideViewPr>
    <p:cSldViewPr snapToGrid="0">
      <p:cViewPr varScale="1">
        <p:scale>
          <a:sx n="73" d="100"/>
          <a:sy n="73" d="100"/>
        </p:scale>
        <p:origin x="10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Unique visitors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Unique visitors
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Sheet1!$A$2:$A$14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Sheet1!$B$2:$B$14</c:f>
              <c:numCache>
                <c:formatCode>mmm\-yy</c:formatCode>
                <c:ptCount val="13"/>
                <c:pt idx="0" formatCode="General">
                  <c:v>2239</c:v>
                </c:pt>
                <c:pt idx="1">
                  <c:v>2293</c:v>
                </c:pt>
                <c:pt idx="2" formatCode="General">
                  <c:v>1946</c:v>
                </c:pt>
                <c:pt idx="3" formatCode="General">
                  <c:v>1886</c:v>
                </c:pt>
                <c:pt idx="4" formatCode="General">
                  <c:v>2197</c:v>
                </c:pt>
                <c:pt idx="5" formatCode="General">
                  <c:v>2030</c:v>
                </c:pt>
                <c:pt idx="6" formatCode="General">
                  <c:v>1671</c:v>
                </c:pt>
                <c:pt idx="7" formatCode="General">
                  <c:v>1547</c:v>
                </c:pt>
                <c:pt idx="8" formatCode="General">
                  <c:v>1529</c:v>
                </c:pt>
                <c:pt idx="9" formatCode="General">
                  <c:v>1684</c:v>
                </c:pt>
                <c:pt idx="10" formatCode="General">
                  <c:v>1783</c:v>
                </c:pt>
                <c:pt idx="11" formatCode="General">
                  <c:v>2188</c:v>
                </c:pt>
                <c:pt idx="12" formatCode="General">
                  <c:v>1943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86-479D-8CAF-5ED9C34F4F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11709488"/>
        <c:axId val="1911722384"/>
      </c:barChart>
      <c:dateAx>
        <c:axId val="1911709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22384"/>
        <c:crosses val="autoZero"/>
        <c:auto val="1"/>
        <c:lblOffset val="100"/>
        <c:baseTimeUnit val="months"/>
      </c:dateAx>
      <c:valAx>
        <c:axId val="1911722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170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0" i="0" baseline="0" dirty="0">
                <a:effectLst/>
              </a:rPr>
              <a:t>Top 10 countries from where people visited the website</a:t>
            </a:r>
            <a:endParaRPr lang="en-IN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7776287974252535E-2"/>
          <c:y val="0.15830232031698654"/>
          <c:w val="0.9149694637966298"/>
          <c:h val="0.50166868364073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Apr'22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484</c:v>
                </c:pt>
                <c:pt idx="1">
                  <c:v>187</c:v>
                </c:pt>
                <c:pt idx="2">
                  <c:v>190</c:v>
                </c:pt>
                <c:pt idx="3">
                  <c:v>107</c:v>
                </c:pt>
                <c:pt idx="4">
                  <c:v>79</c:v>
                </c:pt>
                <c:pt idx="5">
                  <c:v>49</c:v>
                </c:pt>
                <c:pt idx="6">
                  <c:v>56</c:v>
                </c:pt>
                <c:pt idx="7">
                  <c:v>45</c:v>
                </c:pt>
                <c:pt idx="8">
                  <c:v>0</c:v>
                </c:pt>
                <c:pt idx="9">
                  <c:v>0</c:v>
                </c:pt>
                <c:pt idx="10">
                  <c:v>34</c:v>
                </c:pt>
                <c:pt idx="11">
                  <c:v>43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98-48F5-9B01-794147DA5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May'22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643</c:v>
                </c:pt>
                <c:pt idx="1">
                  <c:v>391</c:v>
                </c:pt>
                <c:pt idx="2">
                  <c:v>328</c:v>
                </c:pt>
                <c:pt idx="3">
                  <c:v>57</c:v>
                </c:pt>
                <c:pt idx="4">
                  <c:v>82</c:v>
                </c:pt>
                <c:pt idx="5">
                  <c:v>58</c:v>
                </c:pt>
                <c:pt idx="6">
                  <c:v>58</c:v>
                </c:pt>
                <c:pt idx="7">
                  <c:v>52</c:v>
                </c:pt>
                <c:pt idx="8">
                  <c:v>30</c:v>
                </c:pt>
                <c:pt idx="9">
                  <c:v>53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98-48F5-9B01-794147DA5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India</c:v>
                </c:pt>
                <c:pt idx="1">
                  <c:v>US</c:v>
                </c:pt>
                <c:pt idx="2">
                  <c:v>South Korea</c:v>
                </c:pt>
                <c:pt idx="3">
                  <c:v>China </c:v>
                </c:pt>
                <c:pt idx="4">
                  <c:v>France </c:v>
                </c:pt>
                <c:pt idx="5">
                  <c:v>Japan</c:v>
                </c:pt>
                <c:pt idx="6">
                  <c:v>Germany</c:v>
                </c:pt>
                <c:pt idx="7">
                  <c:v>UK</c:v>
                </c:pt>
                <c:pt idx="8">
                  <c:v>Italy </c:v>
                </c:pt>
                <c:pt idx="9">
                  <c:v>Singapore</c:v>
                </c:pt>
                <c:pt idx="10">
                  <c:v>Vietnam</c:v>
                </c:pt>
                <c:pt idx="11">
                  <c:v>Canada</c:v>
                </c:pt>
                <c:pt idx="12">
                  <c:v>Australia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677</c:v>
                </c:pt>
                <c:pt idx="1">
                  <c:v>306</c:v>
                </c:pt>
                <c:pt idx="2">
                  <c:v>195</c:v>
                </c:pt>
                <c:pt idx="3">
                  <c:v>82</c:v>
                </c:pt>
                <c:pt idx="4">
                  <c:v>68</c:v>
                </c:pt>
                <c:pt idx="5">
                  <c:v>43</c:v>
                </c:pt>
                <c:pt idx="6">
                  <c:v>55</c:v>
                </c:pt>
                <c:pt idx="7">
                  <c:v>27</c:v>
                </c:pt>
                <c:pt idx="8">
                  <c:v>0</c:v>
                </c:pt>
                <c:pt idx="9">
                  <c:v>0</c:v>
                </c:pt>
                <c:pt idx="10">
                  <c:v>29</c:v>
                </c:pt>
                <c:pt idx="11">
                  <c:v>0</c:v>
                </c:pt>
                <c:pt idx="12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498-48F5-9B01-794147DA5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67004080"/>
        <c:axId val="1867006160"/>
      </c:barChart>
      <c:catAx>
        <c:axId val="186700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6160"/>
        <c:crosses val="autoZero"/>
        <c:auto val="1"/>
        <c:lblAlgn val="ctr"/>
        <c:lblOffset val="100"/>
        <c:noMultiLvlLbl val="0"/>
      </c:catAx>
      <c:valAx>
        <c:axId val="1867006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7004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IN" dirty="0">
                <a:latin typeface="Myriad Pro" panose="020B0503030403020204" charset="0"/>
              </a:rPr>
              <a:t>Top viewed pages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574235610573215"/>
          <c:y val="0.10524232019032562"/>
          <c:w val="0.64605611038367705"/>
          <c:h val="0.758874508911065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Jun'22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Sheet1!$F$18:$F$27</c:f>
              <c:numCache>
                <c:formatCode>General</c:formatCode>
                <c:ptCount val="10"/>
                <c:pt idx="0">
                  <c:v>713</c:v>
                </c:pt>
                <c:pt idx="1">
                  <c:v>395</c:v>
                </c:pt>
                <c:pt idx="2">
                  <c:v>214</c:v>
                </c:pt>
                <c:pt idx="3">
                  <c:v>202</c:v>
                </c:pt>
                <c:pt idx="4">
                  <c:v>152</c:v>
                </c:pt>
                <c:pt idx="5">
                  <c:v>183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3-C146-4D4C-A65E-A142F4511881}"/>
            </c:ext>
          </c:extLst>
        </c:ser>
        <c:ser>
          <c:idx val="1"/>
          <c:order val="1"/>
          <c:tx>
            <c:strRef>
              <c:f>Sheet1!$G$1</c:f>
              <c:strCache>
                <c:ptCount val="1"/>
                <c:pt idx="0">
                  <c:v>Jul'22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Sheet1!$A$18:$A$27</c:f>
              <c:strCache>
                <c:ptCount val="10"/>
                <c:pt idx="0">
                  <c:v>using-onem2m/what-is-onem2m</c:v>
                </c:pt>
                <c:pt idx="1">
                  <c:v>using-onem2m/developers/basics</c:v>
                </c:pt>
                <c:pt idx="2">
                  <c:v>using-onem2m/developers</c:v>
                </c:pt>
                <c:pt idx="3">
                  <c:v>using-onem2m/devices-examples</c:v>
                </c:pt>
                <c:pt idx="4">
                  <c:v>using-onem2m/developers/rest-resources</c:v>
                </c:pt>
                <c:pt idx="5">
                  <c:v>using-onem2m/developers/api</c:v>
                </c:pt>
                <c:pt idx="6">
                  <c:v>using-onem2m/developers/device-developers</c:v>
                </c:pt>
                <c:pt idx="7">
                  <c:v> /harmonization-m2m/onem2m-10</c:v>
                </c:pt>
                <c:pt idx="8">
                  <c:v>membership/exdecutive-viewpoints-selvan-ss</c:v>
                </c:pt>
                <c:pt idx="9">
                  <c:v>technical/onem2m-ontologies</c:v>
                </c:pt>
              </c:strCache>
            </c:strRef>
          </c:cat>
          <c:val>
            <c:numRef>
              <c:f>Sheet1!$G$18:$G$27</c:f>
              <c:numCache>
                <c:formatCode>General</c:formatCode>
                <c:ptCount val="10"/>
                <c:pt idx="0">
                  <c:v>1720</c:v>
                </c:pt>
                <c:pt idx="1">
                  <c:v>1463</c:v>
                </c:pt>
                <c:pt idx="2">
                  <c:v>669</c:v>
                </c:pt>
                <c:pt idx="3">
                  <c:v>653</c:v>
                </c:pt>
                <c:pt idx="4">
                  <c:v>567</c:v>
                </c:pt>
                <c:pt idx="5">
                  <c:v>477</c:v>
                </c:pt>
                <c:pt idx="6">
                  <c:v>460</c:v>
                </c:pt>
                <c:pt idx="7">
                  <c:v>439</c:v>
                </c:pt>
                <c:pt idx="8">
                  <c:v>202</c:v>
                </c:pt>
                <c:pt idx="9">
                  <c:v>225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6-4E0A-8987-A26E353321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303711"/>
        <c:axId val="25305791"/>
        <c:extLst/>
      </c:barChart>
      <c:catAx>
        <c:axId val="2530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25305791"/>
        <c:crosses val="autoZero"/>
        <c:auto val="1"/>
        <c:lblAlgn val="ctr"/>
        <c:lblOffset val="100"/>
        <c:noMultiLvlLbl val="0"/>
      </c:catAx>
      <c:valAx>
        <c:axId val="253057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303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r>
              <a:rPr lang="en-US" dirty="0">
                <a:latin typeface="Myriad Pro" panose="020B0503030403020204" charset="0"/>
              </a:rPr>
              <a:t>No. of downloads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yriad Pro" panose="020B050303040302020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261456852669E-2"/>
          <c:y val="0.22786155849684497"/>
          <c:w val="0.88262887363968134"/>
          <c:h val="0.6476018166518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No. of dwnlds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Jan'22</c:v>
                </c:pt>
                <c:pt idx="1">
                  <c:v>Feb'22</c:v>
                </c:pt>
                <c:pt idx="2">
                  <c:v>Mar'22</c:v>
                </c:pt>
                <c:pt idx="3">
                  <c:v>Apr'22</c:v>
                </c:pt>
                <c:pt idx="4">
                  <c:v>May'22</c:v>
                </c:pt>
                <c:pt idx="5">
                  <c:v>Jun'22</c:v>
                </c:pt>
                <c:pt idx="6">
                  <c:v>Jul'22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28</c:v>
                </c:pt>
                <c:pt idx="1">
                  <c:v>15</c:v>
                </c:pt>
                <c:pt idx="2">
                  <c:v>38</c:v>
                </c:pt>
                <c:pt idx="3">
                  <c:v>13</c:v>
                </c:pt>
                <c:pt idx="4">
                  <c:v>27</c:v>
                </c:pt>
                <c:pt idx="5">
                  <c:v>23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82-4EF0-81A8-D7599F92B13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66299584"/>
        <c:axId val="1866310400"/>
      </c:barChart>
      <c:catAx>
        <c:axId val="18662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310400"/>
        <c:crosses val="autoZero"/>
        <c:auto val="1"/>
        <c:lblAlgn val="ctr"/>
        <c:lblOffset val="100"/>
        <c:noMultiLvlLbl val="0"/>
      </c:catAx>
      <c:valAx>
        <c:axId val="1866310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charset="0"/>
                <a:ea typeface="+mn-ea"/>
                <a:cs typeface="+mn-cs"/>
              </a:defRPr>
            </a:pPr>
            <a:endParaRPr lang="en-US"/>
          </a:p>
        </c:txPr>
        <c:crossAx val="1866299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62" b="0" i="0" u="none" strike="noStrike" baseline="0" dirty="0">
                <a:effectLst/>
                <a:latin typeface="Myriad Pro" panose="020B0503030403020204" charset="0"/>
              </a:rPr>
              <a:t>Metrics for the views on executive viewpoints</a:t>
            </a:r>
            <a:endParaRPr lang="en-US" dirty="0">
              <a:latin typeface="Myriad Pro" panose="020B050303040302020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1592430062453525E-2"/>
          <c:y val="0.17202324833858046"/>
          <c:w val="0.93265106684546573"/>
          <c:h val="0.715833508921142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yriad Pro" panose="020B0503030403020204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mmm\-yy</c:formatCode>
                <c:ptCount val="14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  <c:pt idx="13">
                  <c:v>44743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74</c:v>
                </c:pt>
                <c:pt idx="1">
                  <c:v>27</c:v>
                </c:pt>
                <c:pt idx="2">
                  <c:v>25</c:v>
                </c:pt>
                <c:pt idx="3">
                  <c:v>42</c:v>
                </c:pt>
                <c:pt idx="4">
                  <c:v>45</c:v>
                </c:pt>
                <c:pt idx="5">
                  <c:v>106</c:v>
                </c:pt>
                <c:pt idx="6">
                  <c:v>14</c:v>
                </c:pt>
                <c:pt idx="7">
                  <c:v>17</c:v>
                </c:pt>
                <c:pt idx="8">
                  <c:v>28</c:v>
                </c:pt>
                <c:pt idx="9">
                  <c:v>27</c:v>
                </c:pt>
                <c:pt idx="10">
                  <c:v>179</c:v>
                </c:pt>
                <c:pt idx="11">
                  <c:v>215</c:v>
                </c:pt>
                <c:pt idx="12">
                  <c:v>399</c:v>
                </c:pt>
                <c:pt idx="13">
                  <c:v>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72-4CB2-A25D-BC6EFB76F3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339263"/>
        <c:axId val="178339679"/>
      </c:barChart>
      <c:dateAx>
        <c:axId val="178339263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/>
                <a:ea typeface="+mn-ea"/>
                <a:cs typeface="+mn-cs"/>
              </a:defRPr>
            </a:pPr>
            <a:endParaRPr lang="en-US"/>
          </a:p>
        </c:txPr>
        <c:crossAx val="178339679"/>
        <c:crosses val="autoZero"/>
        <c:auto val="1"/>
        <c:lblOffset val="100"/>
        <c:baseTimeUnit val="months"/>
      </c:dateAx>
      <c:valAx>
        <c:axId val="178339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339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8E301-3DFA-4C73-9BFF-EDACBE8CE9B5}" type="datetimeFigureOut">
              <a:rPr lang="en-IN" smtClean="0"/>
              <a:t>25-08-2022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05934-9E10-4F0A-88EF-5F62E8EA33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509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membership/executive-viewpoints/803-onem2m-interview-mauro-dragon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07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Articles – </a:t>
            </a:r>
          </a:p>
          <a:p>
            <a:pPr marL="228600" indent="-228600">
              <a:buAutoNum type="arabicPeriod"/>
            </a:pPr>
            <a:r>
              <a:rPr lang="en-IN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Pipeline Magazine - Making IoT Intelligent (https://pipelinepub.com/IoT-2022/intelligent-IoT-systems)</a:t>
            </a:r>
          </a:p>
          <a:p>
            <a:pPr marL="228600" indent="-228600">
              <a:buAutoNum type="arabicPeriod"/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ETSI Enjoy: Standards to Support AI/ML Services (By JaeSeung Song) (https://www.etsi.org/e-brochure/Magazine/July-2022/mobile/index.html#p=22)</a:t>
            </a:r>
            <a:endParaRPr lang="en-I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Myriad Pro" panose="020B0503030403020204" charset="0"/>
              <a:hlinkClick r:id="rId3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Executive Insights –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>
                <a:latin typeface="Myriad Pro" panose="020B0503030403020204" charset="0"/>
                <a:hlinkClick r:id="rId3"/>
              </a:rPr>
              <a:t>Mauro </a:t>
            </a:r>
            <a:r>
              <a:rPr lang="en-US" dirty="0" err="1">
                <a:latin typeface="Myriad Pro" panose="020B0503030403020204" charset="0"/>
                <a:hlinkClick r:id="rId3"/>
              </a:rPr>
              <a:t>Dragoni</a:t>
            </a:r>
            <a:r>
              <a:rPr lang="en-US" dirty="0">
                <a:latin typeface="Myriad Pro" panose="020B0503030403020204" charset="0"/>
                <a:hlinkClick r:id="rId3"/>
              </a:rPr>
              <a:t> –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Myriad Pro" panose="020B0503030403020204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96161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A05934-9E10-4F0A-88EF-5F62E8EA335B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9435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sz="1050" dirty="0"/>
              <a:t>Executive </a:t>
            </a:r>
            <a:r>
              <a:rPr lang="en-IN" dirty="0"/>
              <a:t>Insights in pipeline – </a:t>
            </a:r>
          </a:p>
          <a:p>
            <a:pPr marL="285750" indent="-2857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#55 (Roland)</a:t>
            </a:r>
          </a:p>
          <a:p>
            <a:pPr marL="171450" indent="-171450">
              <a:buFontTx/>
              <a:buChar char="-"/>
            </a:pPr>
            <a:r>
              <a:rPr lang="en-I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N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Indergopal</a:t>
            </a:r>
            <a:r>
              <a:rPr lang="en-IN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IISC Bangalore - IUDX-oneM2M interface for smart cities</a:t>
            </a:r>
          </a:p>
          <a:p>
            <a:pPr marL="171450" indent="-171450">
              <a:buFontTx/>
              <a:buChar char="-"/>
            </a:pPr>
            <a:r>
              <a:rPr lang="en-US" sz="1800" i="0" dirty="0">
                <a:effectLst/>
                <a:latin typeface="Arial" panose="020B0604020202020204" pitchFamily="34" charset="0"/>
              </a:rPr>
              <a:t>Sateesh (CDAC - </a:t>
            </a:r>
            <a:r>
              <a:rPr lang="en-US" sz="1800" i="0" dirty="0" err="1">
                <a:effectLst/>
                <a:latin typeface="Arial" panose="020B0604020202020204" pitchFamily="34" charset="0"/>
              </a:rPr>
              <a:t>CoSMiC</a:t>
            </a:r>
            <a:r>
              <a:rPr lang="en-US" sz="1800" i="0" dirty="0">
                <a:effectLst/>
                <a:latin typeface="Arial" panose="020B0604020202020204" pitchFamily="34" charset="0"/>
              </a:rPr>
              <a:t>) satheeshg@cdac.in</a:t>
            </a:r>
            <a:endParaRPr lang="en-IN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en-IN" sz="1800" i="0" dirty="0">
                <a:effectLst/>
                <a:latin typeface="Arial" panose="020B0604020202020204" pitchFamily="34" charset="0"/>
              </a:rPr>
              <a:t>TP #56 (Roland)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59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None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Regional Events Upcoming - </a:t>
            </a: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dirty="0">
                <a:latin typeface="Myriad Pro"/>
                <a:ea typeface="Open Sans"/>
                <a:cs typeface="Open Sans"/>
                <a:sym typeface="Open Sans"/>
              </a:rPr>
              <a:t>1-3 Oct: IMC 2022*</a:t>
            </a: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u="sng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18-20 Oct: Future Com Brazil/Hybrid/Sau Paolo</a:t>
            </a:r>
            <a:endParaRPr lang="en-IN" sz="1050" u="sng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pPr marL="457200" marR="0" lvl="0" indent="-336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  <a:tabLst/>
              <a:defRPr/>
            </a:pP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IET Future Tech Congress - 22-23 Nov (</a:t>
            </a:r>
            <a:r>
              <a:rPr lang="en-IN" sz="1050" b="0" i="0" u="sng" strike="noStrike" cap="none" dirty="0" err="1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Phygital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)/BLR</a:t>
            </a:r>
            <a:endParaRPr lang="en-IN" sz="1050" dirty="0">
              <a:latin typeface="Myriad Pro"/>
              <a:ea typeface="Open Sans"/>
              <a:cs typeface="Open Sans"/>
              <a:sym typeface="Open Sans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Open Sans"/>
              <a:buChar char="-"/>
            </a:pPr>
            <a:r>
              <a:rPr lang="en-IN" sz="1050" b="1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12-15 Oct: </a:t>
            </a:r>
            <a:r>
              <a:rPr lang="en-IN" sz="1050" b="0" i="0" u="sng" strike="noStrike" cap="none" dirty="0">
                <a:solidFill>
                  <a:srgbClr val="FF0000"/>
                </a:solidFill>
                <a:latin typeface="Myriad Pro"/>
                <a:ea typeface="Open Sans"/>
                <a:cs typeface="Open Sans"/>
                <a:sym typeface="Arial"/>
              </a:rPr>
              <a:t>The 2nd International Conference on AI-ML-Systems (AIMLSystems'22), F2F Bangalore, India</a:t>
            </a:r>
            <a:endParaRPr lang="en-IN" sz="1050" b="0" i="0" u="sng" strike="noStrike" cap="none" dirty="0">
              <a:solidFill>
                <a:srgbClr val="FF0000"/>
              </a:solidFill>
              <a:latin typeface="Myriad Pro"/>
              <a:ea typeface="Open Sans"/>
              <a:cs typeface="Open Sans"/>
              <a:sym typeface="Open Sans"/>
            </a:endParaRPr>
          </a:p>
          <a:p>
            <a:endParaRPr lang="en-IN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0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234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F79383-E4C0-4FC2-A15A-FDB41178610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755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3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/>
          <p:nvPr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5"/>
          <p:cNvSpPr/>
          <p:nvPr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ts val="6000"/>
              <a:buFont typeface="Open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59790" y="215009"/>
            <a:ext cx="2472419" cy="1814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07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9ED413-F4CF-B8E5-2478-B84ACAD3E9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7372" y="194184"/>
            <a:ext cx="2478783" cy="185635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C446F8F-0643-AA00-47BF-1176BD6397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6860" y="1122363"/>
            <a:ext cx="11296184" cy="2387600"/>
          </a:xfrm>
        </p:spPr>
        <p:txBody>
          <a:bodyPr anchor="b"/>
          <a:lstStyle>
            <a:lvl1pPr algn="ctr"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268" y="305687"/>
            <a:ext cx="2478783" cy="185635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3F3BAF-0AD8-A86A-13BB-C04FB9B34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7DA7CA9-0FBF-4DD5-A12B-7FDEFF16A645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31738B92-EBAB-4376-A4D6-46E98DB1FCED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ED40E329-EB75-4329-8E9B-482394AD3546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8A7DC580-FE31-437C-AD4D-AF9CCD14B753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F6D1CA92-5A82-4F40-857B-5D89174F17A2}" type="datetime1">
              <a:rPr lang="en-US" smtClean="0"/>
              <a:t>8/25/2022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000" b="0" i="0">
                <a:solidFill>
                  <a:schemeClr val="bg2"/>
                </a:solidFill>
                <a:latin typeface="Myriad Pro" panose="020B0503030403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© 2022 oneM2M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fld id="{163F5A94-8458-4F17-AD3C-1A083E20221D}" type="slidenum">
              <a:rPr lang="en-US" smtClean="0"/>
              <a:pPr/>
              <a:t>‹#›</a:t>
            </a:fld>
            <a:endParaRPr lang="en-US" dirty="0">
              <a:latin typeface="Myriad Pro" panose="020B0503030403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07572" y="105845"/>
            <a:ext cx="1207227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2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63133"/>
          </a:solidFill>
          <a:latin typeface="Myriad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ngcanada.ca/technology/internet-of-things/iot-standardisation-for-long-term-innovation/" TargetMode="External"/><Relationship Id="rId13" Type="http://schemas.openxmlformats.org/officeDocument/2006/relationships/hyperlink" Target="https://docs.google.com/spreadsheets/d/1RikZmqw7vbcXsvmrHTCGTgK2TDCld51rI7za7ZtpYAk/edit#gid=1270870760" TargetMode="External"/><Relationship Id="rId3" Type="http://schemas.openxmlformats.org/officeDocument/2006/relationships/hyperlink" Target="https://iotbusinessnews.com/2022/04/06/71164-iot-and-sustainability/" TargetMode="External"/><Relationship Id="rId7" Type="http://schemas.openxmlformats.org/officeDocument/2006/relationships/hyperlink" Target="https://pipelinepub.com/IoT-2022/intelligent-IoT-systems" TargetMode="External"/><Relationship Id="rId12" Type="http://schemas.openxmlformats.org/officeDocument/2006/relationships/hyperlink" Target="https://www.etsi.org/e-brochure/Magazine/July-2022/mobile/index.html#p=22" TargetMode="External"/><Relationship Id="rId2" Type="http://schemas.openxmlformats.org/officeDocument/2006/relationships/hyperlink" Target="https://onem2m.org/iot-news/777-a-scalable-standards-based-approach-for-iot-data-sharing-and-ecosystem-monetization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imagazine.com/technology/onem2m-power-iiot-and-artificial-intelligence" TargetMode="External"/><Relationship Id="rId11" Type="http://schemas.openxmlformats.org/officeDocument/2006/relationships/hyperlink" Target="https://www.etsi.org/e-brochure/Magazine/April-2022/mobile/index.html#p=21" TargetMode="External"/><Relationship Id="rId5" Type="http://schemas.openxmlformats.org/officeDocument/2006/relationships/hyperlink" Target="7%20Mar%20-%20Briefing%20dscussion%20with%20ABI%20on%20Smart%20Cities%20(Roland,%20Bob,%20Dale,%20Ken)" TargetMode="External"/><Relationship Id="rId10" Type="http://schemas.openxmlformats.org/officeDocument/2006/relationships/hyperlink" Target="https://tele.net.in/sustainable-smart-cities-using-a-national-standards-based-horizontal-framework/" TargetMode="External"/><Relationship Id="rId4" Type="http://schemas.openxmlformats.org/officeDocument/2006/relationships/hyperlink" Target="https://interoperability.news/2022/05/interoperability-of-things/" TargetMode="External"/><Relationship Id="rId9" Type="http://schemas.openxmlformats.org/officeDocument/2006/relationships/hyperlink" Target="https://drive.google.com/file/d/1Bn6u5pMr9_-WB-D3Y1vwiR4-ddyLSfy2/vie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si.org/e-brochure/Magazine/April-2022/mobile/index.html#p=21" TargetMode="External"/><Relationship Id="rId2" Type="http://schemas.openxmlformats.org/officeDocument/2006/relationships/hyperlink" Target="https://www.innovatingcanada.ca/technology/internet-of-things/iot-standardisation-for-long-term-innovation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em2m.org/membership/executive-viewpoints/793-onem2m-roadmap-interview-hechwartner" TargetMode="External"/><Relationship Id="rId3" Type="http://schemas.openxmlformats.org/officeDocument/2006/relationships/hyperlink" Target="https://www.onem2m.org/membership/executive-viewpoints/752-tp52-activities-and-accomplishments" TargetMode="External"/><Relationship Id="rId7" Type="http://schemas.openxmlformats.org/officeDocument/2006/relationships/hyperlink" Target="https://www.onem2m.org/membership/executive-viewpoints/785-m-wetterwald-interview" TargetMode="External"/><Relationship Id="rId12" Type="http://schemas.openxmlformats.org/officeDocument/2006/relationships/hyperlink" Target="mailto:oneM2M_PressMedia@list.onem2m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membership/executive-viewpoints/763-elizaveta-yachmeneva-and-thomas-carey-wilson-april-2022" TargetMode="External"/><Relationship Id="rId11" Type="http://schemas.openxmlformats.org/officeDocument/2006/relationships/hyperlink" Target="https://docs.google.com/spreadsheets/d/1RikZmqw7vbcXsvmrHTCGTgK2TDCld51rI7za7ZtpYAk/edit#gid=1270870760" TargetMode="External"/><Relationship Id="rId5" Type="http://schemas.openxmlformats.org/officeDocument/2006/relationships/hyperlink" Target="https://www.onem2m.org/membership/executive-viewpoints/758-onel-lopez-march-2022" TargetMode="External"/><Relationship Id="rId10" Type="http://schemas.openxmlformats.org/officeDocument/2006/relationships/hyperlink" Target="https://onem2m.org/membership/executive-viewpoints/803-onem2m-interview-mauro-dragoni" TargetMode="External"/><Relationship Id="rId4" Type="http://schemas.openxmlformats.org/officeDocument/2006/relationships/hyperlink" Target="https://www.onem2m.org/membership/executive-viewpoints/756-we-are-keeping-release-5-open-so-that-new-members-can-propose-their-ideas-use-cases-and-requirements" TargetMode="External"/><Relationship Id="rId9" Type="http://schemas.openxmlformats.org/officeDocument/2006/relationships/hyperlink" Target="https://onem2m.org/membership/executive-viewpoints/795-onem2m-interview-selvan-ss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iotconferences.org/" TargetMode="External"/><Relationship Id="rId3" Type="http://schemas.openxmlformats.org/officeDocument/2006/relationships/hyperlink" Target="https://www.indico-ictstandards.eu/upcoming-events/brazil/eu-brazil-cooperation-workshop-on-iot-policy-regulations-and-standards" TargetMode="External"/><Relationship Id="rId7" Type="http://schemas.openxmlformats.org/officeDocument/2006/relationships/hyperlink" Target="https://tsdsi.in/event/webinar-series-on-iot-m2m-applications-for-verticals-webinar-on-transportation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nem2m.org/iot-events/event/778-ccsp-and-cosmic" TargetMode="External"/><Relationship Id="rId5" Type="http://schemas.openxmlformats.org/officeDocument/2006/relationships/hyperlink" Target="https://sites.google.com/view/intranse." TargetMode="External"/><Relationship Id="rId4" Type="http://schemas.openxmlformats.org/officeDocument/2006/relationships/hyperlink" Target="https://www.ntiprit.gov.in/uploads/home-page-content/Final_Brochure_IoT_M2M.pdf" TargetMode="External"/><Relationship Id="rId9" Type="http://schemas.openxmlformats.org/officeDocument/2006/relationships/hyperlink" Target="https://docs.google.com/spreadsheets/d/1RikZmqw7vbcXsvmrHTCGTgK2TDCld51rI7za7ZtpYAk/edit#gid=1270870760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turecom.com.br/en/hom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onem2m/" TargetMode="External"/><Relationship Id="rId13" Type="http://schemas.openxmlformats.org/officeDocument/2006/relationships/image" Target="../media/image13.svg"/><Relationship Id="rId1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12" Type="http://schemas.openxmlformats.org/officeDocument/2006/relationships/image" Target="../media/image12.png"/><Relationship Id="rId17" Type="http://schemas.openxmlformats.org/officeDocument/2006/relationships/hyperlink" Target="https://www.onem2m.org/" TargetMode="External"/><Relationship Id="rId2" Type="http://schemas.openxmlformats.org/officeDocument/2006/relationships/hyperlink" Target="https://twitter.com/oneM2M" TargetMode="Externa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s://github.com/oneM2M-Tutorials" TargetMode="External"/><Relationship Id="rId5" Type="http://schemas.openxmlformats.org/officeDocument/2006/relationships/hyperlink" Target="https://www.youtube.com/c/Onem2mOrg" TargetMode="External"/><Relationship Id="rId15" Type="http://schemas.openxmlformats.org/officeDocument/2006/relationships/image" Target="../media/image14.png"/><Relationship Id="rId10" Type="http://schemas.openxmlformats.org/officeDocument/2006/relationships/image" Target="../media/image11.svg"/><Relationship Id="rId19" Type="http://schemas.openxmlformats.org/officeDocument/2006/relationships/image" Target="../media/image17.svg"/><Relationship Id="rId4" Type="http://schemas.openxmlformats.org/officeDocument/2006/relationships/image" Target="../media/image7.svg"/><Relationship Id="rId9" Type="http://schemas.openxmlformats.org/officeDocument/2006/relationships/image" Target="../media/image10.png"/><Relationship Id="rId14" Type="http://schemas.openxmlformats.org/officeDocument/2006/relationships/hyperlink" Target="https://wiki.onem2m.org/index.php?title=Main_Pag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RikZmqw7vbcXsvmrHTCGTgK2TDCld51rI7za7ZtpYAk/edit#gid=127087076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nem2m.org/iot-events/event/780-etsi-iot-week-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iotconferences.org/" TargetMode="External"/><Relationship Id="rId5" Type="http://schemas.openxmlformats.org/officeDocument/2006/relationships/hyperlink" Target="https://www.futurecom.com.br/en/home.html" TargetMode="External"/><Relationship Id="rId4" Type="http://schemas.openxmlformats.org/officeDocument/2006/relationships/hyperlink" Target="https://www.etsi.org/events/2068-etsi-security-conference#pane-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37047-D186-20AC-E37F-75D259B5AE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Marcom Report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323EFC-1DFD-8B4B-BBA6-D090785E37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Bindoo Srivastava</a:t>
            </a:r>
          </a:p>
          <a:p>
            <a:r>
              <a:rPr lang="en-GB" dirty="0"/>
              <a:t>TSDSI</a:t>
            </a:r>
          </a:p>
          <a:p>
            <a:r>
              <a:rPr lang="en-GB" dirty="0"/>
              <a:t>25 August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91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– Visits (Detail !!)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2050" name="Picture 1">
            <a:extLst>
              <a:ext uri="{FF2B5EF4-FFF2-40B4-BE49-F238E27FC236}">
                <a16:creationId xmlns:a16="http://schemas.microsoft.com/office/drawing/2014/main" id="{2527ADD5-4257-9E07-DBF9-5153040F1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45" y="1843002"/>
            <a:ext cx="11832913" cy="445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9EB7235-10DB-86BF-D548-61DB6354D1BF}"/>
              </a:ext>
            </a:extLst>
          </p:cNvPr>
          <p:cNvSpPr/>
          <p:nvPr/>
        </p:nvSpPr>
        <p:spPr>
          <a:xfrm>
            <a:off x="5602806" y="2733250"/>
            <a:ext cx="560796" cy="3446833"/>
          </a:xfrm>
          <a:prstGeom prst="ellipse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  <a:effectLst>
            <a:glow rad="76200">
              <a:schemeClr val="accent1">
                <a:alpha val="17000"/>
              </a:schemeClr>
            </a:glow>
            <a:softEdge rad="0"/>
          </a:effectLst>
          <a:scene3d>
            <a:camera prst="orthographicFront"/>
            <a:lightRig rig="threePt" dir="t"/>
          </a:scene3d>
          <a:sp3d extrusionH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F5BCD1-113B-9760-00FD-B8647C174F5F}"/>
              </a:ext>
            </a:extLst>
          </p:cNvPr>
          <p:cNvSpPr txBox="1"/>
          <p:nvPr/>
        </p:nvSpPr>
        <p:spPr>
          <a:xfrm>
            <a:off x="5187192" y="6079351"/>
            <a:ext cx="11649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IN" sz="1200" b="1" dirty="0">
                <a:solidFill>
                  <a:srgbClr val="C00000"/>
                </a:solidFill>
                <a:latin typeface="Myriad Pro" panose="020B0503030403020204" charset="0"/>
              </a:rPr>
              <a:t>Unique visitor</a:t>
            </a:r>
          </a:p>
        </p:txBody>
      </p:sp>
    </p:spTree>
    <p:extLst>
      <p:ext uri="{BB962C8B-B14F-4D97-AF65-F5344CB8AC3E}">
        <p14:creationId xmlns:p14="http://schemas.microsoft.com/office/powerpoint/2010/main" val="129593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GB" sz="44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</a:t>
            </a:r>
            <a:r>
              <a:rPr lang="en-IN" sz="4400" dirty="0"/>
              <a:t> - analytics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6B35A7-8BB8-DAE6-9704-7A6EC7E4F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" y="2125392"/>
            <a:ext cx="10888176" cy="270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3EABD2-9BD8-7361-7E45-31D208D088C3}"/>
              </a:ext>
            </a:extLst>
          </p:cNvPr>
          <p:cNvSpPr txBox="1"/>
          <p:nvPr/>
        </p:nvSpPr>
        <p:spPr>
          <a:xfrm>
            <a:off x="334696" y="157181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>
                <a:effectLst/>
                <a:latin typeface="Myriad Pro" panose="020B0503030403020204" charset="0"/>
                <a:ea typeface="Calibri" panose="020F0502020204030204" pitchFamily="34" charset="0"/>
              </a:rPr>
              <a:t>PR – oneM2M@10 - 339 page views </a:t>
            </a:r>
            <a:r>
              <a:rPr lang="en-GB" dirty="0">
                <a:latin typeface="Myriad Pro" panose="020B0503030403020204" charset="0"/>
              </a:rPr>
              <a:t>(39 unique visitors): </a:t>
            </a:r>
            <a:endParaRPr lang="en-IN" dirty="0">
              <a:latin typeface="Myriad Pro" panose="020B0503030403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28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56381A7-5561-7DE1-29B6-E5EEC694FC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779445"/>
              </p:ext>
            </p:extLst>
          </p:nvPr>
        </p:nvGraphicFramePr>
        <p:xfrm>
          <a:off x="133489" y="1239043"/>
          <a:ext cx="3276138" cy="2744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BBBB51-5AE5-0DDC-0465-C22A4CCBCBE8}"/>
              </a:ext>
            </a:extLst>
          </p:cNvPr>
          <p:cNvCxnSpPr>
            <a:cxnSpLocks/>
          </p:cNvCxnSpPr>
          <p:nvPr/>
        </p:nvCxnSpPr>
        <p:spPr>
          <a:xfrm>
            <a:off x="3456122" y="1173570"/>
            <a:ext cx="0" cy="5319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Google Shape;155;p10">
            <a:extLst>
              <a:ext uri="{FF2B5EF4-FFF2-40B4-BE49-F238E27FC236}">
                <a16:creationId xmlns:a16="http://schemas.microsoft.com/office/drawing/2014/main" id="{F942B765-E01F-9FCB-49BE-20C680A482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0057975"/>
              </p:ext>
            </p:extLst>
          </p:nvPr>
        </p:nvGraphicFramePr>
        <p:xfrm>
          <a:off x="3367198" y="1813235"/>
          <a:ext cx="8824802" cy="3250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Google Shape;157;p10">
            <a:extLst>
              <a:ext uri="{FF2B5EF4-FFF2-40B4-BE49-F238E27FC236}">
                <a16:creationId xmlns:a16="http://schemas.microsoft.com/office/drawing/2014/main" id="{71082327-DFC4-265A-F87A-9421EDB5A4B3}"/>
              </a:ext>
            </a:extLst>
          </p:cNvPr>
          <p:cNvSpPr txBox="1"/>
          <p:nvPr/>
        </p:nvSpPr>
        <p:spPr>
          <a:xfrm>
            <a:off x="6053571" y="5494986"/>
            <a:ext cx="4252051" cy="378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1862" b="0" i="0" u="none" strike="noStrike" dirty="0">
                <a:solidFill>
                  <a:schemeClr val="dk2"/>
                </a:solidFill>
                <a:latin typeface="Myriad Pro" panose="020B0503030403020204"/>
                <a:ea typeface="Open Sans"/>
                <a:cs typeface="Open Sans"/>
                <a:sym typeface="Open Sans"/>
              </a:rPr>
              <a:t>#Viewpoints published every month</a:t>
            </a:r>
            <a:endParaRPr dirty="0">
              <a:latin typeface="Myriad Pro" panose="020B0503030403020204"/>
            </a:endParaRPr>
          </a:p>
        </p:txBody>
      </p:sp>
      <p:graphicFrame>
        <p:nvGraphicFramePr>
          <p:cNvPr id="11" name="Google Shape;156;p10">
            <a:extLst>
              <a:ext uri="{FF2B5EF4-FFF2-40B4-BE49-F238E27FC236}">
                <a16:creationId xmlns:a16="http://schemas.microsoft.com/office/drawing/2014/main" id="{95090D6C-E1E7-EF54-8E3C-2E3C129E5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245932"/>
              </p:ext>
            </p:extLst>
          </p:nvPr>
        </p:nvGraphicFramePr>
        <p:xfrm>
          <a:off x="4064626" y="5054492"/>
          <a:ext cx="7884717" cy="3657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18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1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041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55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681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36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592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293">
                  <a:extLst>
                    <a:ext uri="{9D8B030D-6E8A-4147-A177-3AD203B41FA5}">
                      <a16:colId xmlns:a16="http://schemas.microsoft.com/office/drawing/2014/main" val="883930877"/>
                    </a:ext>
                  </a:extLst>
                </a:gridCol>
                <a:gridCol w="417250">
                  <a:extLst>
                    <a:ext uri="{9D8B030D-6E8A-4147-A177-3AD203B41FA5}">
                      <a16:colId xmlns:a16="http://schemas.microsoft.com/office/drawing/2014/main" val="3861565536"/>
                    </a:ext>
                  </a:extLst>
                </a:gridCol>
              </a:tblGrid>
              <a:tr h="320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0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sz="1800" b="1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2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b="1" dirty="0">
                          <a:solidFill>
                            <a:schemeClr val="bg1"/>
                          </a:solidFill>
                          <a:latin typeface="Myriad Pro" panose="020B0503030403020204"/>
                        </a:rPr>
                        <a:t>1</a:t>
                      </a:r>
                      <a:endParaRPr b="1" dirty="0">
                        <a:solidFill>
                          <a:schemeClr val="bg1"/>
                        </a:solidFill>
                        <a:latin typeface="Myriad Pro" panose="020B0503030403020204"/>
                      </a:endParaRPr>
                    </a:p>
                  </a:txBody>
                  <a:tcPr marL="91450" marR="91450" marT="45725" marB="457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956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Reference Slides</a:t>
            </a:r>
          </a:p>
        </p:txBody>
      </p:sp>
    </p:spTree>
    <p:extLst>
      <p:ext uri="{BB962C8B-B14F-4D97-AF65-F5344CB8AC3E}">
        <p14:creationId xmlns:p14="http://schemas.microsoft.com/office/powerpoint/2010/main" val="2734964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Thought Leadership – Articles</a:t>
            </a:r>
            <a:endParaRPr lang="fr-F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77E1738-F39A-DE69-579A-E8A3ACA6C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862431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buNone/>
            </a:pPr>
            <a:r>
              <a:rPr lang="en-GB" sz="2300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Paper in IEEE Internet of Things Journal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US" sz="2300" u="sng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and sustainability - IoT Business News</a:t>
            </a:r>
            <a:r>
              <a:rPr lang="en-US" sz="2300" u="sng" dirty="0">
                <a:latin typeface="Myriad Pro" panose="020B0503030403020204" charset="0"/>
              </a:rPr>
              <a:t>;</a:t>
            </a:r>
            <a:r>
              <a:rPr lang="en-US" sz="2300" i="0" u="sng" dirty="0">
                <a:effectLst/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 Standards article for Interoperability News EU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effectLst/>
                <a:latin typeface="Myriad Pro" panose="020B0503030403020204" charset="0"/>
                <a:ea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ABI Research interview with oneM2M for their Smart Cities research program</a:t>
            </a:r>
            <a:endParaRPr lang="en-IN" sz="2300" dirty="0">
              <a:effectLst/>
              <a:latin typeface="Myriad Pro" panose="020B0503030403020204" charset="0"/>
              <a:ea typeface="Calibri" panose="020F050202020403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Comments on Industrial IoT submitted to AI Magazine</a:t>
            </a:r>
            <a:endParaRPr lang="en-IN" sz="2300" b="0" i="0" u="none" strike="noStrike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Pipeline Magazine - Making IoT Intelligent</a:t>
            </a: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endParaRPr lang="en-IN" sz="2300" dirty="0"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Regional</a:t>
            </a:r>
            <a:endParaRPr lang="en-US" sz="2300" i="1" dirty="0">
              <a:latin typeface="Myriad Pro" panose="020B0503030403020204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Feature in National Post, Canada</a:t>
            </a:r>
            <a:r>
              <a:rPr lang="en-US" sz="2300" i="0" u="sng" dirty="0">
                <a:effectLst/>
                <a:latin typeface="Myriad Pro" panose="020B0503030403020204" charset="0"/>
              </a:rPr>
              <a:t>)</a:t>
            </a:r>
            <a:r>
              <a:rPr lang="en-GB" sz="2300" dirty="0">
                <a:latin typeface="Myriad Pro" panose="020B0503030403020204" charset="0"/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b="0" i="0" u="none" strike="noStrike" dirty="0">
                <a:effectLst/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Voice &amp; Data, India Smart Cities Edition</a:t>
            </a:r>
            <a:endParaRPr lang="en-US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u="sng" dirty="0">
                <a:effectLst/>
                <a:latin typeface="Myriad Pro" panose="020B050303040302020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oneM2M in context of smart cities for tele.net</a:t>
            </a:r>
            <a:r>
              <a:rPr lang="en-US" sz="2300" u="sng" dirty="0">
                <a:effectLst/>
                <a:latin typeface="Myriad Pro" panose="020B0503030403020204" charset="0"/>
              </a:rPr>
              <a:t>, India</a:t>
            </a:r>
          </a:p>
          <a:p>
            <a:pPr marL="457200" lvl="1" indent="0">
              <a:buNone/>
            </a:pPr>
            <a:endParaRPr lang="en-US" sz="2300" u="sng" dirty="0">
              <a:effectLst/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sz="2300" i="1" dirty="0">
                <a:latin typeface="Myriad Pro" panose="020B0503030403020204" charset="0"/>
              </a:rPr>
              <a:t>Partner Communiques</a:t>
            </a:r>
            <a:endParaRPr lang="en-US" sz="2300" i="1" dirty="0">
              <a:latin typeface="Myriad Pro" panose="020B0503030403020204" charset="0"/>
              <a:hlinkClick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i="0" u="sng" dirty="0">
                <a:effectLst/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Addressing Societal Challenges with IoT</a:t>
            </a:r>
            <a:endParaRPr lang="en-US" sz="2300" i="0" u="sng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IN" sz="2300" b="0" i="0" u="none" strike="noStrike" dirty="0">
                <a:effectLst/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ETSI Enjoy - IoT data for industrial verticals</a:t>
            </a:r>
            <a:endParaRPr lang="en-GB" sz="2300" dirty="0"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300" dirty="0">
                <a:latin typeface="Myriad Pro" panose="020B0503030403020204" charset="0"/>
                <a:hlinkClick r:id="rId12"/>
              </a:rPr>
              <a:t>ETSI Enjoy: Standards to Support AI/ML Services</a:t>
            </a:r>
            <a:endParaRPr lang="en-IN" sz="2300" b="0" i="0" u="none" strike="noStrike" dirty="0">
              <a:solidFill>
                <a:srgbClr val="000000"/>
              </a:solidFill>
              <a:effectLst/>
              <a:latin typeface="Myriad Pro" panose="020B0503030403020204" charset="0"/>
            </a:endParaRPr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38D56-6C32-ADDF-69DC-8F94D3E9324B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6245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692AA-8E64-6791-B392-8F4A70CCE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Potential Article Opportunities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2941B-6448-C46F-D0D0-BD569C6A8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GB" i="1" dirty="0">
                <a:latin typeface="Myriad Pro" panose="020B0503030403020204" charset="0"/>
              </a:rPr>
              <a:t>Global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trike="sngStrike" dirty="0">
                <a:latin typeface="Myriad Pro" panose="020B0503030403020204" charset="0"/>
              </a:rPr>
              <a:t>IEEE Network Special Edition on Smart Communities </a:t>
            </a:r>
            <a:r>
              <a:rPr lang="en-GB" dirty="0">
                <a:latin typeface="Myriad Pro" panose="020B0503030403020204" charset="0"/>
              </a:rPr>
              <a:t>(dropped)</a:t>
            </a:r>
          </a:p>
          <a:p>
            <a:pPr lvl="1"/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Trade Journals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Article submitted to </a:t>
            </a:r>
            <a:r>
              <a:rPr lang="en-US" dirty="0" err="1">
                <a:effectLst/>
                <a:latin typeface="Myriad Pro" panose="020B0503030403020204" charset="0"/>
              </a:rPr>
              <a:t>IoTforAll</a:t>
            </a:r>
            <a:r>
              <a:rPr lang="en-US" dirty="0">
                <a:effectLst/>
                <a:latin typeface="Myriad Pro" panose="020B0503030403020204" charset="0"/>
              </a:rPr>
              <a:t> - "efficient IoT messages</a:t>
            </a:r>
            <a:r>
              <a:rPr lang="en-US" dirty="0">
                <a:effectLst/>
                <a:latin typeface="Myriad Pro" panose="020B050303040302020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endParaRPr lang="en-US" dirty="0">
              <a:effectLst/>
              <a:latin typeface="Myriad Pro" panose="020B050303040302020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Myriad Pro" panose="020B0503030403020204" charset="0"/>
              </a:rPr>
              <a:t>Second article for Interoperability News (with Enrico)</a:t>
            </a:r>
          </a:p>
          <a:p>
            <a:pPr marL="457200" lvl="1" indent="0">
              <a:buNone/>
            </a:pPr>
            <a:endParaRPr lang="en-US" sz="2000" i="0" u="sng" dirty="0">
              <a:solidFill>
                <a:srgbClr val="1155CC"/>
              </a:solidFill>
              <a:effectLst/>
              <a:latin typeface="Myriad Pro" panose="020B0503030403020204" charset="0"/>
              <a:hlinkClick r:id="rId2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Regional</a:t>
            </a:r>
            <a:endParaRPr lang="en-US" i="1" dirty="0">
              <a:latin typeface="Myriad Pro" panose="020B050303040302020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u="sng" dirty="0">
              <a:solidFill>
                <a:srgbClr val="1155CC"/>
              </a:solidFill>
              <a:latin typeface="Myriad Pro" panose="020B0503030403020204" charset="0"/>
            </a:endParaRPr>
          </a:p>
          <a:p>
            <a:pPr marL="457200" lvl="1" indent="0">
              <a:buNone/>
            </a:pPr>
            <a:r>
              <a:rPr lang="en-US" i="1" dirty="0">
                <a:latin typeface="Myriad Pro" panose="020B0503030403020204" charset="0"/>
              </a:rPr>
              <a:t>Partner Communiques</a:t>
            </a:r>
            <a:endParaRPr lang="en-US" i="1" dirty="0">
              <a:latin typeface="Myriad Pro" panose="020B050303040302020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C320A9-0402-2D37-22F1-8EAC0D19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58994"/>
            <a:ext cx="8902294" cy="1173570"/>
          </a:xfrm>
        </p:spPr>
        <p:txBody>
          <a:bodyPr>
            <a:noAutofit/>
          </a:bodyPr>
          <a:lstStyle/>
          <a:p>
            <a:r>
              <a:rPr lang="en-GB" sz="3200" dirty="0">
                <a:latin typeface="Myriad Pro" panose="020B0503030403020204" charset="0"/>
              </a:rPr>
              <a:t>Engagement – Interviews &amp; Executive Insights  </a:t>
            </a:r>
            <a:endParaRPr lang="en-GB" sz="2400" dirty="0">
              <a:highlight>
                <a:srgbClr val="00FFFF"/>
              </a:highlight>
              <a:latin typeface="Myriad Pro" panose="020B050303040302020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269A2E-D440-4F4D-BD1A-6A7913D760FE}"/>
              </a:ext>
            </a:extLst>
          </p:cNvPr>
          <p:cNvSpPr/>
          <p:nvPr/>
        </p:nvSpPr>
        <p:spPr>
          <a:xfrm>
            <a:off x="334696" y="1805164"/>
            <a:ext cx="7427765" cy="3693319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lvl="1"/>
            <a:r>
              <a:rPr lang="en-GB" b="1" dirty="0">
                <a:latin typeface="Myriad Pro" panose="020B0503030403020204" charset="0"/>
              </a:rPr>
              <a:t>Interviews </a:t>
            </a:r>
          </a:p>
          <a:p>
            <a:pPr lvl="1"/>
            <a:r>
              <a:rPr lang="en-IN" i="0" u="sng" dirty="0">
                <a:solidFill>
                  <a:srgbClr val="1155CC"/>
                </a:solidFill>
                <a:effectLst/>
                <a:latin typeface="Myriad Pro" panose="020B0503030403020204" charset="0"/>
              </a:rPr>
              <a:t>None</a:t>
            </a:r>
            <a:endParaRPr lang="en-GB" dirty="0">
              <a:latin typeface="Myriad Pro" panose="020B0503030403020204" charset="0"/>
            </a:endParaRPr>
          </a:p>
          <a:p>
            <a:pPr lvl="1"/>
            <a:endParaRPr lang="en-GB" dirty="0">
              <a:latin typeface="Myriad Pro" panose="020B0503030403020204" charset="0"/>
            </a:endParaRPr>
          </a:p>
          <a:p>
            <a:pPr lvl="1"/>
            <a:r>
              <a:rPr lang="en-GB" b="1" dirty="0">
                <a:latin typeface="Myriad Pro" panose="020B0503030403020204" charset="0"/>
              </a:rPr>
              <a:t>Executive Insights</a:t>
            </a:r>
            <a:endParaRPr lang="en-GB" b="1" dirty="0">
              <a:highlight>
                <a:srgbClr val="00FF00"/>
              </a:highlight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TP#52</a:t>
            </a:r>
            <a:r>
              <a:rPr lang="en-IN" dirty="0">
                <a:latin typeface="Myriad Pro" panose="020B0503030403020204" charset="0"/>
              </a:rPr>
              <a:t> - 5 Jan’22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TP#53</a:t>
            </a:r>
            <a:r>
              <a:rPr lang="en-IN" b="0" i="0" u="none" strike="noStrike" dirty="0">
                <a:solidFill>
                  <a:srgbClr val="000000"/>
                </a:solidFill>
                <a:effectLst/>
                <a:latin typeface="Myriad Pro" panose="020B0503030403020204" charset="0"/>
              </a:rPr>
              <a:t>  - </a:t>
            </a:r>
            <a:r>
              <a:rPr lang="en-IN" dirty="0">
                <a:latin typeface="Myriad Pro" panose="020B0503030403020204" charset="0"/>
              </a:rPr>
              <a:t>9 Mar’22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IoT and 6G interview with </a:t>
            </a:r>
            <a:r>
              <a:rPr lang="en-US" dirty="0" err="1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Onel</a:t>
            </a:r>
            <a:r>
              <a:rPr lang="en-US" dirty="0">
                <a:latin typeface="Myriad Pro" panose="020B050303040302020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Alcaraz López (Finland)</a:t>
            </a:r>
            <a:r>
              <a:rPr lang="en-US" dirty="0">
                <a:latin typeface="Myriad Pro" panose="020B0503030403020204" charset="0"/>
              </a:rPr>
              <a:t> 16 Mar’22</a:t>
            </a:r>
            <a:endParaRPr lang="en-IN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about UCL standardization study</a:t>
            </a:r>
            <a:r>
              <a:rPr lang="en-US" dirty="0">
                <a:latin typeface="Myriad Pro" panose="020B0503030403020204" charset="0"/>
              </a:rPr>
              <a:t> 7 Apr’22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SMARTM2M study on IoT data for AI - Michelle W</a:t>
            </a:r>
            <a:r>
              <a:rPr lang="en-US" dirty="0">
                <a:latin typeface="Myriad Pro" panose="020B0503030403020204" charset="0"/>
              </a:rPr>
              <a:t> 25 May’22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Roland on TP#54</a:t>
            </a:r>
            <a:r>
              <a:rPr lang="en-IN" dirty="0">
                <a:latin typeface="Myriad Pro" panose="020B0503030403020204" charset="0"/>
              </a:rPr>
              <a:t> – 3 Jun’22</a:t>
            </a:r>
            <a:endParaRPr lang="en-US" dirty="0">
              <a:latin typeface="Myriad Pro" panose="020B05030304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Interview with TCS (</a:t>
            </a:r>
            <a:r>
              <a:rPr lang="en-IN" dirty="0" err="1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DigiFleet</a:t>
            </a:r>
            <a:r>
              <a:rPr lang="en-IN" dirty="0">
                <a:latin typeface="Myriad Pro" panose="020B050303040302020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</a:t>
            </a:r>
            <a:r>
              <a:rPr lang="en-IN" dirty="0">
                <a:latin typeface="Myriad Pro" panose="020B0503030403020204" charset="0"/>
              </a:rPr>
              <a:t> 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–</a:t>
            </a:r>
            <a:r>
              <a:rPr lang="en-IN" dirty="0">
                <a:latin typeface="Myriad Pro" panose="020B0503030403020204" charset="0"/>
              </a:rPr>
              <a:t> 23 Jun</a:t>
            </a:r>
            <a:r>
              <a:rPr lang="en-IN" dirty="0">
                <a:latin typeface="Myriad Pro" panose="020B050303040302020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Myriad Pro" panose="020B0503030403020204" charset="0"/>
                <a:hlinkClick r:id="rId10"/>
              </a:rPr>
              <a:t>Mauro </a:t>
            </a:r>
            <a:r>
              <a:rPr lang="en-US" dirty="0" err="1">
                <a:latin typeface="Myriad Pro" panose="020B0503030403020204" charset="0"/>
                <a:hlinkClick r:id="rId10"/>
              </a:rPr>
              <a:t>Dragoni</a:t>
            </a:r>
            <a:r>
              <a:rPr lang="en-US" dirty="0">
                <a:latin typeface="Myriad Pro" panose="020B0503030403020204" charset="0"/>
                <a:hlinkClick r:id="rId10"/>
              </a:rPr>
              <a:t> – his activities in IoT industry and his project related to SAREF – </a:t>
            </a:r>
            <a:r>
              <a:rPr lang="en-US" dirty="0">
                <a:latin typeface="Myriad Pro" panose="020B0503030403020204" charset="0"/>
              </a:rPr>
              <a:t>27th Jul’22</a:t>
            </a:r>
            <a:endParaRPr lang="en-GB" dirty="0">
              <a:latin typeface="Myriad Pro" panose="020B0503030403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529916" y="6071862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672308-3192-4679-B659-B4F60A271F1A}"/>
              </a:ext>
            </a:extLst>
          </p:cNvPr>
          <p:cNvSpPr/>
          <p:nvPr/>
        </p:nvSpPr>
        <p:spPr>
          <a:xfrm>
            <a:off x="7890526" y="1658102"/>
            <a:ext cx="4120659" cy="28931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>
                <a:latin typeface="Myriad Pro" panose="020B0503030403020204" charset="0"/>
              </a:rPr>
              <a:t>oneM2M in the News – 1202 Subscribers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oneM2M News – 0 (Since Marcom 108)</a:t>
            </a:r>
          </a:p>
          <a:p>
            <a:endParaRPr lang="en-GB" dirty="0">
              <a:latin typeface="Myriad Pro" panose="020B0503030403020204" charset="0"/>
            </a:endParaRPr>
          </a:p>
          <a:p>
            <a:r>
              <a:rPr lang="en-GB" dirty="0">
                <a:latin typeface="Myriad Pro" panose="020B0503030403020204" charset="0"/>
              </a:rPr>
              <a:t>Press Releases – 0</a:t>
            </a:r>
          </a:p>
          <a:p>
            <a:endParaRPr lang="en-GB" sz="2000" dirty="0">
              <a:solidFill>
                <a:schemeClr val="tx2"/>
              </a:solidFill>
              <a:latin typeface="Myriad Pro" panose="020B0503030403020204" charset="0"/>
              <a:cs typeface="Times New Roman" panose="02020603050405020304" pitchFamily="18" charset="0"/>
            </a:endParaRPr>
          </a:p>
          <a:p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Media queries  to  </a:t>
            </a:r>
            <a:r>
              <a:rPr lang="en-GB" sz="1800" b="0" u="sng" kern="1600" dirty="0">
                <a:solidFill>
                  <a:srgbClr val="0000FF"/>
                </a:solidFill>
                <a:effectLst/>
                <a:latin typeface="Myriad Pro" panose="020B0503030403020204" charset="0"/>
                <a:ea typeface="Times New Roman" panose="02020603050405020304" pitchFamily="18" charset="0"/>
                <a:hlinkClick r:id="rId12"/>
              </a:rPr>
              <a:t>oneM2M_PressMedia@list.onem2m.org</a:t>
            </a:r>
            <a:r>
              <a:rPr lang="x-none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 </a:t>
            </a:r>
            <a:r>
              <a:rPr lang="en-US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being forwarded to </a:t>
            </a:r>
            <a:r>
              <a:rPr lang="en-GB" sz="1800" b="0" kern="1600" dirty="0">
                <a:effectLst/>
                <a:latin typeface="Myriad Pro" panose="020B0503030403020204" charset="0"/>
                <a:ea typeface="Times New Roman" panose="02020603050405020304" pitchFamily="18" charset="0"/>
              </a:rPr>
              <a:t>Bindoo, Aurindam, Ken, Akash</a:t>
            </a:r>
            <a:endParaRPr lang="en-IN" sz="1800" b="1" kern="1600" dirty="0">
              <a:effectLst/>
              <a:latin typeface="Myriad Pro" panose="020B0503030403020204" charset="0"/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2D2563-9169-08FE-1FDE-C3BA60CAF819}"/>
              </a:ext>
            </a:extLst>
          </p:cNvPr>
          <p:cNvCxnSpPr>
            <a:cxnSpLocks/>
          </p:cNvCxnSpPr>
          <p:nvPr/>
        </p:nvCxnSpPr>
        <p:spPr>
          <a:xfrm>
            <a:off x="7890526" y="1658102"/>
            <a:ext cx="0" cy="32238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38">
            <a:extLst>
              <a:ext uri="{FF2B5EF4-FFF2-40B4-BE49-F238E27FC236}">
                <a16:creationId xmlns:a16="http://schemas.microsoft.com/office/drawing/2014/main" id="{E048F4EB-2D9C-8A01-0818-222948E47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095871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29497"/>
            <a:ext cx="8986285" cy="1173570"/>
          </a:xfrm>
        </p:spPr>
        <p:txBody>
          <a:bodyPr>
            <a:noAutofit/>
          </a:bodyPr>
          <a:lstStyle/>
          <a:p>
            <a:r>
              <a:rPr lang="en-GB" sz="3200" dirty="0"/>
              <a:t>VISIBILITY – Events &amp; Speaking Opportunities</a:t>
            </a:r>
            <a:endParaRPr lang="en-GB" sz="3200" dirty="0">
              <a:highlight>
                <a:srgbClr val="00FFFF"/>
              </a:highlight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A554D980-3EFB-4892-B8D4-DFFC7EE660D7}"/>
              </a:ext>
            </a:extLst>
          </p:cNvPr>
          <p:cNvGraphicFramePr>
            <a:graphicFrameLocks noGrp="1"/>
          </p:cNvGraphicFramePr>
          <p:nvPr/>
        </p:nvGraphicFramePr>
        <p:xfrm>
          <a:off x="334695" y="1202518"/>
          <a:ext cx="11105749" cy="429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32607">
                  <a:extLst>
                    <a:ext uri="{9D8B030D-6E8A-4147-A177-3AD203B41FA5}">
                      <a16:colId xmlns:a16="http://schemas.microsoft.com/office/drawing/2014/main" val="2204820466"/>
                    </a:ext>
                  </a:extLst>
                </a:gridCol>
                <a:gridCol w="1465790">
                  <a:extLst>
                    <a:ext uri="{9D8B030D-6E8A-4147-A177-3AD203B41FA5}">
                      <a16:colId xmlns:a16="http://schemas.microsoft.com/office/drawing/2014/main" val="2664730951"/>
                    </a:ext>
                  </a:extLst>
                </a:gridCol>
                <a:gridCol w="4278923">
                  <a:extLst>
                    <a:ext uri="{9D8B030D-6E8A-4147-A177-3AD203B41FA5}">
                      <a16:colId xmlns:a16="http://schemas.microsoft.com/office/drawing/2014/main" val="58006265"/>
                    </a:ext>
                  </a:extLst>
                </a:gridCol>
                <a:gridCol w="3628429">
                  <a:extLst>
                    <a:ext uri="{9D8B030D-6E8A-4147-A177-3AD203B41FA5}">
                      <a16:colId xmlns:a16="http://schemas.microsoft.com/office/drawing/2014/main" val="27330452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VISIBILITY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oneM2M 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Partner driven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/>
                        </a:rPr>
                        <a:t>Regional</a:t>
                      </a:r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38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Events 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Myriad Pro" panose="020B0503030403020204"/>
                        </a:rPr>
                        <a:t>- </a:t>
                      </a:r>
                      <a:r>
                        <a:rPr lang="en-US" sz="18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Interop to be hosted by TTA in Dec’22</a:t>
                      </a:r>
                    </a:p>
                    <a:p>
                      <a:endParaRPr lang="en-IN" dirty="0">
                        <a:latin typeface="Myriad Pro" panose="020B050303040302020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18 Jan: ETSI-TSDSI Webinar on oneM2M “Risk/Benefit analyses”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Myriad Pro" panose="020B0503030403020204"/>
                        </a:rPr>
                        <a:t>25 Jan: ETSI-TSDSI Webinar on oneM2M ” Smart Lift private sector use case ” ETSI: EU-Brazil Bilateral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Feb: ETSI-TSDSI Webinar on oneM2M “Smart Home/Smart Building private sector use case”</a:t>
                      </a:r>
                    </a:p>
                    <a:p>
                      <a:endParaRPr lang="fi-FI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fi-FI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ETSI-Argentina talk on oneM2M</a:t>
                      </a:r>
                    </a:p>
                    <a:p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6 Apr: ETSI- EU-</a:t>
                      </a:r>
                      <a:r>
                        <a:rPr lang="en-US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Brasil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cooperation workshop : 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on IoT Policy, Regulation &amp; Standards</a:t>
                      </a:r>
                      <a:b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28 Apr: ETSI-TTA Smart Cities in Korea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US" sz="1400" dirty="0">
                          <a:latin typeface="Myriad Pro" panose="020B0503030403020204"/>
                        </a:rPr>
                        <a:t>TSDSI- A webinar conducted by DoT-TSDSI on M2M for transport vertical on 7 Apr’22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Myriad Pro" panose="020B0503030403020204"/>
                        </a:rPr>
                        <a:t>24 Feb: INDIA- TEC </a:t>
                      </a:r>
                      <a:r>
                        <a:rPr lang="en-US" sz="1400" dirty="0" err="1">
                          <a:latin typeface="Myriad Pro" panose="020B0503030403020204"/>
                        </a:rPr>
                        <a:t>Organised</a:t>
                      </a:r>
                      <a:r>
                        <a:rPr lang="en-US" sz="1400" dirty="0">
                          <a:latin typeface="Myriad Pro" panose="020B0503030403020204"/>
                        </a:rPr>
                        <a:t> webinar on oneM2M- Smart cities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28 Mar: NTIPRIT Conference on M2M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7-8 Apr: New Delhi India -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InTranSe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conference</a:t>
                      </a:r>
                      <a:endParaRPr lang="en-IN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21 Apr: Webinar on CCSP and </a:t>
                      </a:r>
                      <a:r>
                        <a:rPr lang="en-IN" sz="1400" kern="1200" dirty="0" err="1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CoSMiC</a:t>
                      </a:r>
                      <a: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- indigenous software platforms for M2M/IoT Communication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7 Apr: DoT-TSDSI Webinar #1 on M2M applied to verticals- transportation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</a:rPr>
                        <a:t>4 May: DoT-TSDSI Webinar #2 on M2M applied to Utilities</a:t>
                      </a:r>
                      <a:br>
                        <a:rPr lang="en-IN" sz="1400" kern="1200" dirty="0">
                          <a:solidFill>
                            <a:schemeClr val="dk1"/>
                          </a:solidFill>
                          <a:latin typeface="Myriad Pro" panose="020B0503030403020204"/>
                          <a:ea typeface="+mn-ea"/>
                          <a:cs typeface="+mn-cs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endParaRPr lang="en-US" sz="1400" kern="1200" dirty="0">
                        <a:solidFill>
                          <a:schemeClr val="dk1"/>
                        </a:solidFill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57428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Myriad Pro" panose="020B0503030403020204"/>
                        </a:rPr>
                        <a:t>Speaking Opportunities</a:t>
                      </a:r>
                      <a:endParaRPr lang="en-IN" sz="1600" b="1" dirty="0">
                        <a:latin typeface="Myriad Pro" panose="020B0503030403020204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200" u="sng" dirty="0" err="1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Kamill</a:t>
                      </a:r>
                      <a:r>
                        <a:rPr lang="en-US" sz="1200" u="sng" dirty="0">
                          <a:solidFill>
                            <a:srgbClr val="1155CC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 speaking"</a:t>
                      </a:r>
                      <a:endParaRPr lang="en-US" sz="1200" u="sng" dirty="0">
                        <a:solidFill>
                          <a:schemeClr val="dk2"/>
                        </a:solidFill>
                        <a:latin typeface="Myriad Pro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26 Oct-11 Nov’22: IEEE IoT WF /Tokyo/Hybrid</a:t>
                      </a: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</a:rPr>
                        <a:t>13-14 Oct’22: 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US" sz="1200" u="sng" dirty="0" err="1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US" sz="1200" u="sng" dirty="0">
                          <a:solidFill>
                            <a:schemeClr val="dk2"/>
                          </a:solidFill>
                          <a:latin typeface="Myriad Pro"/>
                          <a:ea typeface="Arial"/>
                          <a:cs typeface="Arial"/>
                          <a:sym typeface="Arial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lang="en-US" sz="14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dirty="0">
                          <a:latin typeface="Myriad Pro"/>
                          <a:ea typeface="Open Sans"/>
                          <a:cs typeface="Open Sans"/>
                          <a:sym typeface="Open Sans"/>
                        </a:rPr>
                        <a:t>Potential </a:t>
                      </a:r>
                      <a:r>
                        <a:rPr lang="en-US" sz="1400" dirty="0">
                          <a:solidFill>
                            <a:schemeClr val="dk1"/>
                          </a:solidFill>
                          <a:latin typeface="Myriad Pro"/>
                          <a:ea typeface="Open Sans"/>
                          <a:cs typeface="Open Sans"/>
                          <a:sym typeface="Open Sans"/>
                          <a:extLst>
                            <a:ext uri="http://customooxmlschemas.google.com/">
          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lang="en-US" sz="14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600" dirty="0">
                          <a:latin typeface="Myriad Pro" panose="020B0503030403020204"/>
                        </a:rPr>
                        <a:t>5 in pipeline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US" sz="1200" dirty="0">
                          <a:latin typeface="Myriad Pro" panose="020B0503030403020204"/>
                        </a:rPr>
                        <a:t>1</a:t>
                      </a:r>
                      <a:endParaRPr lang="en-IN" sz="1200" dirty="0">
                        <a:latin typeface="Myriad Pro" panose="020B050303040302020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4612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DB0B3F7A-F6C4-4344-8CC9-AD4BD1874638}"/>
              </a:ext>
            </a:extLst>
          </p:cNvPr>
          <p:cNvSpPr/>
          <p:nvPr/>
        </p:nvSpPr>
        <p:spPr>
          <a:xfrm>
            <a:off x="9496018" y="6069555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Footer Placeholder 38">
            <a:extLst>
              <a:ext uri="{FF2B5EF4-FFF2-40B4-BE49-F238E27FC236}">
                <a16:creationId xmlns:a16="http://schemas.microsoft.com/office/drawing/2014/main" id="{D97A9DD8-F9E3-79AF-9B9A-18A04A00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281484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6D487-583A-4514-9E44-AF625A27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-14748"/>
            <a:ext cx="8986285" cy="1173570"/>
          </a:xfrm>
        </p:spPr>
        <p:txBody>
          <a:bodyPr>
            <a:noAutofit/>
          </a:bodyPr>
          <a:lstStyle/>
          <a:p>
            <a:r>
              <a:rPr lang="en-GB" sz="2400" dirty="0"/>
              <a:t>Potential Key Events /Speaking </a:t>
            </a:r>
            <a:r>
              <a:rPr lang="en-GB" sz="2400" dirty="0" err="1"/>
              <a:t>Opps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B70B99-4F92-4F7C-BCED-812D4AACAF49}"/>
              </a:ext>
            </a:extLst>
          </p:cNvPr>
          <p:cNvSpPr txBox="1"/>
          <p:nvPr/>
        </p:nvSpPr>
        <p:spPr>
          <a:xfrm>
            <a:off x="334696" y="1259326"/>
            <a:ext cx="11196043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effectLst/>
                <a:latin typeface="Myriad Pro" panose="020B0503030403020204"/>
                <a:ea typeface="Times New Roman" panose="02020603050405020304" pitchFamily="18" charset="0"/>
              </a:rPr>
              <a:t>Potential Global and Regional Events </a:t>
            </a:r>
            <a:endParaRPr lang="en-IN" sz="1600" dirty="0">
              <a:latin typeface="Myriad Pro" panose="020B0503030403020204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Embedded Technologies Convention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IEEE 8</a:t>
            </a:r>
            <a:r>
              <a:rPr lang="en-IN" sz="1600" baseline="30000" dirty="0">
                <a:latin typeface="Myriad Pro" panose="020B0503030403020204"/>
                <a:cs typeface="Times New Roman" panose="02020603050405020304" pitchFamily="18" charset="0"/>
              </a:rPr>
              <a:t>th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 IoT World Forum (26 Oct-11 Nov’22 // Yokohama, Japan  (in person and hybrid)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 err="1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Futurecom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2022</a:t>
            </a:r>
            <a:r>
              <a:rPr lang="en-IN" sz="1600" dirty="0">
                <a:latin typeface="Myriad Pro" panose="020B0503030403020204"/>
                <a:cs typeface="Times New Roman" panose="02020603050405020304" pitchFamily="18" charset="0"/>
              </a:rPr>
              <a:t>: 18-20 Oct’22, Sao Paulo, Brazil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ETSI IoT Week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Korea IoT event</a:t>
            </a:r>
            <a:endParaRPr lang="en-IN" sz="1600" dirty="0">
              <a:effectLst/>
              <a:latin typeface="Myriad Pro" panose="020B050303040302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TSDSI Tech Deep Dive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effectLst/>
                <a:latin typeface="Myriad Pro" panose="020B0503030403020204"/>
                <a:ea typeface="Times New Roman" panose="02020603050405020304" pitchFamily="18" charset="0"/>
                <a:cs typeface="Times New Roman" panose="02020603050405020304" pitchFamily="18" charset="0"/>
              </a:rPr>
              <a:t>India Mobile Congress IMC 2022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WORLD SMART CITY EXPO 2022 – Korea - 31 Aug-2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Embedded Technology Convention ASIA - 28-29 Sep’22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highlight>
                  <a:srgbClr val="FFFF00"/>
                </a:highlight>
                <a:latin typeface="Myriad Pro"/>
                <a:ea typeface="Arial"/>
                <a:cs typeface="Arial"/>
                <a:sym typeface="Arial"/>
              </a:rPr>
              <a:t>India Mobile Congress- 1 - 4 Oct’22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highlight>
                  <a:srgbClr val="FFFF00"/>
                </a:highlight>
                <a:latin typeface="Myriad Pro"/>
                <a:ea typeface="Arial"/>
                <a:cs typeface="Arial"/>
                <a:sym typeface="Arial"/>
              </a:rPr>
              <a:t>TSDSI Tech Deep Dive - 07-10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5th INTERNATIONAL CONFERENCE ON FUTURE SMART CITIES (FSC) - 18-20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600" dirty="0">
                <a:latin typeface="Myriad Pro"/>
                <a:ea typeface="Arial"/>
                <a:cs typeface="Arial"/>
                <a:sym typeface="Arial"/>
              </a:rPr>
              <a:t>IET Future Tech Congress 2022 (</a:t>
            </a:r>
            <a:r>
              <a:rPr lang="en-IN" sz="1600" dirty="0" err="1">
                <a:latin typeface="Myriad Pro" panose="020B0503030403020204"/>
                <a:ea typeface="Arial"/>
                <a:cs typeface="Arial"/>
                <a:sym typeface="Arial"/>
              </a:rPr>
              <a:t>phygital</a:t>
            </a:r>
            <a:r>
              <a:rPr lang="en-IN" sz="1600" dirty="0">
                <a:latin typeface="Myriad Pro" panose="020B0503030403020204"/>
                <a:ea typeface="Arial"/>
                <a:cs typeface="Arial"/>
                <a:sym typeface="Arial"/>
              </a:rPr>
              <a:t> event) - 22-23 Nov’22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1600" b="1" dirty="0">
              <a:effectLst/>
              <a:latin typeface="Myriad Pro" panose="020B0503030403020204"/>
              <a:ea typeface="Times New Roman" panose="02020603050405020304" pitchFamily="18" charset="0"/>
            </a:endParaRP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102CFB34-9DB1-AD3D-5D6C-7298C93E1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3705056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800A-72B0-471B-A678-EBB803A3C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64" y="123986"/>
            <a:ext cx="8750274" cy="1328554"/>
          </a:xfrm>
        </p:spPr>
        <p:txBody>
          <a:bodyPr>
            <a:normAutofit/>
          </a:bodyPr>
          <a:lstStyle/>
          <a:p>
            <a:r>
              <a:rPr lang="en-US" sz="3600" dirty="0"/>
              <a:t>MARCOM Approach </a:t>
            </a:r>
            <a:endParaRPr lang="en-IN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0DC3D57-6F2B-7BA2-756D-25D25D327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173570"/>
            <a:ext cx="10697098" cy="5129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300" b="1" dirty="0">
                <a:latin typeface="Myriad Pro" panose="020B0503030403020204" charset="0"/>
              </a:rPr>
              <a:t>MARCOM Goals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Provide sustained Market Visibility for oneM2M;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to increase the understanding of oneM2M both as a technical standard and as an organization for developing and maintaining a standardization roadmap; and, </a:t>
            </a:r>
            <a:endParaRPr lang="en-IN" sz="2300" dirty="0">
              <a:latin typeface="Myriad Pro" panose="020B0503030403020204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300" dirty="0">
                <a:latin typeface="Myriad Pro" panose="020B0503030403020204" charset="0"/>
              </a:rPr>
              <a:t>develop the market for oneM2M solutions.</a:t>
            </a:r>
            <a:endParaRPr lang="en-IN" sz="2300" dirty="0">
              <a:latin typeface="Myriad Pro" panose="020B0503030403020204" charset="0"/>
            </a:endParaRP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b="1" dirty="0">
                <a:latin typeface="Myriad Pro" panose="020B0503030403020204" charset="0"/>
                <a:ea typeface="Calibri" panose="020F0502020204030204" pitchFamily="34" charset="0"/>
              </a:rPr>
              <a:t>Approach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Global (oneM2M level), Partner level and Regional activities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Articles &amp; Speaking Opportunities in targeted journals/periodicals and Events</a:t>
            </a:r>
          </a:p>
          <a:p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Support development of collateral for Developers</a:t>
            </a:r>
          </a:p>
          <a:p>
            <a:pPr marL="0" indent="0">
              <a:buNone/>
            </a:pPr>
            <a:endParaRPr lang="en-IN" sz="2300" dirty="0">
              <a:latin typeface="Myriad Pro" panose="020B050303040302020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IN" sz="2300" dirty="0">
                <a:latin typeface="Myriad Pro" panose="020B0503030403020204" charset="0"/>
                <a:ea typeface="Calibri" panose="020F0502020204030204" pitchFamily="34" charset="0"/>
              </a:rPr>
              <a:t>Interactions being held with Partner and oneM2M experts</a:t>
            </a:r>
          </a:p>
        </p:txBody>
      </p:sp>
      <p:sp>
        <p:nvSpPr>
          <p:cNvPr id="4" name="Footer Placeholder 38">
            <a:extLst>
              <a:ext uri="{FF2B5EF4-FFF2-40B4-BE49-F238E27FC236}">
                <a16:creationId xmlns:a16="http://schemas.microsoft.com/office/drawing/2014/main" id="{99B81CA2-4A57-E690-AC79-B94EA289D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1224725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fr-FR" dirty="0" err="1"/>
              <a:t>Outline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10th Anniversary Celebrations Updates</a:t>
            </a:r>
          </a:p>
          <a:p>
            <a:r>
              <a:rPr lang="en-US" dirty="0"/>
              <a:t>Website Engagement</a:t>
            </a:r>
          </a:p>
          <a:p>
            <a:pPr lvl="0"/>
            <a:endParaRPr lang="en-US" dirty="0"/>
          </a:p>
          <a:p>
            <a:endParaRPr lang="fr-FR" dirty="0"/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</p:spTree>
    <p:extLst>
      <p:ext uri="{BB962C8B-B14F-4D97-AF65-F5344CB8AC3E}">
        <p14:creationId xmlns:p14="http://schemas.microsoft.com/office/powerpoint/2010/main" val="2310766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25688" y="3137069"/>
            <a:ext cx="10540621" cy="962653"/>
          </a:xfrm>
        </p:spPr>
        <p:txBody>
          <a:bodyPr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pic>
        <p:nvPicPr>
          <p:cNvPr id="3" name="Graphic 2">
            <a:hlinkClick r:id="rId2"/>
            <a:extLst>
              <a:ext uri="{FF2B5EF4-FFF2-40B4-BE49-F238E27FC236}">
                <a16:creationId xmlns:a16="http://schemas.microsoft.com/office/drawing/2014/main" id="{2D828650-DF9C-D58C-34FB-F1E3C3673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3058" y="4121766"/>
            <a:ext cx="314632" cy="314632"/>
          </a:xfrm>
          <a:prstGeom prst="rect">
            <a:avLst/>
          </a:prstGeom>
        </p:spPr>
      </p:pic>
      <p:pic>
        <p:nvPicPr>
          <p:cNvPr id="7" name="Graphic 6">
            <a:hlinkClick r:id="rId5"/>
            <a:extLst>
              <a:ext uri="{FF2B5EF4-FFF2-40B4-BE49-F238E27FC236}">
                <a16:creationId xmlns:a16="http://schemas.microsoft.com/office/drawing/2014/main" id="{15676D0B-8142-4730-26B8-0B7DF1EE6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44225" y="4121409"/>
            <a:ext cx="314632" cy="314632"/>
          </a:xfrm>
          <a:prstGeom prst="rect">
            <a:avLst/>
          </a:prstGeom>
        </p:spPr>
      </p:pic>
      <p:pic>
        <p:nvPicPr>
          <p:cNvPr id="9" name="Graphic 8">
            <a:hlinkClick r:id="rId8"/>
            <a:extLst>
              <a:ext uri="{FF2B5EF4-FFF2-40B4-BE49-F238E27FC236}">
                <a16:creationId xmlns:a16="http://schemas.microsoft.com/office/drawing/2014/main" id="{9A8083C0-47EA-AB84-D808-3DAE64E06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31451" y="4127028"/>
            <a:ext cx="309013" cy="309013"/>
          </a:xfrm>
          <a:prstGeom prst="rect">
            <a:avLst/>
          </a:prstGeom>
        </p:spPr>
      </p:pic>
      <p:pic>
        <p:nvPicPr>
          <p:cNvPr id="11" name="Graphic 10">
            <a:hlinkClick r:id="rId11"/>
            <a:extLst>
              <a:ext uri="{FF2B5EF4-FFF2-40B4-BE49-F238E27FC236}">
                <a16:creationId xmlns:a16="http://schemas.microsoft.com/office/drawing/2014/main" id="{6FD392EC-E160-2323-18EA-7EB8FC7A809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62618" y="4121409"/>
            <a:ext cx="314632" cy="314632"/>
          </a:xfrm>
          <a:prstGeom prst="rect">
            <a:avLst/>
          </a:prstGeom>
        </p:spPr>
      </p:pic>
      <p:pic>
        <p:nvPicPr>
          <p:cNvPr id="13" name="Graphic 12">
            <a:hlinkClick r:id="rId14"/>
            <a:extLst>
              <a:ext uri="{FF2B5EF4-FFF2-40B4-BE49-F238E27FC236}">
                <a16:creationId xmlns:a16="http://schemas.microsoft.com/office/drawing/2014/main" id="{A0738B77-E29A-8F47-C577-4631B95A023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81011" y="4121766"/>
            <a:ext cx="314632" cy="314632"/>
          </a:xfrm>
          <a:prstGeom prst="rect">
            <a:avLst/>
          </a:prstGeom>
        </p:spPr>
      </p:pic>
      <p:pic>
        <p:nvPicPr>
          <p:cNvPr id="6" name="Graphic 5">
            <a:hlinkClick r:id="rId17"/>
            <a:extLst>
              <a:ext uri="{FF2B5EF4-FFF2-40B4-BE49-F238E27FC236}">
                <a16:creationId xmlns:a16="http://schemas.microsoft.com/office/drawing/2014/main" id="{1ADEE9BC-83F7-EDE4-CDFC-577986EE24B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896072" y="4121944"/>
            <a:ext cx="313200" cy="3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2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2853559"/>
            <a:ext cx="10540621" cy="1294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 dirty="0"/>
              <a:t>10</a:t>
            </a:r>
            <a:r>
              <a:rPr lang="en-IN" sz="5400" baseline="30000" dirty="0"/>
              <a:t>th</a:t>
            </a:r>
            <a:r>
              <a:rPr lang="en-IN" sz="5400" dirty="0"/>
              <a:t> Anniversary Celebrations</a:t>
            </a:r>
            <a:endParaRPr sz="5400" dirty="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3</a:t>
            </a:fld>
            <a:endParaRPr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86573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10</a:t>
            </a:r>
            <a:r>
              <a:rPr lang="en-IN" baseline="30000" dirty="0"/>
              <a:t>th</a:t>
            </a:r>
            <a:r>
              <a:rPr lang="en-IN" dirty="0"/>
              <a:t> Anniversary Celebrations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2E63F4C-B763-CA41-40AC-13B401BDA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78481"/>
              </p:ext>
            </p:extLst>
          </p:nvPr>
        </p:nvGraphicFramePr>
        <p:xfrm>
          <a:off x="579482" y="1324099"/>
          <a:ext cx="10901318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5525">
                  <a:extLst>
                    <a:ext uri="{9D8B030D-6E8A-4147-A177-3AD203B41FA5}">
                      <a16:colId xmlns:a16="http://schemas.microsoft.com/office/drawing/2014/main" val="112981697"/>
                    </a:ext>
                  </a:extLst>
                </a:gridCol>
                <a:gridCol w="6955793">
                  <a:extLst>
                    <a:ext uri="{9D8B030D-6E8A-4147-A177-3AD203B41FA5}">
                      <a16:colId xmlns:a16="http://schemas.microsoft.com/office/drawing/2014/main" val="30192506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Myriad Pro" panose="020B0503030403020204" charset="0"/>
                        </a:rPr>
                        <a:t>Event</a:t>
                      </a:r>
                      <a:endParaRPr lang="en-IN" b="1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Activities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93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Revisit TP#1 in ETSI HQ: 26-30 Sep’22 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TP 56 –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Felicitate long serving experts and Past TP leaders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>
                          <a:latin typeface="Myriad Pro" panose="020B0503030403020204" charset="0"/>
                        </a:rPr>
                        <a:t>Launch oneM2M Short Videos Series for Developers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Sponsored Social Event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Launch of SSC white paper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IN" dirty="0">
                          <a:latin typeface="Myriad Pro" panose="020B0503030403020204" charset="0"/>
                        </a:rPr>
                        <a:t>Announcement related to Rel. 4, ITU-T SG20 approvals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17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oneM2M Conference: 1-2 Dec’ 22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Myriad Pro" panose="020B0503030403020204" charset="0"/>
                        </a:rPr>
                        <a:t>Hybrid Conference with support from TTA in Seoul co-located with PT57</a:t>
                      </a:r>
                      <a:endParaRPr lang="en-IN" dirty="0">
                        <a:latin typeface="Myriad Pro" panose="020B0503030403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666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265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>
            <a:normAutofit/>
          </a:bodyPr>
          <a:lstStyle/>
          <a:p>
            <a:r>
              <a:rPr lang="en-IN" dirty="0"/>
              <a:t>Key Highlights</a:t>
            </a:r>
            <a:endParaRPr lang="fr-FR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5712E42-36E6-85FA-0C29-26DA8F71D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497790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oneM2M 10</a:t>
            </a:r>
            <a:r>
              <a:rPr lang="en-IN" sz="3200" b="1" baseline="30000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th</a:t>
            </a:r>
            <a:r>
              <a:rPr lang="en-IN" sz="3200" b="1" dirty="0">
                <a:solidFill>
                  <a:schemeClr val="accent1"/>
                </a:solidFill>
                <a:latin typeface="Myriad Pro" panose="020B0503030403020204" charset="0"/>
                <a:ea typeface="MS PGothic" panose="020B0600070205080204" pitchFamily="34" charset="-128"/>
              </a:rPr>
              <a:t> anniversary celebrations launched !!!</a:t>
            </a:r>
          </a:p>
          <a:p>
            <a:pPr marL="0" indent="0">
              <a:buNone/>
            </a:pPr>
            <a:endParaRPr lang="en-IN" sz="28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Thought Leadership: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 2 Articles Published, </a:t>
            </a:r>
            <a:r>
              <a:rPr lang="en-IN" sz="2800" dirty="0">
                <a:highlight>
                  <a:srgbClr val="FFFF00"/>
                </a:highlight>
                <a:latin typeface="Myriad Pro" panose="020B0503030403020204" charset="0"/>
                <a:ea typeface="MS PGothic" panose="020B0600070205080204" pitchFamily="34" charset="-128"/>
              </a:rPr>
              <a:t>2 in Pipeline</a:t>
            </a:r>
            <a:endParaRPr lang="en-IN" sz="1400" dirty="0">
              <a:highlight>
                <a:srgbClr val="FFFF00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Engagement: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 Executive Insights published, 4 in Pipeline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Visibility: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Events Total organised ( 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NIL@oneM2M, </a:t>
            </a:r>
            <a:r>
              <a:rPr lang="en-IN" b="1" dirty="0" err="1">
                <a:latin typeface="Myriad Pro" panose="020B0503030403020204" charset="0"/>
                <a:ea typeface="MS PGothic" panose="020B0600070205080204" pitchFamily="34" charset="-128"/>
              </a:rPr>
              <a:t>NIL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@Partner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, </a:t>
            </a:r>
            <a:r>
              <a:rPr lang="en-IN" sz="2800" b="1" dirty="0" err="1">
                <a:latin typeface="Myriad Pro" panose="020B0503030403020204" charset="0"/>
                <a:ea typeface="MS PGothic" panose="020B0600070205080204" pitchFamily="34" charset="-128"/>
              </a:rPr>
              <a:t>NIL@Regional</a:t>
            </a: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 level</a:t>
            </a: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)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Speaking Opportunities – 0 availed since Marcom 108</a:t>
            </a:r>
            <a:endParaRPr lang="en-IN" sz="1400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Social Media: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1419 Twitter followers (+3 in CY’22), 40 posts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1255 LinkedIn followers (+8 in CY22), 5 posts</a:t>
            </a:r>
            <a:endParaRPr lang="en-IN" sz="1400" b="1" dirty="0">
              <a:latin typeface="Myriad Pro" panose="020B0503030403020204" charset="0"/>
              <a:ea typeface="MS PGothic" panose="020B0600070205080204" pitchFamily="34" charset="-128"/>
            </a:endParaRPr>
          </a:p>
          <a:p>
            <a:pPr marL="0" indent="0">
              <a:buNone/>
            </a:pPr>
            <a:r>
              <a:rPr lang="en-IN" sz="2800" b="1" dirty="0">
                <a:latin typeface="Myriad Pro" panose="020B0503030403020204" charset="0"/>
                <a:ea typeface="MS PGothic" panose="020B0600070205080204" pitchFamily="34" charset="-128"/>
              </a:rPr>
              <a:t>Communiques &amp; PRs: 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oneM2M in the News – 1202 followers</a:t>
            </a:r>
          </a:p>
          <a:p>
            <a:pPr marL="0" indent="0">
              <a:buNone/>
            </a:pPr>
            <a:r>
              <a:rPr lang="en-IN" sz="2800" dirty="0">
                <a:latin typeface="Myriad Pro" panose="020B0503030403020204" charset="0"/>
                <a:ea typeface="MS PGothic" panose="020B0600070205080204" pitchFamily="34" charset="-128"/>
              </a:rPr>
              <a:t>PR issued – 0</a:t>
            </a:r>
            <a:endParaRPr lang="en-IN" sz="1050" dirty="0">
              <a:effectLst/>
              <a:highlight>
                <a:srgbClr val="00FFFF"/>
              </a:highlight>
              <a:latin typeface="Myriad Pro" panose="020B0503030403020204" charset="0"/>
              <a:ea typeface="MS PGothic" panose="020B0600070205080204" pitchFamily="34" charset="-128"/>
            </a:endParaRPr>
          </a:p>
        </p:txBody>
      </p:sp>
      <p:sp>
        <p:nvSpPr>
          <p:cNvPr id="40" name="Footer Placeholder 38">
            <a:extLst>
              <a:ext uri="{FF2B5EF4-FFF2-40B4-BE49-F238E27FC236}">
                <a16:creationId xmlns:a16="http://schemas.microsoft.com/office/drawing/2014/main" id="{2AD0E62A-0D2D-E6B4-D060-1767E496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23B41-DB89-FBCA-C7A0-6E9188453D3C}"/>
              </a:ext>
            </a:extLst>
          </p:cNvPr>
          <p:cNvSpPr/>
          <p:nvPr/>
        </p:nvSpPr>
        <p:spPr>
          <a:xfrm>
            <a:off x="8863489" y="5565559"/>
            <a:ext cx="2590800" cy="365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chemeClr val="bg1"/>
                </a:solidFill>
                <a:latin typeface="Myriad Pro" panose="020B050303040302020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Activities Tracker link</a:t>
            </a:r>
            <a:r>
              <a:rPr lang="en-IN" dirty="0">
                <a:solidFill>
                  <a:schemeClr val="bg1"/>
                </a:solidFill>
                <a:latin typeface="Myriad Pro" panose="020B050303040302020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1694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EE798-8086-EBBC-6009-401E8E9B6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697071" cy="1173570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highlight>
                  <a:schemeClr val="lt1"/>
                </a:highlight>
                <a:latin typeface="Myriad Pro"/>
                <a:sym typeface="Open Sans"/>
              </a:rPr>
              <a:t>VISIBILITY – </a:t>
            </a:r>
            <a:r>
              <a:rPr lang="en-IN" sz="4400" dirty="0">
                <a:latin typeface="Myriad Pro"/>
                <a:sym typeface="Open Sans"/>
              </a:rPr>
              <a:t>Events &amp; Speaking Opportunities (</a:t>
            </a:r>
            <a:r>
              <a:rPr lang="en-IN" sz="4400" dirty="0">
                <a:latin typeface="Myriad Pro"/>
              </a:rPr>
              <a:t>U</a:t>
            </a:r>
            <a:r>
              <a:rPr lang="en-IN" sz="4400" dirty="0">
                <a:latin typeface="Myriad Pro"/>
                <a:sym typeface="Open Sans"/>
              </a:rPr>
              <a:t>pcoming/</a:t>
            </a:r>
            <a:r>
              <a:rPr lang="en-IN" sz="4400" dirty="0">
                <a:latin typeface="Myriad Pro"/>
              </a:rPr>
              <a:t>Potential</a:t>
            </a:r>
            <a:r>
              <a:rPr lang="en-IN" sz="4400" dirty="0">
                <a:latin typeface="Myriad Pro"/>
                <a:sym typeface="Open Sans"/>
              </a:rPr>
              <a:t>)</a:t>
            </a:r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956B8-9185-5ABB-B40E-873B19C0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© 2022 oneM2M</a:t>
            </a:r>
            <a:endParaRPr lang="en-US" dirty="0"/>
          </a:p>
        </p:txBody>
      </p:sp>
      <p:graphicFrame>
        <p:nvGraphicFramePr>
          <p:cNvPr id="6" name="Google Shape;97;p4">
            <a:extLst>
              <a:ext uri="{FF2B5EF4-FFF2-40B4-BE49-F238E27FC236}">
                <a16:creationId xmlns:a16="http://schemas.microsoft.com/office/drawing/2014/main" id="{DDA57822-6E64-1A37-975F-E4C17C82F1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765559"/>
              </p:ext>
            </p:extLst>
          </p:nvPr>
        </p:nvGraphicFramePr>
        <p:xfrm>
          <a:off x="334695" y="1156410"/>
          <a:ext cx="11105750" cy="515623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7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5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u="none" strike="noStrike" cap="none" dirty="0">
                          <a:solidFill>
                            <a:schemeClr val="bg1"/>
                          </a:solidFill>
                          <a:sym typeface="Open Sans"/>
                        </a:rPr>
                        <a:t>VISIBILITY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oneM2M 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Partner driven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sym typeface="Open Sans"/>
                        </a:rPr>
                        <a:t>Regional</a:t>
                      </a:r>
                      <a:endParaRPr sz="1800" b="1" dirty="0">
                        <a:solidFill>
                          <a:schemeClr val="bg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Events 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Tentative Interop hosted by TTA in Dec’22</a:t>
                      </a:r>
                      <a:endParaRPr sz="1700" dirty="0">
                        <a:solidFill>
                          <a:schemeClr val="dk1"/>
                        </a:solidFill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Webinar/s</a:t>
                      </a:r>
                      <a:endParaRPr sz="1700" dirty="0">
                        <a:sym typeface="Open Sans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</a:rPr>
                        <a:t>oneM2M Conference </a:t>
                      </a:r>
                      <a:endParaRPr sz="1700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20-22 Oct: TTA - IoT Week Korea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20 Oct: TTA seminar for oneM2M 10 years anniversary</a:t>
                      </a:r>
                      <a:endParaRPr sz="1700" dirty="0">
                        <a:solidFill>
                          <a:schemeClr val="tx1">
                            <a:lumMod val="75000"/>
                          </a:schemeClr>
                        </a:solidFill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10-14 Oct: </a:t>
                      </a:r>
                      <a:r>
                        <a:rPr lang="en-IN" sz="1700" u="sng" dirty="0">
                          <a:sym typeface="Open Sans"/>
                          <a:hlinkClick r:id="rId3"/>
                        </a:rPr>
                        <a:t>ETSI IoT Week 2022</a:t>
                      </a:r>
                      <a:endParaRPr sz="1000" dirty="0">
                        <a:solidFill>
                          <a:srgbClr val="FF0000"/>
                        </a:solidFill>
                        <a:sym typeface="Arial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uFill>
                            <a:noFill/>
                          </a:uFill>
                          <a:sym typeface="Open Sans"/>
                          <a:hlinkClick r:id="rId4"/>
                        </a:rPr>
                        <a:t>3-5 Oct: </a:t>
                      </a:r>
                      <a:r>
                        <a:rPr lang="en-IN" sz="1700" u="sng" dirty="0">
                          <a:sym typeface="Open Sans"/>
                          <a:hlinkClick r:id="rId4"/>
                        </a:rPr>
                        <a:t>ETSI Security Conference 2022* </a:t>
                      </a:r>
                      <a:endParaRPr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15-18 Nov: TSDSI- Tech Deep Dive*</a:t>
                      </a: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b="0" u="none" strike="noStrike" cap="none" dirty="0">
                          <a:solidFill>
                            <a:schemeClr val="tx1">
                              <a:lumMod val="75000"/>
                            </a:schemeClr>
                          </a:solidFill>
                          <a:sym typeface="Open Sans"/>
                        </a:rPr>
                        <a:t>TTA-ETSI-KETI.. Online Hackathon (30Oct-28 Nov)</a:t>
                      </a:r>
                      <a:endParaRPr lang="en-IN" sz="1700" b="0" i="0" u="none" strike="noStrike" cap="none" dirty="0">
                        <a:solidFill>
                          <a:schemeClr val="tx1">
                            <a:lumMod val="75000"/>
                          </a:schemeClr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IN" sz="1700" dirty="0">
                          <a:sym typeface="Open Sans"/>
                        </a:rPr>
                        <a:t>1– 3 Oct: IMC 2022</a:t>
                      </a: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u="sng" dirty="0">
                          <a:solidFill>
                            <a:srgbClr val="FF0000"/>
                          </a:solidFill>
                          <a:sym typeface="Open Sans"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18-20 Oct: Future Com Brazil/Hybrid/Sau Paolo</a:t>
                      </a:r>
                      <a:endParaRPr lang="en-US" sz="1700" u="sng" dirty="0">
                        <a:solidFill>
                          <a:srgbClr val="FF0000"/>
                        </a:solidFill>
                        <a:sym typeface="Open Sans"/>
                      </a:endParaRPr>
                    </a:p>
                    <a:p>
                      <a:pPr marL="457200" marR="0" lvl="0" indent="-3365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  <a:tabLst/>
                        <a:defRPr/>
                      </a:pP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IET Future Tech Congress - 22-23 Nov (</a:t>
                      </a:r>
                      <a:r>
                        <a:rPr lang="en-US" sz="1700" b="0" u="sng" strike="noStrike" cap="none" dirty="0" err="1">
                          <a:solidFill>
                            <a:srgbClr val="FF0000"/>
                          </a:solidFill>
                          <a:sym typeface="Arial"/>
                        </a:rPr>
                        <a:t>Phygital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)/BLR</a:t>
                      </a:r>
                      <a:endParaRPr lang="en-IN" sz="1700" dirty="0">
                        <a:sym typeface="Open Sans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Open Sans"/>
                        <a:buChar char="-"/>
                      </a:pPr>
                      <a:r>
                        <a:rPr lang="en-US" sz="1700" b="1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12-15 Oct: </a:t>
                      </a:r>
                      <a:r>
                        <a:rPr lang="en-US" sz="1700" b="0" u="sng" strike="noStrike" cap="none" dirty="0">
                          <a:solidFill>
                            <a:srgbClr val="FF0000"/>
                          </a:solidFill>
                          <a:sym typeface="Arial"/>
                        </a:rPr>
                        <a:t>2nd International Conference on AI-ML-Systems (AIMLSystems'22), F2F Bangalore, India</a:t>
                      </a:r>
                      <a:endParaRPr sz="1700" b="0" i="0" u="sng" strike="noStrike" cap="none" dirty="0">
                        <a:solidFill>
                          <a:srgbClr val="FF0000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b="1" dirty="0">
                          <a:sym typeface="Open Sans"/>
                        </a:rPr>
                        <a:t>Speaking Opportunities</a:t>
                      </a:r>
                      <a:endParaRPr sz="1700" b="1" dirty="0"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20-21 Sep'22: "IoT Tech Expo : POWERING THE CONNECTED WORLD WITH IOT|| AMSTERDAM/Hybrid|| free to attend|| Rana </a:t>
                      </a:r>
                      <a:r>
                        <a:rPr lang="en-US" sz="1600" u="sng" dirty="0" err="1">
                          <a:solidFill>
                            <a:srgbClr val="FF0000"/>
                          </a:solidFill>
                          <a:sym typeface="Arial"/>
                        </a:rPr>
                        <a:t>Kamill</a:t>
                      </a:r>
                      <a:r>
                        <a:rPr lang="en-US" sz="1600" u="sng" dirty="0">
                          <a:solidFill>
                            <a:srgbClr val="FF0000"/>
                          </a:solidFill>
                          <a:sym typeface="Arial"/>
                        </a:rPr>
                        <a:t> speaking“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u="sng" kern="1200" dirty="0">
                          <a:solidFill>
                            <a:srgbClr val="1155CC"/>
                          </a:solidFill>
                          <a:latin typeface="+mn-lt"/>
                          <a:ea typeface="+mn-ea"/>
                          <a:cs typeface="+mn-cs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3-5 Oct: ETSI Security Conference 2022 (ETSI Security Week 2022)</a:t>
                      </a:r>
                      <a:endParaRPr lang="en-IN" sz="1600" u="sng" kern="1200" dirty="0">
                        <a:solidFill>
                          <a:srgbClr val="1155CC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26 Oct-11 Nov’22: IEEE IoT WF /Tokyo/Hybrid</a:t>
                      </a:r>
                      <a:endParaRPr sz="1500" u="sng" dirty="0">
                        <a:solidFill>
                          <a:schemeClr val="dk2"/>
                        </a:solidFill>
                        <a:sym typeface="Arial"/>
                      </a:endParaRPr>
                    </a:p>
                    <a:p>
                      <a:pPr marL="0" lvl="0" indent="0" algn="l" rtl="0">
                        <a:spcBef>
                          <a:spcPts val="8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</a:rPr>
                        <a:t>13-14 Oct’22: 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Rana (BT) speaking at IoT World Forum 2022 </a:t>
                      </a:r>
                      <a:r>
                        <a:rPr lang="en-IN" sz="1500" u="sng" dirty="0" err="1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london</a:t>
                      </a:r>
                      <a:r>
                        <a:rPr lang="en-IN" sz="1500" u="sng" dirty="0">
                          <a:solidFill>
                            <a:schemeClr val="dk2"/>
                          </a:solidFill>
                          <a:sym typeface="Arial"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(RESCHEDULED to 13-14 Oct ‘22)</a:t>
                      </a:r>
                      <a:endParaRPr sz="1700" dirty="0"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700" dirty="0">
                          <a:sym typeface="Open Sans"/>
                        </a:rPr>
                        <a:t>Potential </a:t>
                      </a:r>
                      <a:r>
                        <a:rPr lang="en-IN" sz="1700" dirty="0">
                          <a:solidFill>
                            <a:schemeClr val="dk1"/>
                          </a:solidFill>
                          <a:sym typeface="Open Sans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4"/>
                            </a:ext>
                          </a:extLst>
                        </a:rPr>
                        <a:t>speaking opportunities for CY’22 are listed in notes</a:t>
                      </a:r>
                      <a:endParaRPr sz="1700" b="1" u="sng" dirty="0">
                        <a:solidFill>
                          <a:schemeClr val="dk1"/>
                        </a:solidFill>
                        <a:latin typeface="Myriad Pro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459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"/>
          <p:cNvSpPr txBox="1">
            <a:spLocks noGrp="1"/>
          </p:cNvSpPr>
          <p:nvPr>
            <p:ph type="ctrTitle"/>
          </p:nvPr>
        </p:nvSpPr>
        <p:spPr>
          <a:xfrm>
            <a:off x="825688" y="3185195"/>
            <a:ext cx="10540621" cy="962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63133"/>
              </a:buClr>
              <a:buSzPct val="100000"/>
              <a:buFont typeface="Open Sans"/>
              <a:buNone/>
            </a:pPr>
            <a:r>
              <a:rPr lang="en-IN" sz="5400">
                <a:latin typeface="Myriad Pro"/>
              </a:rPr>
              <a:t>Website &amp; Social Media Engagements</a:t>
            </a:r>
            <a:endParaRPr sz="5400">
              <a:latin typeface="Myriad Pro"/>
            </a:endParaRPr>
          </a:p>
        </p:txBody>
      </p:sp>
      <p:sp>
        <p:nvSpPr>
          <p:cNvPr id="106" name="Google Shape;106;p5"/>
          <p:cNvSpPr txBox="1">
            <a:spLocks noGrp="1"/>
          </p:cNvSpPr>
          <p:nvPr>
            <p:ph type="sldNum" idx="4294967295"/>
          </p:nvPr>
        </p:nvSpPr>
        <p:spPr>
          <a:xfrm>
            <a:off x="11753850" y="6492875"/>
            <a:ext cx="438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>
                <a:latin typeface="Myriad Pro"/>
              </a:rPr>
              <a:t>7</a:t>
            </a:fld>
            <a:endParaRPr>
              <a:latin typeface="Myriad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57D99038-5D94-CCED-B67F-8D48277309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9613349"/>
              </p:ext>
            </p:extLst>
          </p:nvPr>
        </p:nvGraphicFramePr>
        <p:xfrm>
          <a:off x="139486" y="1173570"/>
          <a:ext cx="4618494" cy="2995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7">
            <a:extLst>
              <a:ext uri="{FF2B5EF4-FFF2-40B4-BE49-F238E27FC236}">
                <a16:creationId xmlns:a16="http://schemas.microsoft.com/office/drawing/2014/main" id="{49AF0ADB-76DD-DD74-E777-29381D7A3C55}"/>
              </a:ext>
            </a:extLst>
          </p:cNvPr>
          <p:cNvGraphicFramePr>
            <a:graphicFrameLocks/>
          </p:cNvGraphicFramePr>
          <p:nvPr/>
        </p:nvGraphicFramePr>
        <p:xfrm>
          <a:off x="4955077" y="3020677"/>
          <a:ext cx="6989736" cy="347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CF1A01E-7F72-1840-13DB-ECC169AA77F0}"/>
              </a:ext>
            </a:extLst>
          </p:cNvPr>
          <p:cNvSpPr txBox="1"/>
          <p:nvPr/>
        </p:nvSpPr>
        <p:spPr>
          <a:xfrm>
            <a:off x="5674457" y="2792077"/>
            <a:ext cx="65856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C00000"/>
                </a:solidFill>
                <a:latin typeface="Arial Narrow" panose="020B0606020202030204" pitchFamily="34" charset="0"/>
              </a:rPr>
              <a:t>No data for July 2022. Reason - Problem due to GA4 integration. </a:t>
            </a:r>
          </a:p>
        </p:txBody>
      </p:sp>
    </p:spTree>
    <p:extLst>
      <p:ext uri="{BB962C8B-B14F-4D97-AF65-F5344CB8AC3E}">
        <p14:creationId xmlns:p14="http://schemas.microsoft.com/office/powerpoint/2010/main" val="317578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DFCD59C5-1B55-98C8-2A59-2D66B3B24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</p:spPr>
        <p:txBody>
          <a:bodyPr/>
          <a:lstStyle/>
          <a:p>
            <a:r>
              <a:rPr lang="en-IN" sz="4400" dirty="0"/>
              <a:t>Website - Visits</a:t>
            </a:r>
            <a:endParaRPr lang="fr-FR" dirty="0"/>
          </a:p>
        </p:txBody>
      </p:sp>
      <p:sp>
        <p:nvSpPr>
          <p:cNvPr id="16" name="Footer Placeholder 38">
            <a:extLst>
              <a:ext uri="{FF2B5EF4-FFF2-40B4-BE49-F238E27FC236}">
                <a16:creationId xmlns:a16="http://schemas.microsoft.com/office/drawing/2014/main" id="{95A741CB-8B0F-89A7-5B06-EA2288B8D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bg2"/>
              </a:solidFill>
              <a:latin typeface="Myriad Pro" panose="020B0503030403020204" pitchFamily="34" charset="0"/>
            </a:endParaRPr>
          </a:p>
          <a:p>
            <a:pPr algn="ctr"/>
            <a:r>
              <a:rPr lang="en-US" sz="1000" dirty="0">
                <a:solidFill>
                  <a:schemeClr val="bg2"/>
                </a:solidFill>
                <a:latin typeface="Myriad Pro" panose="020B0503030403020204" pitchFamily="34" charset="0"/>
              </a:rPr>
              <a:t>© 2022 oneM2M</a:t>
            </a: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C6826DA7-F0D7-A298-7DC3-0D71CDB10F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220309"/>
              </p:ext>
            </p:extLst>
          </p:nvPr>
        </p:nvGraphicFramePr>
        <p:xfrm>
          <a:off x="148716" y="1173570"/>
          <a:ext cx="9351745" cy="5319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BDE1B14-9D2C-D988-39C1-5CDFF7E17F6A}"/>
              </a:ext>
            </a:extLst>
          </p:cNvPr>
          <p:cNvSpPr txBox="1"/>
          <p:nvPr/>
        </p:nvSpPr>
        <p:spPr>
          <a:xfrm>
            <a:off x="6097622" y="1906621"/>
            <a:ext cx="50502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figured in list for 1st time - oneM2M@10, ontologies and device-developers</a:t>
            </a:r>
          </a:p>
          <a:p>
            <a:pPr marL="228600" lvl="0" indent="-228600">
              <a:buAutoNum type="arabicPeriod"/>
            </a:pPr>
            <a:r>
              <a:rPr lang="en-IN" sz="1400" dirty="0">
                <a:solidFill>
                  <a:srgbClr val="545054">
                    <a:lumMod val="65000"/>
                    <a:lumOff val="35000"/>
                  </a:srgbClr>
                </a:solidFill>
                <a:latin typeface="Myriad Pro" panose="020B0503030403020204" charset="0"/>
              </a:rPr>
              <a:t>Pages from developers section – rise in visits noted in July 2022</a:t>
            </a:r>
          </a:p>
        </p:txBody>
      </p:sp>
    </p:spTree>
    <p:extLst>
      <p:ext uri="{BB962C8B-B14F-4D97-AF65-F5344CB8AC3E}">
        <p14:creationId xmlns:p14="http://schemas.microsoft.com/office/powerpoint/2010/main" val="2896884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ne2m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44546A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1484</Words>
  <Application>Microsoft Office PowerPoint</Application>
  <PresentationFormat>Widescreen</PresentationFormat>
  <Paragraphs>255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 Narrow</vt:lpstr>
      <vt:lpstr>Symbol</vt:lpstr>
      <vt:lpstr>Arial</vt:lpstr>
      <vt:lpstr>Myriad Pro</vt:lpstr>
      <vt:lpstr>Open Sans</vt:lpstr>
      <vt:lpstr>Roboto</vt:lpstr>
      <vt:lpstr>Calibri</vt:lpstr>
      <vt:lpstr>Office Theme</vt:lpstr>
      <vt:lpstr>Marcom Report</vt:lpstr>
      <vt:lpstr>Outline</vt:lpstr>
      <vt:lpstr>10th Anniversary Celebrations</vt:lpstr>
      <vt:lpstr>10th Anniversary Celebrations</vt:lpstr>
      <vt:lpstr>Key Highlights</vt:lpstr>
      <vt:lpstr>VISIBILITY – Events &amp; Speaking Opportunities (Upcoming/Potential)</vt:lpstr>
      <vt:lpstr>Website &amp; Social Media Engagements</vt:lpstr>
      <vt:lpstr>Website - Visits</vt:lpstr>
      <vt:lpstr>Website - Visits</vt:lpstr>
      <vt:lpstr>Website – Visits (Detail !!)</vt:lpstr>
      <vt:lpstr>PR – oneM2M@10 - analytics</vt:lpstr>
      <vt:lpstr>Website - Visits</vt:lpstr>
      <vt:lpstr>Reference Slides</vt:lpstr>
      <vt:lpstr>Thought Leadership – Articles</vt:lpstr>
      <vt:lpstr>Potential Article Opportunities</vt:lpstr>
      <vt:lpstr>Engagement – Interviews &amp; Executive Insights  </vt:lpstr>
      <vt:lpstr>VISIBILITY – Events &amp; Speaking Opportunities</vt:lpstr>
      <vt:lpstr>Potential Key Events /Speaking Opps</vt:lpstr>
      <vt:lpstr>MARCOM Approach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Akash Malik</cp:lastModifiedBy>
  <cp:revision>42</cp:revision>
  <dcterms:created xsi:type="dcterms:W3CDTF">2017-09-21T15:46:31Z</dcterms:created>
  <dcterms:modified xsi:type="dcterms:W3CDTF">2022-08-25T11:30:00Z</dcterms:modified>
</cp:coreProperties>
</file>