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60" r:id="rId2"/>
    <p:sldId id="265" r:id="rId3"/>
    <p:sldId id="499" r:id="rId4"/>
    <p:sldId id="500" r:id="rId5"/>
    <p:sldId id="501" r:id="rId6"/>
    <p:sldId id="492"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Myriad Pro" panose="020B050303040302020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84799" autoAdjust="0"/>
  </p:normalViewPr>
  <p:slideViewPr>
    <p:cSldViewPr snapToGrid="0">
      <p:cViewPr varScale="1">
        <p:scale>
          <a:sx n="73" d="100"/>
          <a:sy n="73" d="100"/>
        </p:scale>
        <p:origin x="1022"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25-08-2022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8/25/2022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8/25/2022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8/25/2022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8/25/2022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8/25/2022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righttalk.com/webcast/11949/377219?utm_source=brighttalk-portal&amp;utm_medium=web&amp;utm_content=oneM2M&amp;utm_term=search-result-2&amp;utm_campaign=webcasts-search-results-feed"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1.svg"/><Relationship Id="rId1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3.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hyperlink" Target="https://wiki.onem2m.org/index.php?title=Main_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122362"/>
            <a:ext cx="11296184" cy="2713913"/>
          </a:xfrm>
        </p:spPr>
        <p:txBody>
          <a:bodyPr/>
          <a:lstStyle/>
          <a:p>
            <a:r>
              <a:rPr lang="en-US" dirty="0"/>
              <a:t>oneM2M at 10 (webinar)</a:t>
            </a:r>
            <a:br>
              <a:rPr lang="en-US" dirty="0"/>
            </a:br>
            <a:r>
              <a:rPr lang="en-US" dirty="0"/>
              <a:t>(8 Sep‘22)</a:t>
            </a:r>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25 August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945938" cy="1173570"/>
          </a:xfrm>
        </p:spPr>
        <p:txBody>
          <a:bodyPr>
            <a:normAutofit fontScale="90000"/>
          </a:bodyPr>
          <a:lstStyle/>
          <a:p>
            <a:r>
              <a:rPr lang="en-IN" dirty="0">
                <a:effectLst/>
                <a:latin typeface="Myriad Pro" panose="020B0503030403020204" charset="0"/>
                <a:ea typeface="Calibri" panose="020F0502020204030204" pitchFamily="34" charset="0"/>
              </a:rPr>
              <a:t>Conference Logistics and Infra aspects</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303283"/>
            <a:ext cx="10515600" cy="5139558"/>
          </a:xfrm>
        </p:spPr>
        <p:txBody>
          <a:bodyPr>
            <a:normAutofit fontScale="92500" lnSpcReduction="20000"/>
          </a:bodyPr>
          <a:lstStyle/>
          <a:p>
            <a:r>
              <a:rPr lang="en-IN" b="1" dirty="0">
                <a:effectLst/>
                <a:latin typeface="Myriad Pro" panose="020B0503030403020204" charset="0"/>
                <a:ea typeface="Calibri" panose="020F0502020204030204" pitchFamily="34" charset="0"/>
              </a:rPr>
              <a:t>Webinar SCHEDULE: </a:t>
            </a:r>
            <a:r>
              <a:rPr lang="en-IN" b="1" dirty="0">
                <a:effectLst/>
                <a:highlight>
                  <a:srgbClr val="00FFFF"/>
                </a:highlight>
                <a:latin typeface="Myriad Pro" panose="020B0503030403020204" charset="0"/>
                <a:ea typeface="Calibri" panose="020F0502020204030204" pitchFamily="34" charset="0"/>
              </a:rPr>
              <a:t>8</a:t>
            </a:r>
            <a:r>
              <a:rPr lang="en-IN" b="1" baseline="30000" dirty="0">
                <a:effectLst/>
                <a:highlight>
                  <a:srgbClr val="00FFFF"/>
                </a:highlight>
                <a:latin typeface="Myriad Pro" panose="020B0503030403020204" charset="0"/>
                <a:ea typeface="Calibri" panose="020F0502020204030204" pitchFamily="34" charset="0"/>
              </a:rPr>
              <a:t>th</a:t>
            </a:r>
            <a:r>
              <a:rPr lang="en-IN" b="1" dirty="0">
                <a:effectLst/>
                <a:highlight>
                  <a:srgbClr val="00FFFF"/>
                </a:highlight>
                <a:latin typeface="Myriad Pro" panose="020B0503030403020204" charset="0"/>
                <a:ea typeface="Calibri" panose="020F0502020204030204" pitchFamily="34" charset="0"/>
              </a:rPr>
              <a:t> Sep 1100-1215 UTC</a:t>
            </a:r>
            <a:r>
              <a:rPr lang="en-IN" b="1" dirty="0">
                <a:effectLst/>
                <a:latin typeface="Myriad Pro" panose="020B0503030403020204" charset="0"/>
                <a:ea typeface="Calibri" panose="020F0502020204030204" pitchFamily="34" charset="0"/>
              </a:rPr>
              <a:t> :: confirm the time slot for all speakers.</a:t>
            </a:r>
          </a:p>
          <a:p>
            <a:pPr lvl="1">
              <a:buFontTx/>
              <a:buChar char="-"/>
            </a:pPr>
            <a:r>
              <a:rPr lang="en-IN" dirty="0">
                <a:effectLst/>
                <a:latin typeface="Myriad Pro" panose="020B0503030403020204" charset="0"/>
                <a:ea typeface="Calibri" panose="020F0502020204030204" pitchFamily="34" charset="0"/>
              </a:rPr>
              <a:t>Prof Desai- participation to be confirmed</a:t>
            </a:r>
          </a:p>
          <a:p>
            <a:pPr marL="457200" lvl="1" indent="0">
              <a:buNone/>
            </a:pPr>
            <a:endParaRPr lang="en-IN" dirty="0">
              <a:effectLst/>
              <a:latin typeface="Myriad Pro" panose="020B0503030403020204" charset="0"/>
              <a:ea typeface="Calibri" panose="020F0502020204030204" pitchFamily="34" charset="0"/>
            </a:endParaRPr>
          </a:p>
          <a:p>
            <a:r>
              <a:rPr lang="en-IN" b="1" dirty="0">
                <a:latin typeface="Myriad Pro" panose="020B0503030403020204" charset="0"/>
              </a:rPr>
              <a:t>Explore how to configure on </a:t>
            </a:r>
            <a:r>
              <a:rPr lang="en-IN" b="1" dirty="0" err="1">
                <a:latin typeface="Myriad Pro" panose="020B0503030403020204" charset="0"/>
              </a:rPr>
              <a:t>Brighttalk</a:t>
            </a:r>
            <a:r>
              <a:rPr lang="en-IN" b="1" dirty="0">
                <a:latin typeface="Myriad Pro" panose="020B0503030403020204" charset="0"/>
              </a:rPr>
              <a:t> channel</a:t>
            </a:r>
          </a:p>
          <a:p>
            <a:r>
              <a:rPr lang="en-IN" dirty="0">
                <a:effectLst/>
                <a:latin typeface="Myriad Pro" panose="020B0503030403020204" charset="0"/>
                <a:ea typeface="Calibri" panose="020F0502020204030204" pitchFamily="34" charset="0"/>
              </a:rPr>
              <a:t>on BRIGHTTALK CHANNEL:</a:t>
            </a:r>
          </a:p>
          <a:p>
            <a:pPr lvl="1">
              <a:buFontTx/>
              <a:buChar char="-"/>
            </a:pPr>
            <a:r>
              <a:rPr lang="en-IN" dirty="0">
                <a:effectLst/>
                <a:latin typeface="Myriad Pro" panose="020B0503030403020204" charset="0"/>
                <a:ea typeface="Calibri" panose="020F0502020204030204" pitchFamily="34" charset="0"/>
              </a:rPr>
              <a:t>See sample at link =  </a:t>
            </a:r>
            <a:r>
              <a:rPr lang="en-IN" u="sng" dirty="0">
                <a:solidFill>
                  <a:srgbClr val="1967D2"/>
                </a:solidFill>
                <a:effectLst/>
                <a:latin typeface="Myriad Pro" panose="020B0503030403020204" charset="0"/>
                <a:ea typeface="Calibri" panose="020F0502020204030204" pitchFamily="34" charset="0"/>
                <a:hlinkClick r:id="rId2"/>
              </a:rPr>
              <a:t>https://www.brighttalk.com/webcast/11949/377219?utm_source=brighttalk-portal&amp;utm_medium=web&amp;utm_content=oneM2M&amp;utm_term=search-result-2&amp;utm_campaign=webcasts-search-results-feed</a:t>
            </a:r>
            <a:endParaRPr lang="en-IN" u="sng" dirty="0">
              <a:solidFill>
                <a:srgbClr val="1967D2"/>
              </a:solidFill>
              <a:effectLst/>
              <a:latin typeface="Myriad Pro" panose="020B0503030403020204" charset="0"/>
              <a:ea typeface="Calibri" panose="020F0502020204030204" pitchFamily="34" charset="0"/>
            </a:endParaRPr>
          </a:p>
          <a:p>
            <a:pPr marL="457200" lvl="1" indent="0">
              <a:buNone/>
            </a:pPr>
            <a:endParaRPr lang="en-IN" sz="2800" dirty="0">
              <a:latin typeface="Myriad Pro" panose="020B0503030403020204" charset="0"/>
            </a:endParaRPr>
          </a:p>
          <a:p>
            <a:r>
              <a:rPr lang="en-IN" dirty="0">
                <a:highlight>
                  <a:srgbClr val="00FFFF"/>
                </a:highlight>
                <a:latin typeface="Myriad Pro" panose="020B0503030403020204" charset="0"/>
              </a:rPr>
              <a:t>Talk script/flow  : topics -sync up of speakers</a:t>
            </a:r>
          </a:p>
          <a:p>
            <a:pPr lvl="1">
              <a:buFontTx/>
              <a:buChar char="-"/>
            </a:pPr>
            <a:r>
              <a:rPr lang="en-IN" sz="2200" dirty="0">
                <a:effectLst/>
                <a:latin typeface="Myriad Pro" panose="020B0503030403020204" charset="0"/>
                <a:ea typeface="Calibri" panose="020F0502020204030204" pitchFamily="34" charset="0"/>
              </a:rPr>
              <a:t>LIVE webinar of 75 minutes duration – 60 minutes of conversation followed by 15 minutes open house Q&amp;A.</a:t>
            </a:r>
          </a:p>
          <a:p>
            <a:pPr lvl="1">
              <a:buFontTx/>
              <a:buChar char="-"/>
            </a:pPr>
            <a:r>
              <a:rPr lang="en-IN" sz="2200" dirty="0">
                <a:effectLst/>
                <a:latin typeface="Myriad Pro" panose="020B0503030403020204" charset="0"/>
                <a:ea typeface="Calibri" panose="020F0502020204030204" pitchFamily="34" charset="0"/>
              </a:rPr>
              <a:t>Any key messages to be given? A priori keep ready from publicity angle</a:t>
            </a:r>
          </a:p>
          <a:p>
            <a:pPr lvl="1">
              <a:buFontTx/>
              <a:buChar char="-"/>
            </a:pPr>
            <a:r>
              <a:rPr lang="en-IN" sz="2200" dirty="0">
                <a:effectLst/>
                <a:latin typeface="Myriad Pro" panose="020B0503030403020204" charset="0"/>
                <a:ea typeface="Calibri" panose="020F0502020204030204" pitchFamily="34" charset="0"/>
              </a:rPr>
              <a:t>Do we need a presentation? Or can it be LIVE video based round table </a:t>
            </a: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231076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5694-4A9E-59B3-6064-56C3538CD1C6}"/>
              </a:ext>
            </a:extLst>
          </p:cNvPr>
          <p:cNvSpPr>
            <a:spLocks noGrp="1"/>
          </p:cNvSpPr>
          <p:nvPr>
            <p:ph type="title"/>
          </p:nvPr>
        </p:nvSpPr>
        <p:spPr/>
        <p:txBody>
          <a:bodyPr>
            <a:normAutofit/>
          </a:bodyPr>
          <a:lstStyle/>
          <a:p>
            <a:r>
              <a:rPr lang="en-IN" dirty="0"/>
              <a:t>Technical Program</a:t>
            </a:r>
          </a:p>
        </p:txBody>
      </p:sp>
      <p:sp>
        <p:nvSpPr>
          <p:cNvPr id="3" name="Content Placeholder 2">
            <a:extLst>
              <a:ext uri="{FF2B5EF4-FFF2-40B4-BE49-F238E27FC236}">
                <a16:creationId xmlns:a16="http://schemas.microsoft.com/office/drawing/2014/main" id="{B7DEE2E0-3556-C2E0-66FB-A307D24EDA4B}"/>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US" sz="2600" dirty="0">
                <a:effectLst/>
                <a:highlight>
                  <a:srgbClr val="00FFFF"/>
                </a:highlight>
                <a:latin typeface="Myriad Pro" panose="020B0503030403020204" charset="0"/>
                <a:ea typeface="Calibri" panose="020F0502020204030204" pitchFamily="34" charset="0"/>
                <a:cs typeface="Times New Roman" panose="02020603050405020304" pitchFamily="18" charset="0"/>
              </a:rPr>
              <a:t>Program Agenda committee ?: Roland+ Enrico+ JaeSeung + Ken+ </a:t>
            </a:r>
            <a:r>
              <a:rPr lang="en-US" sz="2600" dirty="0" err="1">
                <a:effectLst/>
                <a:highlight>
                  <a:srgbClr val="00FFFF"/>
                </a:highlight>
                <a:latin typeface="Myriad Pro" panose="020B0503030403020204" charset="0"/>
                <a:ea typeface="Calibri" panose="020F0502020204030204" pitchFamily="34" charset="0"/>
                <a:cs typeface="Times New Roman" panose="02020603050405020304" pitchFamily="18" charset="0"/>
              </a:rPr>
              <a:t>Aurindam+Bindoo</a:t>
            </a:r>
            <a:r>
              <a:rPr lang="en-US" sz="2600" dirty="0">
                <a:effectLst/>
                <a:highlight>
                  <a:srgbClr val="00FFFF"/>
                </a:highlight>
                <a:latin typeface="Myriad Pro" panose="020B0503030403020204" charset="0"/>
                <a:ea typeface="Calibri" panose="020F0502020204030204" pitchFamily="34" charset="0"/>
                <a:cs typeface="Times New Roman" panose="02020603050405020304" pitchFamily="18" charset="0"/>
              </a:rPr>
              <a:t>….</a:t>
            </a:r>
            <a:endParaRPr lang="en-IN" sz="2600" dirty="0">
              <a:effectLst/>
              <a:latin typeface="Myriad Pro" panose="020B050303040302020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600" dirty="0">
                <a:effectLst/>
                <a:latin typeface="Myriad Pro" panose="020B0503030403020204" charset="0"/>
                <a:ea typeface="Calibri" panose="020F0502020204030204" pitchFamily="34" charset="0"/>
                <a:cs typeface="Times New Roman" panose="02020603050405020304" pitchFamily="18" charset="0"/>
              </a:rPr>
              <a:t>Speakers Talk script/flow  : topics -sync up of speakers</a:t>
            </a:r>
          </a:p>
          <a:p>
            <a:pPr marL="342900" lvl="0" indent="-342900">
              <a:lnSpc>
                <a:spcPct val="107000"/>
              </a:lnSpc>
              <a:spcAft>
                <a:spcPts val="800"/>
              </a:spcAft>
              <a:buFont typeface="Symbol" panose="05050102010706020507" pitchFamily="18" charset="2"/>
              <a:buChar char=""/>
            </a:pPr>
            <a:r>
              <a:rPr lang="en-IN" sz="2600" dirty="0">
                <a:effectLst/>
                <a:latin typeface="Myriad Pro" panose="020B0503030403020204" charset="0"/>
                <a:ea typeface="Calibri" panose="020F0502020204030204" pitchFamily="34" charset="0"/>
                <a:cs typeface="Times New Roman" panose="02020603050405020304" pitchFamily="18" charset="0"/>
              </a:rPr>
              <a:t>Any key messages to be given? A priori keep ready from publicity angle</a:t>
            </a:r>
          </a:p>
          <a:p>
            <a:pPr marL="342900" lvl="0" indent="-342900">
              <a:lnSpc>
                <a:spcPct val="107000"/>
              </a:lnSpc>
              <a:spcAft>
                <a:spcPts val="800"/>
              </a:spcAft>
              <a:buFont typeface="Symbol" panose="05050102010706020507" pitchFamily="18" charset="2"/>
              <a:buChar char=""/>
            </a:pPr>
            <a:r>
              <a:rPr lang="en-IN" sz="2600" b="1" dirty="0">
                <a:effectLst/>
                <a:highlight>
                  <a:srgbClr val="00FFFF"/>
                </a:highlight>
                <a:latin typeface="Myriad Pro" panose="020B0503030403020204" charset="0"/>
                <a:cs typeface="Calibri" panose="020F0502020204030204" pitchFamily="34" charset="0"/>
              </a:rPr>
              <a:t>Prefer to have speakers onsite in person. Else send a pre-recorded presentation and join remotely /online </a:t>
            </a:r>
            <a:r>
              <a:rPr lang="en-IN" sz="2600" b="1" dirty="0">
                <a:effectLst/>
                <a:highlight>
                  <a:srgbClr val="00FFFF"/>
                </a:highlight>
                <a:latin typeface="Myriad Pro" panose="020B0503030403020204" charset="0"/>
                <a:ea typeface="Dotum" panose="020B0600000101010101" pitchFamily="34" charset="-127"/>
              </a:rPr>
              <a:t>–</a:t>
            </a:r>
            <a:r>
              <a:rPr lang="en-IN" sz="2600" b="1" dirty="0">
                <a:effectLst/>
                <a:highlight>
                  <a:srgbClr val="00FFFF"/>
                </a:highlight>
                <a:latin typeface="Myriad Pro" panose="020B0503030403020204" charset="0"/>
                <a:cs typeface="Calibri" panose="020F0502020204030204" pitchFamily="34" charset="0"/>
              </a:rPr>
              <a:t> to avoid risk of connectivity challenges</a:t>
            </a:r>
            <a:endParaRPr lang="en-IN" sz="2600" dirty="0">
              <a:latin typeface="Myriad Pro" panose="020B0503030403020204" charset="0"/>
            </a:endParaRPr>
          </a:p>
        </p:txBody>
      </p:sp>
      <p:sp>
        <p:nvSpPr>
          <p:cNvPr id="4" name="Footer Placeholder 3">
            <a:extLst>
              <a:ext uri="{FF2B5EF4-FFF2-40B4-BE49-F238E27FC236}">
                <a16:creationId xmlns:a16="http://schemas.microsoft.com/office/drawing/2014/main" id="{93B04256-8227-78A9-732E-E7655D3AF04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211459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D181-175C-CC1F-73C5-8C1FC29A3DD0}"/>
              </a:ext>
            </a:extLst>
          </p:cNvPr>
          <p:cNvSpPr>
            <a:spLocks noGrp="1"/>
          </p:cNvSpPr>
          <p:nvPr>
            <p:ph type="title"/>
          </p:nvPr>
        </p:nvSpPr>
        <p:spPr/>
        <p:txBody>
          <a:bodyPr>
            <a:normAutofit/>
          </a:bodyPr>
          <a:lstStyle/>
          <a:p>
            <a:pPr marL="228600"/>
            <a:r>
              <a:rPr lang="en-IN" dirty="0">
                <a:effectLst/>
                <a:latin typeface="Myriad Pro" panose="020B0503030403020204" charset="0"/>
                <a:ea typeface="Calibri" panose="020F0502020204030204" pitchFamily="34" charset="0"/>
              </a:rPr>
              <a:t>EVENT Announcement</a:t>
            </a:r>
          </a:p>
        </p:txBody>
      </p:sp>
      <p:sp>
        <p:nvSpPr>
          <p:cNvPr id="3" name="Content Placeholder 2">
            <a:extLst>
              <a:ext uri="{FF2B5EF4-FFF2-40B4-BE49-F238E27FC236}">
                <a16:creationId xmlns:a16="http://schemas.microsoft.com/office/drawing/2014/main" id="{82D88122-663F-3BEE-BA28-0ABE47DE53B3}"/>
              </a:ext>
            </a:extLst>
          </p:cNvPr>
          <p:cNvSpPr>
            <a:spLocks noGrp="1"/>
          </p:cNvSpPr>
          <p:nvPr>
            <p:ph idx="1"/>
          </p:nvPr>
        </p:nvSpPr>
        <p:spPr/>
        <p:txBody>
          <a:bodyPr>
            <a:normAutofit/>
          </a:bodyPr>
          <a:lstStyle/>
          <a:p>
            <a:r>
              <a:rPr lang="en-IN" sz="2400" dirty="0">
                <a:latin typeface="Myriad Pro" panose="020B0503030403020204" charset="0"/>
                <a:cs typeface="Times New Roman" panose="02020603050405020304" pitchFamily="18" charset="0"/>
              </a:rPr>
              <a:t>Announce on oneM2M Website, Partner websites, </a:t>
            </a:r>
            <a:r>
              <a:rPr lang="en-IN" sz="2400" dirty="0" err="1">
                <a:latin typeface="Myriad Pro" panose="020B0503030403020204" charset="0"/>
                <a:cs typeface="Times New Roman" panose="02020603050405020304" pitchFamily="18" charset="0"/>
              </a:rPr>
              <a:t>Brighttalk</a:t>
            </a:r>
            <a:r>
              <a:rPr lang="en-IN" sz="2400" dirty="0">
                <a:latin typeface="Myriad Pro" panose="020B0503030403020204" charset="0"/>
                <a:cs typeface="Times New Roman" panose="02020603050405020304" pitchFamily="18" charset="0"/>
              </a:rPr>
              <a:t> channel. Notify- oneM2M, partner community and to general audience through SM and PR.</a:t>
            </a:r>
          </a:p>
          <a:p>
            <a:r>
              <a:rPr lang="en-IN" sz="2400" dirty="0">
                <a:latin typeface="Myriad Pro" panose="020B0503030403020204" charset="0"/>
                <a:cs typeface="Times New Roman" panose="02020603050405020304" pitchFamily="18" charset="0"/>
              </a:rPr>
              <a:t>Webinar suggested SCRIPT:</a:t>
            </a:r>
          </a:p>
          <a:p>
            <a:pPr lvl="1"/>
            <a:r>
              <a:rPr lang="en-IN" dirty="0">
                <a:latin typeface="Myriad Pro" panose="020B0503030403020204" charset="0"/>
                <a:cs typeface="Times New Roman" panose="02020603050405020304" pitchFamily="18" charset="0"/>
              </a:rPr>
              <a:t>Why oneM2M?</a:t>
            </a:r>
          </a:p>
          <a:p>
            <a:pPr lvl="1"/>
            <a:r>
              <a:rPr lang="en-IN" dirty="0">
                <a:latin typeface="Myriad Pro" panose="020B0503030403020204" charset="0"/>
                <a:cs typeface="Times New Roman" panose="02020603050405020304" pitchFamily="18" charset="0"/>
              </a:rPr>
              <a:t>About oneM2M</a:t>
            </a:r>
          </a:p>
          <a:p>
            <a:pPr lvl="1"/>
            <a:r>
              <a:rPr lang="en-IN" dirty="0">
                <a:latin typeface="Myriad Pro" panose="020B0503030403020204" charset="0"/>
                <a:cs typeface="Times New Roman" panose="02020603050405020304" pitchFamily="18" charset="0"/>
              </a:rPr>
              <a:t>Key features of Releases</a:t>
            </a:r>
          </a:p>
          <a:p>
            <a:pPr lvl="1"/>
            <a:r>
              <a:rPr lang="en-IN" dirty="0">
                <a:latin typeface="Myriad Pro" panose="020B0503030403020204" charset="0"/>
                <a:cs typeface="Times New Roman" panose="02020603050405020304" pitchFamily="18" charset="0"/>
              </a:rPr>
              <a:t>Examples</a:t>
            </a:r>
          </a:p>
          <a:p>
            <a:pPr lvl="1"/>
            <a:r>
              <a:rPr lang="en-IN" dirty="0">
                <a:latin typeface="Myriad Pro" panose="020B0503030403020204" charset="0"/>
                <a:cs typeface="Times New Roman" panose="02020603050405020304" pitchFamily="18" charset="0"/>
              </a:rPr>
              <a:t>What is coming next</a:t>
            </a:r>
          </a:p>
          <a:p>
            <a:pPr lvl="1"/>
            <a:r>
              <a:rPr lang="en-IN" dirty="0">
                <a:latin typeface="Myriad Pro" panose="020B0503030403020204" charset="0"/>
                <a:cs typeface="Times New Roman" panose="02020603050405020304" pitchFamily="18" charset="0"/>
              </a:rPr>
              <a:t>And so on.</a:t>
            </a:r>
          </a:p>
          <a:p>
            <a:pPr marL="342900" lvl="0" indent="-342900">
              <a:lnSpc>
                <a:spcPct val="107000"/>
              </a:lnSpc>
              <a:spcAft>
                <a:spcPts val="800"/>
              </a:spcAft>
              <a:buFont typeface="Symbol" panose="05050102010706020507" pitchFamily="18" charset="2"/>
              <a:buChar char=""/>
            </a:pPr>
            <a:endParaRPr lang="en-IN" sz="2600" dirty="0">
              <a:effectLst/>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5AD3CCC-AD64-28DD-65A6-97C13ABBDF0C}"/>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04525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54F5-9A5B-26D4-78FF-56EDC01629F3}"/>
              </a:ext>
            </a:extLst>
          </p:cNvPr>
          <p:cNvSpPr>
            <a:spLocks noGrp="1"/>
          </p:cNvSpPr>
          <p:nvPr>
            <p:ph type="title"/>
          </p:nvPr>
        </p:nvSpPr>
        <p:spPr/>
        <p:txBody>
          <a:bodyPr/>
          <a:lstStyle/>
          <a:p>
            <a:r>
              <a:rPr lang="en-US" dirty="0"/>
              <a:t>Draft Announcement</a:t>
            </a:r>
            <a:endParaRPr lang="en-IN" dirty="0"/>
          </a:p>
        </p:txBody>
      </p:sp>
      <p:sp>
        <p:nvSpPr>
          <p:cNvPr id="3" name="Content Placeholder 2">
            <a:extLst>
              <a:ext uri="{FF2B5EF4-FFF2-40B4-BE49-F238E27FC236}">
                <a16:creationId xmlns:a16="http://schemas.microsoft.com/office/drawing/2014/main" id="{669FB516-5255-AFE1-C646-FF6BF803BA57}"/>
              </a:ext>
            </a:extLst>
          </p:cNvPr>
          <p:cNvSpPr>
            <a:spLocks noGrp="1"/>
          </p:cNvSpPr>
          <p:nvPr>
            <p:ph idx="1"/>
          </p:nvPr>
        </p:nvSpPr>
        <p:spPr>
          <a:xfrm>
            <a:off x="334696" y="1290320"/>
            <a:ext cx="6116904" cy="5151119"/>
          </a:xfrm>
        </p:spPr>
        <p:txBody>
          <a:bodyPr>
            <a:normAutofit/>
          </a:bodyPr>
          <a:lstStyle/>
          <a:p>
            <a:pPr marL="0" indent="0" fontAlgn="base">
              <a:buNone/>
            </a:pPr>
            <a:r>
              <a:rPr lang="en-IN" sz="1200" b="1" i="1" dirty="0">
                <a:latin typeface="inherit"/>
                <a:cs typeface="Times New Roman" panose="02020603050405020304" pitchFamily="18" charset="0"/>
              </a:rPr>
              <a:t>oneM2M @10 –– “journey so far and what lies ahead” a webinar to mark 10 years of oneM2M.</a:t>
            </a:r>
          </a:p>
          <a:p>
            <a:pPr marL="0" indent="0" fontAlgn="base">
              <a:buNone/>
            </a:pPr>
            <a:r>
              <a:rPr lang="en-IN" sz="1050" b="1" i="1" dirty="0">
                <a:effectLst/>
                <a:latin typeface="inherit"/>
                <a:ea typeface="Times New Roman" panose="02020603050405020304" pitchFamily="18" charset="0"/>
                <a:cs typeface="Times New Roman" panose="02020603050405020304" pitchFamily="18" charset="0"/>
              </a:rPr>
              <a:t>8 </a:t>
            </a:r>
            <a:r>
              <a:rPr lang="en-IN" sz="1200" b="1" i="1" dirty="0">
                <a:effectLst/>
                <a:latin typeface="inherit"/>
                <a:ea typeface="Times New Roman" panose="02020603050405020304" pitchFamily="18" charset="0"/>
                <a:cs typeface="Times New Roman" panose="02020603050405020304" pitchFamily="18" charset="0"/>
              </a:rPr>
              <a:t>September 2022, 1100-1215 UTC, oneM2M BRIGHTTALK Channel</a:t>
            </a:r>
            <a:r>
              <a:rPr lang="en-IN" sz="1600" i="1" dirty="0">
                <a:solidFill>
                  <a:srgbClr val="222222"/>
                </a:solidFill>
                <a:effectLst/>
                <a:latin typeface="Arial" panose="020B0604020202020204" pitchFamily="34" charset="0"/>
                <a:ea typeface="Calibri" panose="020F0502020204030204" pitchFamily="34" charset="0"/>
              </a:rPr>
              <a:t> </a:t>
            </a:r>
            <a:endParaRPr lang="en-IN" sz="1400" dirty="0">
              <a:effectLst/>
              <a:latin typeface="Calibri" panose="020F0502020204030204" pitchFamily="34" charset="0"/>
              <a:ea typeface="Calibri" panose="020F0502020204030204" pitchFamily="34" charset="0"/>
            </a:endParaRPr>
          </a:p>
          <a:p>
            <a:pPr marL="0" indent="0">
              <a:buNone/>
            </a:pPr>
            <a:r>
              <a:rPr lang="en-IN" sz="1200" dirty="0">
                <a:solidFill>
                  <a:srgbClr val="000000"/>
                </a:solidFill>
                <a:effectLst/>
                <a:latin typeface="inherit"/>
                <a:ea typeface="Times New Roman" panose="02020603050405020304" pitchFamily="18" charset="0"/>
                <a:cs typeface="Times New Roman" panose="02020603050405020304" pitchFamily="18" charset="0"/>
              </a:rPr>
              <a:t>A conversation with oneM2M Leaders to recount the 10 years journey of oneM2M and future directions.</a:t>
            </a:r>
            <a:endParaRPr lang="en-IN"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600" dirty="0">
                <a:solidFill>
                  <a:srgbClr val="222222"/>
                </a:solidFill>
                <a:effectLst/>
                <a:latin typeface="Arial" panose="020B0604020202020204" pitchFamily="34" charset="0"/>
                <a:ea typeface="Calibri" panose="020F0502020204030204" pitchFamily="34" charset="0"/>
              </a:rPr>
              <a:t>&lt;</a:t>
            </a:r>
            <a:r>
              <a:rPr lang="en-IN" sz="1200" dirty="0">
                <a:solidFill>
                  <a:srgbClr val="000000"/>
                </a:solidFill>
                <a:effectLst/>
                <a:highlight>
                  <a:srgbClr val="FFFF00"/>
                </a:highlight>
                <a:latin typeface="inherit"/>
                <a:ea typeface="Times New Roman" panose="02020603050405020304" pitchFamily="18" charset="0"/>
                <a:cs typeface="Times New Roman" panose="02020603050405020304" pitchFamily="18" charset="0"/>
              </a:rPr>
              <a:t>This webinar will have oneM2M leaders talk about the rationale behind setting up the oneM2M project, key features of the specifications spanning the releases made so far, experience from the last 10 years and plans for future developments.</a:t>
            </a:r>
            <a:endParaRPr lang="en-IN" sz="1400" dirty="0">
              <a:highlight>
                <a:srgbClr val="FFFF00"/>
              </a:highlight>
              <a:latin typeface="Calibri" panose="020F0502020204030204" pitchFamily="34" charset="0"/>
              <a:ea typeface="Times New Roman" panose="02020603050405020304" pitchFamily="18" charset="0"/>
            </a:endParaRPr>
          </a:p>
          <a:p>
            <a:pPr marL="0" indent="0">
              <a:buNone/>
            </a:pPr>
            <a:r>
              <a:rPr lang="en-IN" sz="1200" dirty="0">
                <a:solidFill>
                  <a:srgbClr val="000000"/>
                </a:solidFill>
                <a:effectLst/>
                <a:highlight>
                  <a:srgbClr val="FFFF00"/>
                </a:highlight>
                <a:latin typeface="inherit"/>
                <a:ea typeface="Times New Roman" panose="02020603050405020304" pitchFamily="18" charset="0"/>
                <a:cs typeface="Times New Roman" panose="02020603050405020304" pitchFamily="18" charset="0"/>
              </a:rPr>
              <a:t>Mr Aurindam Bhattacharya, MARCOM Vice Chair (CDOT, India) will conduct a free wheeling conversation with following experts&gt;:</a:t>
            </a:r>
            <a:endParaRPr lang="en-IN" sz="1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IN" sz="1200" dirty="0">
                <a:solidFill>
                  <a:srgbClr val="000000"/>
                </a:solidFill>
                <a:effectLst/>
                <a:latin typeface="inherit"/>
                <a:ea typeface="Times New Roman" panose="02020603050405020304" pitchFamily="18" charset="0"/>
                <a:cs typeface="Times New Roman" panose="02020603050405020304" pitchFamily="18" charset="0"/>
              </a:rPr>
              <a:t>Roland</a:t>
            </a:r>
            <a:endParaRPr lang="en-IN" sz="1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IN" sz="1200" dirty="0">
                <a:solidFill>
                  <a:srgbClr val="000000"/>
                </a:solidFill>
                <a:effectLst/>
                <a:latin typeface="inherit"/>
                <a:ea typeface="Times New Roman" panose="02020603050405020304" pitchFamily="18" charset="0"/>
                <a:cs typeface="Times New Roman" panose="02020603050405020304" pitchFamily="18" charset="0"/>
              </a:rPr>
              <a:t>Enrico</a:t>
            </a:r>
            <a:endParaRPr lang="en-IN" sz="1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IN" sz="1200" dirty="0">
                <a:solidFill>
                  <a:srgbClr val="000000"/>
                </a:solidFill>
                <a:effectLst/>
                <a:latin typeface="inherit"/>
                <a:ea typeface="Times New Roman" panose="02020603050405020304" pitchFamily="18" charset="0"/>
                <a:cs typeface="Times New Roman" panose="02020603050405020304" pitchFamily="18" charset="0"/>
              </a:rPr>
              <a:t>Prof Uday Desai</a:t>
            </a:r>
            <a:endParaRPr lang="en-IN" sz="1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IN" sz="1200" dirty="0">
                <a:solidFill>
                  <a:srgbClr val="000000"/>
                </a:solidFill>
                <a:effectLst/>
                <a:latin typeface="inherit"/>
                <a:ea typeface="Times New Roman" panose="02020603050405020304" pitchFamily="18" charset="0"/>
                <a:cs typeface="Times New Roman" panose="02020603050405020304" pitchFamily="18" charset="0"/>
              </a:rPr>
              <a:t>Dale Seed</a:t>
            </a:r>
            <a:endParaRPr lang="en-IN" sz="1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IN" sz="1200" dirty="0">
                <a:solidFill>
                  <a:srgbClr val="000000"/>
                </a:solidFill>
                <a:effectLst/>
                <a:latin typeface="inherit"/>
                <a:ea typeface="Times New Roman" panose="02020603050405020304" pitchFamily="18" charset="0"/>
                <a:cs typeface="Times New Roman" panose="02020603050405020304" pitchFamily="18" charset="0"/>
              </a:rPr>
              <a:t>JaeSeung Song</a:t>
            </a:r>
            <a:r>
              <a:rPr lang="en-IN" sz="1200" b="1" dirty="0">
                <a:effectLst/>
                <a:latin typeface="inherit"/>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endParaRPr>
          </a:p>
          <a:p>
            <a:pPr marL="0" indent="0" fontAlgn="base">
              <a:buNone/>
            </a:pPr>
            <a:r>
              <a:rPr lang="en-IN" sz="1200" b="1" dirty="0">
                <a:effectLst/>
                <a:latin typeface="inherit"/>
                <a:ea typeface="Times New Roman" panose="02020603050405020304" pitchFamily="18" charset="0"/>
                <a:cs typeface="Times New Roman" panose="02020603050405020304" pitchFamily="18" charset="0"/>
              </a:rPr>
              <a:t>Program: </a:t>
            </a:r>
            <a:r>
              <a:rPr lang="en-IN" sz="1200" dirty="0">
                <a:effectLst/>
                <a:latin typeface="inherit"/>
                <a:ea typeface="Times New Roman" panose="02020603050405020304" pitchFamily="18" charset="0"/>
                <a:cs typeface="Times New Roman" panose="02020603050405020304" pitchFamily="18" charset="0"/>
              </a:rPr>
              <a:t>60 minutes conversation followed by 15 minutes Q&amp;A</a:t>
            </a:r>
            <a:endParaRPr lang="en-IN" sz="1400" dirty="0">
              <a:effectLst/>
              <a:latin typeface="Calibri" panose="020F0502020204030204" pitchFamily="34" charset="0"/>
              <a:ea typeface="Calibri" panose="020F0502020204030204" pitchFamily="34" charset="0"/>
            </a:endParaRPr>
          </a:p>
          <a:p>
            <a:pPr marL="0" indent="0" fontAlgn="base">
              <a:buNone/>
            </a:pPr>
            <a:r>
              <a:rPr lang="en-IN" sz="1200" b="1" dirty="0">
                <a:effectLst/>
                <a:latin typeface="inherit"/>
                <a:ea typeface="Times New Roman" panose="02020603050405020304" pitchFamily="18" charset="0"/>
                <a:cs typeface="Times New Roman" panose="02020603050405020304" pitchFamily="18" charset="0"/>
              </a:rPr>
              <a:t>Participation:</a:t>
            </a:r>
            <a:r>
              <a:rPr lang="en-IN" sz="1200" dirty="0">
                <a:effectLst/>
                <a:latin typeface="inherit"/>
                <a:ea typeface="Times New Roman" panose="02020603050405020304" pitchFamily="18" charset="0"/>
                <a:cs typeface="Times New Roman" panose="02020603050405020304" pitchFamily="18" charset="0"/>
              </a:rPr>
              <a:t> Open to all by prior registration at </a:t>
            </a:r>
            <a:r>
              <a:rPr lang="en-IN" sz="1200" dirty="0">
                <a:effectLst/>
                <a:highlight>
                  <a:srgbClr val="FFFF00"/>
                </a:highlight>
                <a:latin typeface="inherit"/>
                <a:ea typeface="Times New Roman" panose="02020603050405020304" pitchFamily="18" charset="0"/>
                <a:cs typeface="Times New Roman" panose="02020603050405020304" pitchFamily="18" charset="0"/>
              </a:rPr>
              <a:t>&lt;link here&gt;</a:t>
            </a:r>
            <a:r>
              <a:rPr lang="en-IN" sz="1200" dirty="0">
                <a:effectLst/>
                <a:latin typeface="inherit"/>
                <a:ea typeface="Times New Roman" panose="02020603050405020304" pitchFamily="18"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endParaRPr>
          </a:p>
          <a:p>
            <a:pPr marL="0" indent="0" fontAlgn="base">
              <a:buNone/>
            </a:pPr>
            <a:r>
              <a:rPr lang="en-IN" sz="1200" dirty="0">
                <a:effectLst/>
                <a:latin typeface="inherit"/>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endParaRPr>
          </a:p>
          <a:p>
            <a:pPr marL="0" indent="0" fontAlgn="base">
              <a:buNone/>
            </a:pPr>
            <a:r>
              <a:rPr lang="en-IN" sz="1200" b="1" dirty="0">
                <a:effectLst/>
                <a:latin typeface="inherit"/>
                <a:ea typeface="Times New Roman" panose="02020603050405020304" pitchFamily="18" charset="0"/>
                <a:cs typeface="Times New Roman" panose="02020603050405020304" pitchFamily="18" charset="0"/>
              </a:rPr>
              <a:t>About the Speakers:</a:t>
            </a:r>
            <a:endParaRPr lang="en-IN" sz="1400" dirty="0">
              <a:effectLst/>
              <a:latin typeface="Calibri" panose="020F0502020204030204" pitchFamily="34" charset="0"/>
              <a:ea typeface="Calibri" panose="020F0502020204030204" pitchFamily="34" charset="0"/>
            </a:endParaRPr>
          </a:p>
          <a:p>
            <a:pPr marL="0" indent="0" fontAlgn="base">
              <a:buNone/>
            </a:pPr>
            <a:r>
              <a:rPr lang="en-IN" sz="1200" dirty="0">
                <a:effectLst/>
                <a:latin typeface="inherit"/>
                <a:ea typeface="Times New Roman" panose="02020603050405020304" pitchFamily="18" charset="0"/>
                <a:cs typeface="Times New Roman" panose="02020603050405020304" pitchFamily="18" charset="0"/>
              </a:rPr>
              <a:t>Short bios (150 words max.) and photos</a:t>
            </a:r>
            <a:endParaRPr lang="en-IN" sz="11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1FADE11F-9C9A-37FE-8ADF-CD2C29D50134}"/>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Object 5">
            <a:extLst>
              <a:ext uri="{FF2B5EF4-FFF2-40B4-BE49-F238E27FC236}">
                <a16:creationId xmlns:a16="http://schemas.microsoft.com/office/drawing/2014/main" id="{439A42B2-377D-9A68-7AA8-DCD00FD3448A}"/>
              </a:ext>
            </a:extLst>
          </p:cNvPr>
          <p:cNvGraphicFramePr>
            <a:graphicFrameLocks noChangeAspect="1"/>
          </p:cNvGraphicFramePr>
          <p:nvPr>
            <p:extLst>
              <p:ext uri="{D42A27DB-BD31-4B8C-83A1-F6EECF244321}">
                <p14:modId xmlns:p14="http://schemas.microsoft.com/office/powerpoint/2010/main" val="2177750216"/>
              </p:ext>
            </p:extLst>
          </p:nvPr>
        </p:nvGraphicFramePr>
        <p:xfrm>
          <a:off x="7349423" y="2212318"/>
          <a:ext cx="2626742" cy="2275599"/>
        </p:xfrm>
        <a:graphic>
          <a:graphicData uri="http://schemas.openxmlformats.org/presentationml/2006/ole">
            <mc:AlternateContent xmlns:mc="http://schemas.openxmlformats.org/markup-compatibility/2006">
              <mc:Choice xmlns:v="urn:schemas-microsoft-com:vml" Requires="v">
                <p:oleObj name="Document" showAsIcon="1" r:id="rId2" imgW="914282" imgH="792690" progId="Word.Document.12">
                  <p:embed/>
                </p:oleObj>
              </mc:Choice>
              <mc:Fallback>
                <p:oleObj name="Document" showAsIcon="1" r:id="rId2" imgW="914282" imgH="792690" progId="Word.Document.12">
                  <p:embed/>
                  <p:pic>
                    <p:nvPicPr>
                      <p:cNvPr id="0" name=""/>
                      <p:cNvPicPr/>
                      <p:nvPr/>
                    </p:nvPicPr>
                    <p:blipFill>
                      <a:blip r:embed="rId3"/>
                      <a:stretch>
                        <a:fillRect/>
                      </a:stretch>
                    </p:blipFill>
                    <p:spPr>
                      <a:xfrm>
                        <a:off x="7349423" y="2212318"/>
                        <a:ext cx="2626742" cy="2275599"/>
                      </a:xfrm>
                      <a:prstGeom prst="rect">
                        <a:avLst/>
                      </a:prstGeom>
                    </p:spPr>
                  </p:pic>
                </p:oleObj>
              </mc:Fallback>
            </mc:AlternateContent>
          </a:graphicData>
        </a:graphic>
      </p:graphicFrame>
    </p:spTree>
    <p:extLst>
      <p:ext uri="{BB962C8B-B14F-4D97-AF65-F5344CB8AC3E}">
        <p14:creationId xmlns:p14="http://schemas.microsoft.com/office/powerpoint/2010/main" val="218217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459</Words>
  <Application>Microsoft Office PowerPoint</Application>
  <PresentationFormat>Widescreen</PresentationFormat>
  <Paragraphs>55</Paragraphs>
  <Slides>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inherit</vt:lpstr>
      <vt:lpstr>Courier New</vt:lpstr>
      <vt:lpstr>Symbol</vt:lpstr>
      <vt:lpstr>Myriad Pro</vt:lpstr>
      <vt:lpstr>Arial</vt:lpstr>
      <vt:lpstr>Calibri</vt:lpstr>
      <vt:lpstr>Office Theme</vt:lpstr>
      <vt:lpstr>Microsoft Word Document</vt:lpstr>
      <vt:lpstr>oneM2M at 10 (webinar) (8 Sep‘22)</vt:lpstr>
      <vt:lpstr>Conference Logistics and Infra aspects</vt:lpstr>
      <vt:lpstr>Technical Program</vt:lpstr>
      <vt:lpstr>EVENT Announcement</vt:lpstr>
      <vt:lpstr>Draft Announcement</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43</cp:revision>
  <dcterms:created xsi:type="dcterms:W3CDTF">2017-09-21T15:46:31Z</dcterms:created>
  <dcterms:modified xsi:type="dcterms:W3CDTF">2022-08-25T11:11:22Z</dcterms:modified>
</cp:coreProperties>
</file>