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8"/>
  </p:notesMasterIdLst>
  <p:sldIdLst>
    <p:sldId id="260" r:id="rId2"/>
    <p:sldId id="265" r:id="rId3"/>
    <p:sldId id="499" r:id="rId4"/>
    <p:sldId id="500" r:id="rId5"/>
    <p:sldId id="501" r:id="rId6"/>
    <p:sldId id="492" r:id="rId7"/>
  </p:sldIdLst>
  <p:sldSz cx="12192000" cy="6858000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Myriad Pro" panose="020B0503030403020204" charset="0"/>
      <p:regular r:id="rId13"/>
      <p:bold r:id="rId14"/>
      <p:italic r:id="rId15"/>
      <p:boldItalic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631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60" autoAdjust="0"/>
    <p:restoredTop sz="84799" autoAdjust="0"/>
  </p:normalViewPr>
  <p:slideViewPr>
    <p:cSldViewPr snapToGrid="0">
      <p:cViewPr varScale="1">
        <p:scale>
          <a:sx n="73" d="100"/>
          <a:sy n="73" d="100"/>
        </p:scale>
        <p:origin x="102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28E301-3DFA-4C73-9BFF-EDACBE8CE9B5}" type="datetimeFigureOut">
              <a:rPr lang="en-IN" smtClean="0"/>
              <a:t>25-08-2022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A05934-9E10-4F0A-88EF-5F62E8EA335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45095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12192000" cy="2174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4285397"/>
            <a:ext cx="12192000" cy="2572603"/>
          </a:xfrm>
          <a:prstGeom prst="rect">
            <a:avLst/>
          </a:prstGeom>
          <a:solidFill>
            <a:srgbClr val="A7A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6860" y="1122363"/>
            <a:ext cx="11296184" cy="2387600"/>
          </a:xfrm>
        </p:spPr>
        <p:txBody>
          <a:bodyPr anchor="b"/>
          <a:lstStyle>
            <a:lvl1pPr algn="ctr">
              <a:defRPr sz="6000" b="1" i="0"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47372" y="194184"/>
            <a:ext cx="2478783" cy="185635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5019675"/>
            <a:ext cx="9144000" cy="1655762"/>
          </a:xfrm>
        </p:spPr>
        <p:txBody>
          <a:bodyPr/>
          <a:lstStyle>
            <a:lvl1pPr marL="0" indent="0" algn="ctr">
              <a:buNone/>
              <a:defRPr sz="2400" b="0" i="0">
                <a:solidFill>
                  <a:schemeClr val="bg1"/>
                </a:solidFill>
                <a:latin typeface="Myriad Pro" panose="020B05030304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148782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12192000" cy="2174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5341434"/>
            <a:ext cx="12192000" cy="1516566"/>
          </a:xfrm>
          <a:prstGeom prst="rect">
            <a:avLst/>
          </a:prstGeom>
          <a:solidFill>
            <a:srgbClr val="A7A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5847556"/>
            <a:ext cx="9144000" cy="1655762"/>
          </a:xfrm>
        </p:spPr>
        <p:txBody>
          <a:bodyPr/>
          <a:lstStyle>
            <a:lvl1pPr marL="0" indent="0" algn="ctr">
              <a:buNone/>
              <a:defRPr sz="2400" b="0" i="0">
                <a:solidFill>
                  <a:schemeClr val="bg1"/>
                </a:solidFill>
                <a:latin typeface="Myriad Pro" panose="020B05030304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99ED413-F4CF-B8E5-2478-B84ACAD3E91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47372" y="194184"/>
            <a:ext cx="2478783" cy="1856358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6C446F8F-0643-AA00-47BF-1176BD6397A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6860" y="1122363"/>
            <a:ext cx="11296184" cy="2387600"/>
          </a:xfrm>
        </p:spPr>
        <p:txBody>
          <a:bodyPr anchor="b"/>
          <a:lstStyle>
            <a:lvl1pPr algn="ctr">
              <a:defRPr sz="6000" b="1" i="0"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94554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12192000" cy="2174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3268" y="305687"/>
            <a:ext cx="2478783" cy="1856358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63F3BAF-0AD8-A86A-13BB-C04FB9B3419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pPr/>
              <a:t>‹#›</a:t>
            </a:fld>
            <a:endParaRPr lang="en-US" dirty="0"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940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i="0"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fld id="{17DA7CA9-0FBF-4DD5-A12B-7FDEFF16A645}" type="datetime1">
              <a:rPr lang="en-US" smtClean="0"/>
              <a:t>8/25/2022</a:t>
            </a:fld>
            <a:endParaRPr lang="en-US" dirty="0">
              <a:latin typeface="Myriad Pro" panose="020B0503030403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000" b="0" i="0">
                <a:solidFill>
                  <a:schemeClr val="bg2"/>
                </a:solidFill>
                <a:latin typeface="Myriad Pro" panose="020B0503030403020204" pitchFamily="34" charset="0"/>
              </a:defRPr>
            </a:lvl1pPr>
          </a:lstStyle>
          <a:p>
            <a:endParaRPr lang="en-US" dirty="0"/>
          </a:p>
          <a:p>
            <a:r>
              <a:rPr lang="en-US" dirty="0"/>
              <a:t>© 2022 oneM2M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fld id="{163F5A94-8458-4F17-AD3C-1A083E20221D}" type="slidenum">
              <a:rPr lang="en-US" smtClean="0"/>
              <a:pPr/>
              <a:t>‹#›</a:t>
            </a:fld>
            <a:endParaRPr lang="en-US" dirty="0"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2761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1" i="0"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fld id="{31738B92-EBAB-4376-A4D6-46E98DB1FCED}" type="datetime1">
              <a:rPr lang="en-US" smtClean="0"/>
              <a:t>8/25/2022</a:t>
            </a:fld>
            <a:endParaRPr lang="en-US" dirty="0">
              <a:latin typeface="Myriad Pro" panose="020B0503030403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000" b="0" i="0">
                <a:solidFill>
                  <a:schemeClr val="bg2"/>
                </a:solidFill>
                <a:latin typeface="Myriad Pro" panose="020B0503030403020204" pitchFamily="34" charset="0"/>
              </a:defRPr>
            </a:lvl1pPr>
          </a:lstStyle>
          <a:p>
            <a:endParaRPr lang="en-US" dirty="0"/>
          </a:p>
          <a:p>
            <a:r>
              <a:rPr lang="en-US" dirty="0"/>
              <a:t>© 2022 oneM2M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451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i="0"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fld id="{ED40E329-EB75-4329-8E9B-482394AD3546}" type="datetime1">
              <a:rPr lang="en-US" smtClean="0"/>
              <a:t>8/25/2022</a:t>
            </a:fld>
            <a:endParaRPr lang="en-US" dirty="0">
              <a:latin typeface="Myriad Pro" panose="020B0503030403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000" b="0" i="0">
                <a:solidFill>
                  <a:schemeClr val="bg2"/>
                </a:solidFill>
                <a:latin typeface="Myriad Pro" panose="020B0503030403020204" pitchFamily="34" charset="0"/>
              </a:defRPr>
            </a:lvl1pPr>
          </a:lstStyle>
          <a:p>
            <a:endParaRPr lang="en-US" dirty="0"/>
          </a:p>
          <a:p>
            <a:r>
              <a:rPr lang="en-US" dirty="0"/>
              <a:t>© 2022 oneM2M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867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b="1" i="0"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fld id="{8A7DC580-FE31-437C-AD4D-AF9CCD14B753}" type="datetime1">
              <a:rPr lang="en-US" smtClean="0"/>
              <a:t>8/25/2022</a:t>
            </a:fld>
            <a:endParaRPr lang="en-US" dirty="0">
              <a:latin typeface="Myriad Pro" panose="020B0503030403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000" b="0" i="0">
                <a:solidFill>
                  <a:schemeClr val="bg2"/>
                </a:solidFill>
                <a:latin typeface="Myriad Pro" panose="020B0503030403020204" pitchFamily="34" charset="0"/>
              </a:defRPr>
            </a:lvl1pPr>
          </a:lstStyle>
          <a:p>
            <a:endParaRPr lang="en-US" dirty="0"/>
          </a:p>
          <a:p>
            <a:r>
              <a:rPr lang="en-US" dirty="0"/>
              <a:t>© 2022 oneM2M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219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i="0"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fld id="{F6D1CA92-5A82-4F40-857B-5D89174F17A2}" type="datetime1">
              <a:rPr lang="en-US" smtClean="0"/>
              <a:t>8/25/2022</a:t>
            </a:fld>
            <a:endParaRPr lang="en-US" dirty="0">
              <a:latin typeface="Myriad Pro" panose="020B0503030403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000" b="0" i="0">
                <a:solidFill>
                  <a:schemeClr val="bg2"/>
                </a:solidFill>
                <a:latin typeface="Myriad Pro" panose="020B0503030403020204" pitchFamily="34" charset="0"/>
              </a:defRPr>
            </a:lvl1pPr>
          </a:lstStyle>
          <a:p>
            <a:endParaRPr lang="en-US" dirty="0"/>
          </a:p>
          <a:p>
            <a:r>
              <a:rPr lang="en-US" dirty="0"/>
              <a:t>© 2022 oneM2M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fld id="{163F5A94-8458-4F17-AD3C-1A083E20221D}" type="slidenum">
              <a:rPr lang="en-US" smtClean="0"/>
              <a:pPr/>
              <a:t>‹#›</a:t>
            </a:fld>
            <a:endParaRPr lang="en-US" dirty="0"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1594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fld id="{163F5A94-8458-4F17-AD3C-1A083E20221D}" type="slidenum">
              <a:rPr lang="en-US" smtClean="0"/>
              <a:pPr/>
              <a:t>‹#›</a:t>
            </a:fld>
            <a:endParaRPr lang="en-US" dirty="0"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1596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4696" y="0"/>
            <a:ext cx="7850299" cy="1173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696" y="1493919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97628" y="6492875"/>
            <a:ext cx="4943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Myriad Pro" panose="020B0503030403020204" pitchFamily="34" charset="0"/>
              </a:defRPr>
            </a:lvl1pPr>
          </a:lstStyle>
          <a:p>
            <a:fld id="{163F5A94-8458-4F17-AD3C-1A083E20221D}" type="slidenum">
              <a:rPr lang="en-US" smtClean="0"/>
              <a:pPr/>
              <a:t>‹#›</a:t>
            </a:fld>
            <a:endParaRPr lang="en-US" dirty="0">
              <a:latin typeface="Myriad Pro" panose="020B0503030403020204" pitchFamily="34" charset="0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1155282"/>
            <a:ext cx="12192000" cy="18288"/>
          </a:xfrm>
          <a:prstGeom prst="rect">
            <a:avLst/>
          </a:prstGeom>
          <a:solidFill>
            <a:srgbClr val="A7A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07572" y="105845"/>
            <a:ext cx="1207227" cy="904091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6497638"/>
            <a:ext cx="12192000" cy="18288"/>
          </a:xfrm>
          <a:prstGeom prst="rect">
            <a:avLst/>
          </a:prstGeom>
          <a:solidFill>
            <a:srgbClr val="A7A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894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C63133"/>
          </a:solidFill>
          <a:latin typeface="Myriad Pro" panose="020B0503030403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C00000"/>
        </a:buClr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package" Target="../embeddings/Microsoft_Word_Document.docx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linkedin.com/company/onem2m/" TargetMode="External"/><Relationship Id="rId13" Type="http://schemas.openxmlformats.org/officeDocument/2006/relationships/image" Target="../media/image11.svg"/><Relationship Id="rId18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7.svg"/><Relationship Id="rId12" Type="http://schemas.openxmlformats.org/officeDocument/2006/relationships/image" Target="../media/image10.png"/><Relationship Id="rId17" Type="http://schemas.openxmlformats.org/officeDocument/2006/relationships/hyperlink" Target="https://www.onem2m.org/" TargetMode="External"/><Relationship Id="rId2" Type="http://schemas.openxmlformats.org/officeDocument/2006/relationships/hyperlink" Target="https://twitter.com/oneM2M" TargetMode="External"/><Relationship Id="rId16" Type="http://schemas.openxmlformats.org/officeDocument/2006/relationships/image" Target="../media/image13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hyperlink" Target="https://github.com/oneM2M-Tutorials" TargetMode="External"/><Relationship Id="rId5" Type="http://schemas.openxmlformats.org/officeDocument/2006/relationships/hyperlink" Target="https://www.youtube.com/c/Onem2mOrg" TargetMode="External"/><Relationship Id="rId15" Type="http://schemas.openxmlformats.org/officeDocument/2006/relationships/image" Target="../media/image12.png"/><Relationship Id="rId10" Type="http://schemas.openxmlformats.org/officeDocument/2006/relationships/image" Target="../media/image9.svg"/><Relationship Id="rId19" Type="http://schemas.openxmlformats.org/officeDocument/2006/relationships/image" Target="../media/image15.svg"/><Relationship Id="rId4" Type="http://schemas.openxmlformats.org/officeDocument/2006/relationships/image" Target="../media/image5.svg"/><Relationship Id="rId9" Type="http://schemas.openxmlformats.org/officeDocument/2006/relationships/image" Target="../media/image8.png"/><Relationship Id="rId14" Type="http://schemas.openxmlformats.org/officeDocument/2006/relationships/hyperlink" Target="https://wiki.onem2m.org/index.php?title=Main_Pag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637047-D186-20AC-E37F-75D259B5AE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6860" y="1122362"/>
            <a:ext cx="11296184" cy="2713913"/>
          </a:xfrm>
        </p:spPr>
        <p:txBody>
          <a:bodyPr/>
          <a:lstStyle/>
          <a:p>
            <a:r>
              <a:rPr lang="en-US" dirty="0"/>
              <a:t>oneM2M Conference (hybrid)</a:t>
            </a:r>
            <a:br>
              <a:rPr lang="en-US" dirty="0"/>
            </a:br>
            <a:r>
              <a:rPr lang="en-US" dirty="0"/>
              <a:t>(1-2 Dec ‘22)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323EFC-1DFD-8B4B-BBA6-D090785E371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Bindoo Srivastava</a:t>
            </a:r>
          </a:p>
          <a:p>
            <a:r>
              <a:rPr lang="en-GB" dirty="0"/>
              <a:t>TSDSI</a:t>
            </a:r>
          </a:p>
          <a:p>
            <a:r>
              <a:rPr lang="en-GB" dirty="0"/>
              <a:t>25 August 2022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42912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id="{DFCD59C5-1B55-98C8-2A59-2D66B3B24D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696" y="0"/>
            <a:ext cx="8945938" cy="1173570"/>
          </a:xfrm>
        </p:spPr>
        <p:txBody>
          <a:bodyPr>
            <a:normAutofit fontScale="90000"/>
          </a:bodyPr>
          <a:lstStyle/>
          <a:p>
            <a:r>
              <a:rPr lang="en-IN" dirty="0">
                <a:effectLst/>
                <a:latin typeface="Myriad Pro" panose="020B0503030403020204" charset="0"/>
                <a:ea typeface="Calibri" panose="020F0502020204030204" pitchFamily="34" charset="0"/>
              </a:rPr>
              <a:t>Conference Logistics and Infra aspects</a:t>
            </a:r>
            <a:endParaRPr lang="fr-FR" dirty="0"/>
          </a:p>
        </p:txBody>
      </p:sp>
      <p:sp>
        <p:nvSpPr>
          <p:cNvPr id="39" name="Content Placeholder 2">
            <a:extLst>
              <a:ext uri="{FF2B5EF4-FFF2-40B4-BE49-F238E27FC236}">
                <a16:creationId xmlns:a16="http://schemas.microsoft.com/office/drawing/2014/main" id="{75712E42-36E6-85FA-0C29-26DA8F71D4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696" y="1493919"/>
            <a:ext cx="10515600" cy="4948922"/>
          </a:xfrm>
        </p:spPr>
        <p:txBody>
          <a:bodyPr>
            <a:normAutofit fontScale="92500" lnSpcReduction="20000"/>
          </a:bodyPr>
          <a:lstStyle/>
          <a:p>
            <a:pPr marL="228600"/>
            <a:r>
              <a:rPr lang="en-US" dirty="0">
                <a:effectLst/>
                <a:highlight>
                  <a:srgbClr val="00FFFF"/>
                </a:highlight>
                <a:latin typeface="Myriad Pro" panose="020B0503030403020204" charset="0"/>
                <a:ea typeface="Calibri" panose="020F0502020204030204" pitchFamily="34" charset="0"/>
              </a:rPr>
              <a:t>Conference Organization Committee: Michael KIM, XXXX,</a:t>
            </a:r>
            <a:r>
              <a:rPr lang="en-US" dirty="0">
                <a:effectLst/>
                <a:latin typeface="Myriad Pro" panose="020B0503030403020204" charset="0"/>
                <a:ea typeface="Calibri" panose="020F0502020204030204" pitchFamily="34" charset="0"/>
              </a:rPr>
              <a:t> (for conference venue, conference Tool, speaker-delegate registration and support, Publicity, collateral, site visit etc.)</a:t>
            </a:r>
            <a:endParaRPr lang="en-IN" dirty="0">
              <a:effectLst/>
              <a:latin typeface="Myriad Pro" panose="020B0503030403020204" charset="0"/>
              <a:ea typeface="Calibri" panose="020F050202020403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dirty="0">
                <a:effectLst/>
                <a:latin typeface="Myriad Pro" panose="020B0503030403020204" charset="0"/>
                <a:ea typeface="Calibri" panose="020F0502020204030204" pitchFamily="34" charset="0"/>
                <a:cs typeface="Times New Roman" panose="02020603050405020304" pitchFamily="18" charset="0"/>
              </a:rPr>
              <a:t> Work with TTA on the conference program and logistics- for hybrid event</a:t>
            </a:r>
            <a:endParaRPr lang="en-IN" dirty="0">
              <a:effectLst/>
              <a:latin typeface="Myriad Pro" panose="020B0503030403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2800" dirty="0">
                <a:effectLst/>
                <a:highlight>
                  <a:srgbClr val="00FFFF"/>
                </a:highlight>
                <a:latin typeface="Myriad Pro" panose="020B0503030403020204" charset="0"/>
                <a:ea typeface="Calibri" panose="020F0502020204030204" pitchFamily="34" charset="0"/>
                <a:cs typeface="Times New Roman" panose="02020603050405020304" pitchFamily="18" charset="0"/>
              </a:rPr>
              <a:t>Use GTW (TSDSI) as conference Tool – as it supports Speaker Video </a:t>
            </a:r>
            <a:endParaRPr lang="en-IN" sz="2800" dirty="0">
              <a:effectLst/>
              <a:latin typeface="Myriad Pro" panose="020B0503030403020204" charset="0"/>
              <a:ea typeface="Times New Roman" panose="02020603050405020304" pitchFamily="18" charset="0"/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2800" dirty="0">
                <a:effectLst/>
                <a:latin typeface="Myriad Pro" panose="020B0503030403020204" charset="0"/>
                <a:ea typeface="Calibri" panose="020F0502020204030204" pitchFamily="34" charset="0"/>
                <a:cs typeface="Times New Roman" panose="02020603050405020304" pitchFamily="18" charset="0"/>
              </a:rPr>
              <a:t>Registration can be done on the GTW tool</a:t>
            </a:r>
            <a:endParaRPr lang="en-IN" sz="2800" dirty="0">
              <a:effectLst/>
              <a:latin typeface="Myriad Pro" panose="020B0503030403020204" charset="0"/>
              <a:ea typeface="Times New Roman" panose="02020603050405020304" pitchFamily="18" charset="0"/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2800" dirty="0">
                <a:effectLst/>
                <a:highlight>
                  <a:srgbClr val="00FFFF"/>
                </a:highlight>
                <a:latin typeface="Myriad Pro" panose="020B0503030403020204" charset="0"/>
                <a:ea typeface="Calibri" panose="020F0502020204030204" pitchFamily="34" charset="0"/>
                <a:cs typeface="Times New Roman" panose="02020603050405020304" pitchFamily="18" charset="0"/>
              </a:rPr>
              <a:t>AV equipment to feed to the conference tool? C/o ASIF. Consult ETSI on how they integrate GTW with onsite for oneM2M meetings.</a:t>
            </a:r>
            <a:endParaRPr lang="en-IN" sz="2800" dirty="0">
              <a:effectLst/>
              <a:latin typeface="Myriad Pro" panose="020B0503030403020204" charset="0"/>
              <a:ea typeface="Times New Roman" panose="02020603050405020304" pitchFamily="18" charset="0"/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2800" dirty="0">
                <a:effectLst/>
                <a:latin typeface="Myriad Pro" panose="020B0503030403020204" charset="0"/>
                <a:ea typeface="Calibri" panose="020F0502020204030204" pitchFamily="34" charset="0"/>
                <a:cs typeface="Times New Roman" panose="02020603050405020304" pitchFamily="18" charset="0"/>
              </a:rPr>
              <a:t>TTA providing Beam Projector, 3 speakers on the ceiling, 2 wireless mikes  and 1 podium mike</a:t>
            </a:r>
            <a:endParaRPr lang="en-IN" sz="2800" dirty="0">
              <a:effectLst/>
              <a:latin typeface="Myriad Pro" panose="020B0503030403020204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dirty="0">
                <a:effectLst/>
                <a:latin typeface="Myriad Pro" panose="020B0503030403020204" charset="0"/>
                <a:ea typeface="Calibri" panose="020F0502020204030204" pitchFamily="34" charset="0"/>
                <a:cs typeface="Times New Roman" panose="02020603050405020304" pitchFamily="18" charset="0"/>
              </a:rPr>
              <a:t>Check with Karen if she will be there on 1-2 dec.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dirty="0">
                <a:highlight>
                  <a:srgbClr val="00FFFF"/>
                </a:highlight>
                <a:latin typeface="Myriad Pro" panose="020B0503030403020204" charset="0"/>
              </a:rPr>
              <a:t>Conference Conveners: TTA Host Rep., oneM2M – XXX? </a:t>
            </a:r>
            <a:endParaRPr lang="en-IN" dirty="0">
              <a:highlight>
                <a:srgbClr val="00FFFF"/>
              </a:highlight>
              <a:latin typeface="Myriad Pro" panose="020B0503030403020204" charset="0"/>
            </a:endParaRPr>
          </a:p>
          <a:p>
            <a:pPr lvl="0"/>
            <a:endParaRPr lang="en-US" dirty="0">
              <a:latin typeface="Myriad Pro" panose="020B0503030403020204" charset="0"/>
            </a:endParaRPr>
          </a:p>
          <a:p>
            <a:endParaRPr lang="fr-FR" dirty="0">
              <a:latin typeface="Myriad Pro" panose="020B0503030403020204" charset="0"/>
            </a:endParaRPr>
          </a:p>
        </p:txBody>
      </p:sp>
      <p:sp>
        <p:nvSpPr>
          <p:cNvPr id="40" name="Footer Placeholder 38">
            <a:extLst>
              <a:ext uri="{FF2B5EF4-FFF2-40B4-BE49-F238E27FC236}">
                <a16:creationId xmlns:a16="http://schemas.microsoft.com/office/drawing/2014/main" id="{2AD0E62A-0D2D-E6B4-D060-1767E4964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algn="ctr"/>
            <a:endParaRPr lang="en-US" sz="1200" dirty="0">
              <a:solidFill>
                <a:schemeClr val="bg2"/>
              </a:solidFill>
              <a:latin typeface="Myriad Pro" panose="020B0503030403020204" pitchFamily="34" charset="0"/>
            </a:endParaRPr>
          </a:p>
          <a:p>
            <a:pPr algn="ctr"/>
            <a:r>
              <a:rPr lang="en-US" sz="1000" dirty="0">
                <a:solidFill>
                  <a:schemeClr val="bg2"/>
                </a:solidFill>
                <a:latin typeface="Myriad Pro" panose="020B0503030403020204" pitchFamily="34" charset="0"/>
              </a:rPr>
              <a:t>© 2022 oneM2M</a:t>
            </a:r>
          </a:p>
        </p:txBody>
      </p:sp>
    </p:spTree>
    <p:extLst>
      <p:ext uri="{BB962C8B-B14F-4D97-AF65-F5344CB8AC3E}">
        <p14:creationId xmlns:p14="http://schemas.microsoft.com/office/powerpoint/2010/main" val="23107663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EE5694-4A9E-59B3-6064-56C3538CD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dirty="0"/>
              <a:t>Technical Program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DEE2E0-3556-C2E0-66FB-A307D24EDA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2600" dirty="0">
                <a:effectLst/>
                <a:highlight>
                  <a:srgbClr val="00FFFF"/>
                </a:highlight>
                <a:latin typeface="Myriad Pro" panose="020B0503030403020204" charset="0"/>
                <a:ea typeface="Calibri" panose="020F0502020204030204" pitchFamily="34" charset="0"/>
                <a:cs typeface="Times New Roman" panose="02020603050405020304" pitchFamily="18" charset="0"/>
              </a:rPr>
              <a:t>Program Agenda committee ?: Roland+ Enrico+ JaeSeung + Ken+ </a:t>
            </a:r>
            <a:r>
              <a:rPr lang="en-US" sz="2600" dirty="0" err="1">
                <a:effectLst/>
                <a:highlight>
                  <a:srgbClr val="00FFFF"/>
                </a:highlight>
                <a:latin typeface="Myriad Pro" panose="020B0503030403020204" charset="0"/>
                <a:ea typeface="Calibri" panose="020F0502020204030204" pitchFamily="34" charset="0"/>
                <a:cs typeface="Times New Roman" panose="02020603050405020304" pitchFamily="18" charset="0"/>
              </a:rPr>
              <a:t>Aurindam+Bindoo</a:t>
            </a:r>
            <a:r>
              <a:rPr lang="en-US" sz="2600" dirty="0">
                <a:effectLst/>
                <a:highlight>
                  <a:srgbClr val="00FFFF"/>
                </a:highlight>
                <a:latin typeface="Myriad Pro" panose="020B0503030403020204" charset="0"/>
                <a:ea typeface="Calibri" panose="020F0502020204030204" pitchFamily="34" charset="0"/>
                <a:cs typeface="Times New Roman" panose="02020603050405020304" pitchFamily="18" charset="0"/>
              </a:rPr>
              <a:t>….</a:t>
            </a:r>
            <a:endParaRPr lang="en-IN" sz="2600" dirty="0">
              <a:effectLst/>
              <a:latin typeface="Myriad Pro" panose="020B0503030403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IN" sz="2600" dirty="0">
                <a:effectLst/>
                <a:latin typeface="Myriad Pro" panose="020B0503030403020204" charset="0"/>
                <a:ea typeface="Calibri" panose="020F0502020204030204" pitchFamily="34" charset="0"/>
                <a:cs typeface="Times New Roman" panose="02020603050405020304" pitchFamily="18" charset="0"/>
              </a:rPr>
              <a:t>Speakers Talk script/flow  : topics -sync up of speakers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IN" sz="2600" dirty="0">
                <a:effectLst/>
                <a:latin typeface="Myriad Pro" panose="020B0503030403020204" charset="0"/>
                <a:ea typeface="Calibri" panose="020F0502020204030204" pitchFamily="34" charset="0"/>
                <a:cs typeface="Times New Roman" panose="02020603050405020304" pitchFamily="18" charset="0"/>
              </a:rPr>
              <a:t>Any key messages to be given? A priori keep ready from publicity angle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IN" sz="2600" b="1" dirty="0">
                <a:effectLst/>
                <a:highlight>
                  <a:srgbClr val="00FFFF"/>
                </a:highlight>
                <a:latin typeface="Myriad Pro" panose="020B0503030403020204" charset="0"/>
                <a:cs typeface="Calibri" panose="020F0502020204030204" pitchFamily="34" charset="0"/>
              </a:rPr>
              <a:t>Prefer to have speakers onsite in person. Else send a pre-recorded presentation and join remotely /online </a:t>
            </a:r>
            <a:r>
              <a:rPr lang="en-IN" sz="2600" b="1" dirty="0">
                <a:effectLst/>
                <a:highlight>
                  <a:srgbClr val="00FFFF"/>
                </a:highlight>
                <a:latin typeface="Myriad Pro" panose="020B0503030403020204" charset="0"/>
                <a:ea typeface="Dotum" panose="020B0600000101010101" pitchFamily="34" charset="-127"/>
              </a:rPr>
              <a:t>–</a:t>
            </a:r>
            <a:r>
              <a:rPr lang="en-IN" sz="2600" b="1" dirty="0">
                <a:effectLst/>
                <a:highlight>
                  <a:srgbClr val="00FFFF"/>
                </a:highlight>
                <a:latin typeface="Myriad Pro" panose="020B0503030403020204" charset="0"/>
                <a:cs typeface="Calibri" panose="020F0502020204030204" pitchFamily="34" charset="0"/>
              </a:rPr>
              <a:t> to avoid risk of connectivity challenges</a:t>
            </a:r>
            <a:endParaRPr lang="en-IN" sz="2600" dirty="0">
              <a:latin typeface="Myriad Pro" panose="020B050303040302020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B04256-8227-78A9-732E-E7655D3AF0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© 2022 oneM2M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45914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12D181-175C-CC1F-73C5-8C1FC29A3D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228600"/>
            <a:r>
              <a:rPr lang="en-IN" dirty="0">
                <a:effectLst/>
                <a:latin typeface="Myriad Pro" panose="020B0503030403020204" charset="0"/>
                <a:ea typeface="Calibri" panose="020F0502020204030204" pitchFamily="34" charset="0"/>
              </a:rPr>
              <a:t>EVENT Announcement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D88122-663F-3BEE-BA28-0ABE47DE53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IN" sz="2600" dirty="0">
                <a:effectLst/>
                <a:latin typeface="Myriad Pro" panose="020B0503030403020204" charset="0"/>
                <a:ea typeface="Calibri" panose="020F0502020204030204" pitchFamily="34" charset="0"/>
                <a:cs typeface="Times New Roman" panose="02020603050405020304" pitchFamily="18" charset="0"/>
              </a:rPr>
              <a:t>Announce on oneM2M Website, Partner websites, </a:t>
            </a:r>
            <a:r>
              <a:rPr lang="en-IN" sz="2600" dirty="0" err="1">
                <a:effectLst/>
                <a:latin typeface="Myriad Pro" panose="020B0503030403020204" charset="0"/>
                <a:ea typeface="Calibri" panose="020F0502020204030204" pitchFamily="34" charset="0"/>
                <a:cs typeface="Times New Roman" panose="02020603050405020304" pitchFamily="18" charset="0"/>
              </a:rPr>
              <a:t>Brighttalk</a:t>
            </a:r>
            <a:r>
              <a:rPr lang="en-IN" sz="2600" dirty="0">
                <a:effectLst/>
                <a:latin typeface="Myriad Pro" panose="020B0503030403020204" charset="0"/>
                <a:ea typeface="Calibri" panose="020F0502020204030204" pitchFamily="34" charset="0"/>
                <a:cs typeface="Times New Roman" panose="02020603050405020304" pitchFamily="18" charset="0"/>
              </a:rPr>
              <a:t> channel.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IN" sz="2600" dirty="0">
                <a:effectLst/>
                <a:latin typeface="Myriad Pro" panose="020B0503030403020204" charset="0"/>
                <a:ea typeface="Calibri" panose="020F0502020204030204" pitchFamily="34" charset="0"/>
                <a:cs typeface="Times New Roman" panose="02020603050405020304" pitchFamily="18" charset="0"/>
              </a:rPr>
              <a:t>Notify- oneM2M, partner community and to general audience through SM and PR Agency?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endParaRPr lang="en-IN" sz="2600" dirty="0">
              <a:effectLst/>
              <a:latin typeface="Myriad Pro" panose="020B0503030403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AD3CCC-AD64-28DD-65A6-97C13ABBDF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© 2022 oneM2M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52570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DA54F5-9A5B-26D4-78FF-56EDC01629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Draft Announcement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9FB516-5255-AFE1-C646-FF6BF803BA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696" y="1290320"/>
            <a:ext cx="6116904" cy="515111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800" b="1" dirty="0">
                <a:effectLst/>
                <a:latin typeface="Myriad Pro" panose="020B0503030403020204" charset="0"/>
                <a:ea typeface="Calibri" panose="020F0502020204030204" pitchFamily="34" charset="0"/>
              </a:rPr>
              <a:t>Conference “oneM2M Showcase: Specifications-Products-Deployments-Compliance Ecosystem”</a:t>
            </a:r>
            <a:endParaRPr lang="en-IN" sz="800" dirty="0">
              <a:effectLst/>
              <a:latin typeface="Myriad Pro" panose="020B050303040302020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800" b="1" dirty="0">
                <a:effectLst/>
                <a:latin typeface="Myriad Pro" panose="020B0503030403020204" charset="0"/>
                <a:ea typeface="Calibri" panose="020F0502020204030204" pitchFamily="34" charset="0"/>
              </a:rPr>
              <a:t>1-2 December 2022, 1600-1800 KST in &lt;TTA Office &gt; /Hybrid</a:t>
            </a:r>
            <a:endParaRPr lang="en-IN" sz="800" dirty="0">
              <a:effectLst/>
              <a:latin typeface="Myriad Pro" panose="020B050303040302020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800" dirty="0">
                <a:effectLst/>
                <a:highlight>
                  <a:srgbClr val="FFFF00"/>
                </a:highlight>
                <a:latin typeface="Myriad Pro" panose="020B0503030403020204" charset="0"/>
                <a:ea typeface="Calibri" panose="020F0502020204030204" pitchFamily="34" charset="0"/>
              </a:rPr>
              <a:t>About the conference: As oneM2M completes 10 years…… </a:t>
            </a:r>
            <a:endParaRPr lang="en-IN" sz="800" dirty="0">
              <a:effectLst/>
              <a:latin typeface="Myriad Pro" panose="020B050303040302020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800" dirty="0">
                <a:effectLst/>
                <a:highlight>
                  <a:srgbClr val="FFFF00"/>
                </a:highlight>
                <a:latin typeface="Myriad Pro" panose="020B0503030403020204" charset="0"/>
                <a:ea typeface="Calibri" panose="020F0502020204030204" pitchFamily="34" charset="0"/>
              </a:rPr>
              <a:t>This conference will showcase oneM2M Specifications spanning 4/5 Releases and the specification development roadmap; oneM2M Compliant solutions-platforms and products; representative deployments and compliance -certification resources. </a:t>
            </a:r>
            <a:endParaRPr lang="en-IN" sz="800" dirty="0">
              <a:effectLst/>
              <a:latin typeface="Myriad Pro" panose="020B050303040302020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800" dirty="0">
                <a:effectLst/>
                <a:highlight>
                  <a:srgbClr val="FFFF00"/>
                </a:highlight>
                <a:latin typeface="Myriad Pro" panose="020B0503030403020204" charset="0"/>
                <a:ea typeface="Calibri" panose="020F0502020204030204" pitchFamily="34" charset="0"/>
              </a:rPr>
              <a:t>The conference is being held as part of the oneM2M TP 57 and Interop #8 activities, being hosted by TTA in its &lt;</a:t>
            </a:r>
            <a:r>
              <a:rPr lang="en-US" sz="800" dirty="0" err="1">
                <a:effectLst/>
                <a:highlight>
                  <a:srgbClr val="FFFF00"/>
                </a:highlight>
                <a:latin typeface="Myriad Pro" panose="020B0503030403020204" charset="0"/>
                <a:ea typeface="Calibri" panose="020F0502020204030204" pitchFamily="34" charset="0"/>
              </a:rPr>
              <a:t>Pangyo</a:t>
            </a:r>
            <a:r>
              <a:rPr lang="en-US" sz="800" dirty="0">
                <a:effectLst/>
                <a:highlight>
                  <a:srgbClr val="FFFF00"/>
                </a:highlight>
                <a:latin typeface="Myriad Pro" panose="020B0503030403020204" charset="0"/>
                <a:ea typeface="Calibri" panose="020F0502020204030204" pitchFamily="34" charset="0"/>
              </a:rPr>
              <a:t>&gt; premises. A visit to &lt;oneM2M Deployment site XXX&gt; is scheduled on XXXX. Conference participants who wish to join this visit, may reach out to the conference conveners mentioned below. </a:t>
            </a:r>
            <a:endParaRPr lang="en-IN" sz="800" dirty="0">
              <a:effectLst/>
              <a:latin typeface="Myriad Pro" panose="020B050303040302020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800" dirty="0">
                <a:effectLst/>
                <a:highlight>
                  <a:srgbClr val="FFFF00"/>
                </a:highlight>
                <a:latin typeface="Myriad Pro" panose="020B0503030403020204" charset="0"/>
                <a:ea typeface="Calibri" panose="020F0502020204030204" pitchFamily="34" charset="0"/>
              </a:rPr>
              <a:t>It will be held in TTA ….. in hybrid mode. Participants joining in person can join an onsite oneM2M example deployment at XXXXXXX on XXXXXX.</a:t>
            </a:r>
            <a:endParaRPr lang="en-IN" sz="800" dirty="0">
              <a:effectLst/>
              <a:latin typeface="Myriad Pro" panose="020B050303040302020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800" dirty="0">
                <a:effectLst/>
                <a:latin typeface="Myriad Pro" panose="020B0503030403020204" charset="0"/>
                <a:ea typeface="Calibri" panose="020F0502020204030204" pitchFamily="34" charset="0"/>
              </a:rPr>
              <a:t> Conference Committee:</a:t>
            </a:r>
            <a:endParaRPr lang="en-IN" sz="800" dirty="0">
              <a:effectLst/>
              <a:latin typeface="Myriad Pro" panose="020B050303040302020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800" dirty="0">
                <a:effectLst/>
                <a:latin typeface="Myriad Pro" panose="020B0503030403020204" charset="0"/>
                <a:ea typeface="Calibri" panose="020F0502020204030204" pitchFamily="34" charset="0"/>
              </a:rPr>
              <a:t> </a:t>
            </a:r>
            <a:r>
              <a:rPr lang="en-IN" sz="800" b="1" dirty="0">
                <a:effectLst/>
                <a:latin typeface="Myriad Pro" panose="020B0503030403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Participation:</a:t>
            </a:r>
            <a:r>
              <a:rPr lang="en-IN" sz="800" dirty="0">
                <a:effectLst/>
                <a:latin typeface="Myriad Pro" panose="020B0503030403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Open to all by prior registration at </a:t>
            </a:r>
            <a:r>
              <a:rPr lang="en-IN" sz="800" dirty="0">
                <a:effectLst/>
                <a:highlight>
                  <a:srgbClr val="FFFF00"/>
                </a:highlight>
                <a:latin typeface="Myriad Pro" panose="020B0503030403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&lt;link here&gt;</a:t>
            </a:r>
            <a:r>
              <a:rPr lang="en-IN" sz="800" dirty="0">
                <a:effectLst/>
                <a:latin typeface="Myriad Pro" panose="020B0503030403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 Participants from outside </a:t>
            </a:r>
            <a:r>
              <a:rPr lang="en-IN" sz="800" dirty="0" err="1">
                <a:effectLst/>
                <a:latin typeface="Myriad Pro" panose="020B0503030403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S.Korea</a:t>
            </a:r>
            <a:r>
              <a:rPr lang="en-IN" sz="800" dirty="0">
                <a:effectLst/>
                <a:latin typeface="Myriad Pro" panose="020B0503030403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800" dirty="0">
                <a:effectLst/>
                <a:highlight>
                  <a:srgbClr val="00FFFF"/>
                </a:highlight>
                <a:latin typeface="Myriad Pro" panose="020B0503030403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who plan to attend the conference in person are requested to go through the visiting guidelines at link here.</a:t>
            </a:r>
            <a:endParaRPr lang="en-IN" sz="800" dirty="0">
              <a:effectLst/>
              <a:latin typeface="Myriad Pro" panose="020B050303040302020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800" b="1" dirty="0">
                <a:effectLst/>
                <a:latin typeface="Myriad Pro" panose="020B0503030403020204" charset="0"/>
                <a:ea typeface="Calibri" panose="020F0502020204030204" pitchFamily="34" charset="0"/>
              </a:rPr>
              <a:t>SCHEDULE: </a:t>
            </a:r>
            <a:endParaRPr lang="en-IN" sz="800" dirty="0">
              <a:effectLst/>
              <a:latin typeface="Myriad Pro" panose="020B050303040302020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800" dirty="0">
                <a:effectLst/>
                <a:latin typeface="Myriad Pro" panose="020B0503030403020204" charset="0"/>
                <a:ea typeface="Calibri" panose="020F0502020204030204" pitchFamily="34" charset="0"/>
              </a:rPr>
              <a:t>PROGRAM AGENDA: </a:t>
            </a:r>
            <a:r>
              <a:rPr lang="en-IN" sz="800" dirty="0">
                <a:solidFill>
                  <a:srgbClr val="202124"/>
                </a:solidFill>
                <a:effectLst/>
                <a:latin typeface="Myriad Pro" panose="020B0503030403020204" charset="0"/>
                <a:ea typeface="Calibri" panose="020F0502020204030204" pitchFamily="34" charset="0"/>
              </a:rPr>
              <a:t> </a:t>
            </a:r>
            <a:endParaRPr lang="en-IN" sz="800" dirty="0">
              <a:effectLst/>
              <a:latin typeface="Myriad Pro" panose="020B050303040302020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en-IN" sz="800" dirty="0">
                <a:solidFill>
                  <a:srgbClr val="202124"/>
                </a:solidFill>
                <a:effectLst/>
                <a:latin typeface="Myriad Pro" panose="020B0503030403020204" charset="0"/>
                <a:ea typeface="Calibri" panose="020F0502020204030204" pitchFamily="34" charset="0"/>
              </a:rPr>
              <a:t>DAY #1:</a:t>
            </a:r>
            <a:endParaRPr lang="en-IN" sz="800" dirty="0">
              <a:effectLst/>
              <a:latin typeface="Myriad Pro" panose="020B0503030403020204" charset="0"/>
              <a:ea typeface="Calibri" panose="020F0502020204030204" pitchFamily="34" charset="0"/>
            </a:endParaRPr>
          </a:p>
          <a:p>
            <a:pPr marL="0" lvl="0" indent="0">
              <a:lnSpc>
                <a:spcPct val="107000"/>
              </a:lnSpc>
              <a:buNone/>
            </a:pPr>
            <a:r>
              <a:rPr lang="en-IN" sz="800" dirty="0">
                <a:solidFill>
                  <a:srgbClr val="202124"/>
                </a:solidFill>
                <a:effectLst/>
                <a:latin typeface="Myriad Pro" panose="020B0503030403020204" charset="0"/>
                <a:ea typeface="Calibri" panose="020F0502020204030204" pitchFamily="34" charset="0"/>
                <a:cs typeface="Times New Roman" panose="02020603050405020304" pitchFamily="18" charset="0"/>
              </a:rPr>
              <a:t>Inaugural/Intro- context setting – 5 minutes</a:t>
            </a:r>
            <a:endParaRPr lang="en-IN" sz="800" dirty="0">
              <a:effectLst/>
              <a:latin typeface="Myriad Pro" panose="020B0503030403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buNone/>
            </a:pPr>
            <a:r>
              <a:rPr lang="en-IN" sz="800" dirty="0">
                <a:solidFill>
                  <a:srgbClr val="202124"/>
                </a:solidFill>
                <a:effectLst/>
                <a:latin typeface="Myriad Pro" panose="020B0503030403020204" charset="0"/>
                <a:ea typeface="Calibri" panose="020F0502020204030204" pitchFamily="34" charset="0"/>
                <a:cs typeface="Times New Roman" panose="02020603050405020304" pitchFamily="18" charset="0"/>
              </a:rPr>
              <a:t>Overview of oneM2M Releases - 25 +10 minutes </a:t>
            </a:r>
            <a:endParaRPr lang="en-IN" sz="800" dirty="0">
              <a:effectLst/>
              <a:latin typeface="Myriad Pro" panose="020B0503030403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IN" sz="800" dirty="0">
                <a:solidFill>
                  <a:srgbClr val="202124"/>
                </a:solidFill>
                <a:effectLst/>
                <a:latin typeface="Myriad Pro" panose="020B0503030403020204" charset="0"/>
                <a:ea typeface="Calibri" panose="020F0502020204030204" pitchFamily="34" charset="0"/>
                <a:cs typeface="Times New Roman" panose="02020603050405020304" pitchFamily="18" charset="0"/>
              </a:rPr>
              <a:t>Showcase solutions/platforms/products: CDOT, CDAC, KETI, etc… 4 X (15+5) minutes </a:t>
            </a:r>
            <a:endParaRPr lang="en-IN" sz="800" dirty="0">
              <a:effectLst/>
              <a:latin typeface="Myriad Pro" panose="020B0503030403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IN" sz="800" dirty="0">
                <a:effectLst/>
                <a:latin typeface="Myriad Pro" panose="020B0503030403020204" charset="0"/>
                <a:ea typeface="Calibri" panose="020F0502020204030204" pitchFamily="34" charset="0"/>
              </a:rPr>
              <a:t>DAY #2: </a:t>
            </a:r>
          </a:p>
          <a:p>
            <a:pPr marL="0" lvl="0" indent="0">
              <a:lnSpc>
                <a:spcPct val="107000"/>
              </a:lnSpc>
              <a:buNone/>
            </a:pPr>
            <a:r>
              <a:rPr lang="en-IN" sz="800" dirty="0">
                <a:solidFill>
                  <a:srgbClr val="202124"/>
                </a:solidFill>
                <a:effectLst/>
                <a:latin typeface="Myriad Pro" panose="020B0503030403020204" charset="0"/>
                <a:ea typeface="Calibri" panose="020F0502020204030204" pitchFamily="34" charset="0"/>
                <a:cs typeface="Times New Roman" panose="02020603050405020304" pitchFamily="18" charset="0"/>
              </a:rPr>
              <a:t>Showcase – Deployments - 3 X 20 minutes </a:t>
            </a:r>
            <a:endParaRPr lang="en-IN" sz="800" dirty="0">
              <a:effectLst/>
              <a:latin typeface="Myriad Pro" panose="020B0503030403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IN" sz="800" dirty="0">
                <a:solidFill>
                  <a:srgbClr val="202124"/>
                </a:solidFill>
                <a:effectLst/>
                <a:latin typeface="Myriad Pro" panose="020B0503030403020204" charset="0"/>
                <a:ea typeface="Calibri" panose="020F0502020204030204" pitchFamily="34" charset="0"/>
                <a:cs typeface="Times New Roman" panose="02020603050405020304" pitchFamily="18" charset="0"/>
              </a:rPr>
              <a:t>Certification/compliance ecosystem – Talks by TTA/DEKRA/ETSI-CTI/GCF – 4 X 15 minutes </a:t>
            </a:r>
            <a:endParaRPr lang="en-IN" sz="800" dirty="0">
              <a:effectLst/>
              <a:latin typeface="Myriad Pro" panose="020B050303040302020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en-IN" sz="800" dirty="0">
                <a:effectLst/>
                <a:highlight>
                  <a:srgbClr val="00FFFF"/>
                </a:highlight>
                <a:latin typeface="Myriad Pro" panose="020B0503030403020204" charset="0"/>
                <a:ea typeface="Calibri" panose="020F0502020204030204" pitchFamily="34" charset="0"/>
              </a:rPr>
              <a:t>Speakers- Confirmed Speakers include: XXXX</a:t>
            </a:r>
            <a:endParaRPr lang="en-IN" sz="800" dirty="0">
              <a:effectLst/>
              <a:latin typeface="Myriad Pro" panose="020B050303040302020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en-IN" sz="800" dirty="0">
                <a:effectLst/>
                <a:highlight>
                  <a:srgbClr val="00FFFF"/>
                </a:highlight>
                <a:latin typeface="Myriad Pro" panose="020B0503030403020204" charset="0"/>
                <a:ea typeface="Calibri" panose="020F0502020204030204" pitchFamily="34" charset="0"/>
              </a:rPr>
              <a:t>Suggestions for speakers please</a:t>
            </a:r>
            <a:endParaRPr lang="en-IN" sz="800" dirty="0">
              <a:effectLst/>
              <a:latin typeface="Myriad Pro" panose="020B0503030403020204" charset="0"/>
              <a:ea typeface="Calibri" panose="020F050202020403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ADE11F-9C9A-37FE-8ADF-CD2C29D501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© 2022 oneM2M</a:t>
            </a:r>
            <a:endParaRPr lang="en-US" dirty="0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579F591F-D1D3-CF7F-4249-B7CD4DD1DA8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1570295"/>
              </p:ext>
            </p:extLst>
          </p:nvPr>
        </p:nvGraphicFramePr>
        <p:xfrm>
          <a:off x="7585554" y="1799226"/>
          <a:ext cx="2249325" cy="19486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showAsIcon="1" r:id="rId2" imgW="914282" imgH="792690" progId="Word.Document.12">
                  <p:embed/>
                </p:oleObj>
              </mc:Choice>
              <mc:Fallback>
                <p:oleObj name="Document" showAsIcon="1" r:id="rId2" imgW="914282" imgH="79269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585554" y="1799226"/>
                        <a:ext cx="2249325" cy="19486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821731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825688" y="3137069"/>
            <a:ext cx="10540621" cy="962653"/>
          </a:xfrm>
        </p:spPr>
        <p:txBody>
          <a:bodyPr>
            <a:normAutofit/>
          </a:bodyPr>
          <a:lstStyle/>
          <a:p>
            <a:r>
              <a:rPr lang="en-US" sz="5400" dirty="0"/>
              <a:t>Thank You</a:t>
            </a:r>
          </a:p>
        </p:txBody>
      </p:sp>
      <p:pic>
        <p:nvPicPr>
          <p:cNvPr id="3" name="Graphic 2">
            <a:hlinkClick r:id="rId2"/>
            <a:extLst>
              <a:ext uri="{FF2B5EF4-FFF2-40B4-BE49-F238E27FC236}">
                <a16:creationId xmlns:a16="http://schemas.microsoft.com/office/drawing/2014/main" id="{2D828650-DF9C-D58C-34FB-F1E3C3673C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13058" y="4121766"/>
            <a:ext cx="314632" cy="314632"/>
          </a:xfrm>
          <a:prstGeom prst="rect">
            <a:avLst/>
          </a:prstGeom>
        </p:spPr>
      </p:pic>
      <p:pic>
        <p:nvPicPr>
          <p:cNvPr id="7" name="Graphic 6">
            <a:hlinkClick r:id="rId5"/>
            <a:extLst>
              <a:ext uri="{FF2B5EF4-FFF2-40B4-BE49-F238E27FC236}">
                <a16:creationId xmlns:a16="http://schemas.microsoft.com/office/drawing/2014/main" id="{15676D0B-8142-4730-26B8-0B7DF1EE61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144225" y="4121409"/>
            <a:ext cx="314632" cy="314632"/>
          </a:xfrm>
          <a:prstGeom prst="rect">
            <a:avLst/>
          </a:prstGeom>
        </p:spPr>
      </p:pic>
      <p:pic>
        <p:nvPicPr>
          <p:cNvPr id="9" name="Graphic 8">
            <a:hlinkClick r:id="rId8"/>
            <a:extLst>
              <a:ext uri="{FF2B5EF4-FFF2-40B4-BE49-F238E27FC236}">
                <a16:creationId xmlns:a16="http://schemas.microsoft.com/office/drawing/2014/main" id="{9A8083C0-47EA-AB84-D808-3DAE64E0631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731451" y="4127028"/>
            <a:ext cx="309013" cy="309013"/>
          </a:xfrm>
          <a:prstGeom prst="rect">
            <a:avLst/>
          </a:prstGeom>
        </p:spPr>
      </p:pic>
      <p:pic>
        <p:nvPicPr>
          <p:cNvPr id="11" name="Graphic 10">
            <a:hlinkClick r:id="rId11"/>
            <a:extLst>
              <a:ext uri="{FF2B5EF4-FFF2-40B4-BE49-F238E27FC236}">
                <a16:creationId xmlns:a16="http://schemas.microsoft.com/office/drawing/2014/main" id="{6FD392EC-E160-2323-18EA-7EB8FC7A809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562618" y="4121409"/>
            <a:ext cx="314632" cy="314632"/>
          </a:xfrm>
          <a:prstGeom prst="rect">
            <a:avLst/>
          </a:prstGeom>
        </p:spPr>
      </p:pic>
      <p:pic>
        <p:nvPicPr>
          <p:cNvPr id="13" name="Graphic 12">
            <a:hlinkClick r:id="rId14"/>
            <a:extLst>
              <a:ext uri="{FF2B5EF4-FFF2-40B4-BE49-F238E27FC236}">
                <a16:creationId xmlns:a16="http://schemas.microsoft.com/office/drawing/2014/main" id="{A0738B77-E29A-8F47-C577-4631B95A023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6981011" y="4121766"/>
            <a:ext cx="314632" cy="314632"/>
          </a:xfrm>
          <a:prstGeom prst="rect">
            <a:avLst/>
          </a:prstGeom>
        </p:spPr>
      </p:pic>
      <p:pic>
        <p:nvPicPr>
          <p:cNvPr id="6" name="Graphic 5">
            <a:hlinkClick r:id="rId17"/>
            <a:extLst>
              <a:ext uri="{FF2B5EF4-FFF2-40B4-BE49-F238E27FC236}">
                <a16:creationId xmlns:a16="http://schemas.microsoft.com/office/drawing/2014/main" id="{1ADEE9BC-83F7-EDE4-CDFC-577986EE24B1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4896072" y="4121944"/>
            <a:ext cx="313200" cy="31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8275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ne2m">
      <a:dk1>
        <a:srgbClr val="545054"/>
      </a:dk1>
      <a:lt1>
        <a:sysClr val="window" lastClr="FFFFFF"/>
      </a:lt1>
      <a:dk2>
        <a:srgbClr val="000000"/>
      </a:dk2>
      <a:lt2>
        <a:srgbClr val="E7E6E6"/>
      </a:lt2>
      <a:accent1>
        <a:srgbClr val="C00000"/>
      </a:accent1>
      <a:accent2>
        <a:srgbClr val="545054"/>
      </a:accent2>
      <a:accent3>
        <a:srgbClr val="A5A5A5"/>
      </a:accent3>
      <a:accent4>
        <a:srgbClr val="F6921E"/>
      </a:accent4>
      <a:accent5>
        <a:srgbClr val="716896"/>
      </a:accent5>
      <a:accent6>
        <a:srgbClr val="005480"/>
      </a:accent6>
      <a:hlink>
        <a:srgbClr val="668C97"/>
      </a:hlink>
      <a:folHlink>
        <a:srgbClr val="44546A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544</TotalTime>
  <Words>550</Words>
  <Application>Microsoft Office PowerPoint</Application>
  <PresentationFormat>Widescreen</PresentationFormat>
  <Paragraphs>50</Paragraphs>
  <Slides>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Courier New</vt:lpstr>
      <vt:lpstr>Symbol</vt:lpstr>
      <vt:lpstr>Myriad Pro</vt:lpstr>
      <vt:lpstr>Arial</vt:lpstr>
      <vt:lpstr>Calibri</vt:lpstr>
      <vt:lpstr>Office Theme</vt:lpstr>
      <vt:lpstr>Document</vt:lpstr>
      <vt:lpstr>oneM2M Conference (hybrid) (1-2 Dec ‘22)</vt:lpstr>
      <vt:lpstr>Conference Logistics and Infra aspects</vt:lpstr>
      <vt:lpstr>Technical Program</vt:lpstr>
      <vt:lpstr>EVENT Announcement</vt:lpstr>
      <vt:lpstr>Draft Announcement</vt:lpstr>
      <vt:lpstr>Thank You</vt:lpstr>
    </vt:vector>
  </TitlesOfParts>
  <Company>iconectiv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Swedlund, Nils</dc:creator>
  <cp:lastModifiedBy>Akash Malik</cp:lastModifiedBy>
  <cp:revision>43</cp:revision>
  <dcterms:created xsi:type="dcterms:W3CDTF">2017-09-21T15:46:31Z</dcterms:created>
  <dcterms:modified xsi:type="dcterms:W3CDTF">2022-08-25T10:58:41Z</dcterms:modified>
</cp:coreProperties>
</file>