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60" r:id="rId2"/>
    <p:sldId id="511" r:id="rId3"/>
    <p:sldId id="513" r:id="rId4"/>
    <p:sldId id="505" r:id="rId5"/>
    <p:sldId id="498" r:id="rId6"/>
    <p:sldId id="501" r:id="rId7"/>
    <p:sldId id="506" r:id="rId8"/>
    <p:sldId id="335" r:id="rId9"/>
    <p:sldId id="507" r:id="rId10"/>
    <p:sldId id="283" r:id="rId11"/>
    <p:sldId id="510" r:id="rId12"/>
    <p:sldId id="515" r:id="rId13"/>
    <p:sldId id="496" r:id="rId14"/>
    <p:sldId id="278" r:id="rId15"/>
    <p:sldId id="275" r:id="rId16"/>
    <p:sldId id="281" r:id="rId17"/>
    <p:sldId id="280" r:id="rId18"/>
    <p:sldId id="284" r:id="rId19"/>
    <p:sldId id="493" r:id="rId20"/>
    <p:sldId id="494" r:id="rId21"/>
    <p:sldId id="489" r:id="rId22"/>
    <p:sldId id="472" r:id="rId23"/>
    <p:sldId id="476" r:id="rId24"/>
    <p:sldId id="491" r:id="rId25"/>
    <p:sldId id="492"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Myanmar Text" panose="020B0502040204020203" pitchFamily="34" charset="0"/>
      <p:regular r:id="rId32"/>
      <p:bold r:id="rId33"/>
    </p:embeddedFont>
    <p:embeddedFont>
      <p:font typeface="Myriad Pro" panose="020B050303040302020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86809" autoAdjust="0"/>
  </p:normalViewPr>
  <p:slideViewPr>
    <p:cSldViewPr snapToGrid="0">
      <p:cViewPr varScale="1">
        <p:scale>
          <a:sx n="74" d="100"/>
          <a:sy n="74" d="100"/>
        </p:scale>
        <p:origin x="994"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D%20drive\oneM2M\oneM2M%20meetings\Marcom%20110\August-monthly-metrics-for-oneM2M.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D%20drive\oneM2M\oneM2M%20meetings\Marcom%20110\August-monthly-metrics-for-oneM2M.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D%20drive\oneM2M\oneM2M%20meetings\Marcom%20110\August-monthly-metrics-for-oneM2M.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numCache>
            </c:numRef>
          </c:cat>
          <c:val>
            <c:numRef>
              <c:f>Sheet1!$B$2:$B$16</c:f>
              <c:numCache>
                <c:formatCode>mmm\-yy</c:formatCode>
                <c:ptCount val="15"/>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Sheet1!$B$2:$B$14</c:f>
              <c:numCache>
                <c:formatCode>General</c:formatCode>
                <c:ptCount val="13"/>
                <c:pt idx="0">
                  <c:v>484</c:v>
                </c:pt>
                <c:pt idx="1">
                  <c:v>187</c:v>
                </c:pt>
                <c:pt idx="2">
                  <c:v>190</c:v>
                </c:pt>
                <c:pt idx="3">
                  <c:v>107</c:v>
                </c:pt>
                <c:pt idx="4">
                  <c:v>79</c:v>
                </c:pt>
                <c:pt idx="5">
                  <c:v>49</c:v>
                </c:pt>
                <c:pt idx="6">
                  <c:v>56</c:v>
                </c:pt>
                <c:pt idx="7">
                  <c:v>45</c:v>
                </c:pt>
                <c:pt idx="8">
                  <c:v>0</c:v>
                </c:pt>
                <c:pt idx="9">
                  <c:v>0</c:v>
                </c:pt>
                <c:pt idx="10">
                  <c:v>34</c:v>
                </c:pt>
                <c:pt idx="11">
                  <c:v>43</c:v>
                </c:pt>
                <c:pt idx="12">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Sheet1!$C$2:$C$14</c:f>
              <c:numCache>
                <c:formatCode>General</c:formatCode>
                <c:ptCount val="13"/>
                <c:pt idx="0">
                  <c:v>643</c:v>
                </c:pt>
                <c:pt idx="1">
                  <c:v>391</c:v>
                </c:pt>
                <c:pt idx="2">
                  <c:v>328</c:v>
                </c:pt>
                <c:pt idx="3">
                  <c:v>57</c:v>
                </c:pt>
                <c:pt idx="4">
                  <c:v>82</c:v>
                </c:pt>
                <c:pt idx="5">
                  <c:v>58</c:v>
                </c:pt>
                <c:pt idx="6">
                  <c:v>58</c:v>
                </c:pt>
                <c:pt idx="7">
                  <c:v>52</c:v>
                </c:pt>
                <c:pt idx="8">
                  <c:v>30</c:v>
                </c:pt>
                <c:pt idx="9">
                  <c:v>53</c:v>
                </c:pt>
                <c:pt idx="10">
                  <c:v>0</c:v>
                </c:pt>
                <c:pt idx="11">
                  <c:v>0</c:v>
                </c:pt>
                <c:pt idx="12">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Sheet1!$D$2:$D$14</c:f>
              <c:numCache>
                <c:formatCode>General</c:formatCode>
                <c:ptCount val="13"/>
                <c:pt idx="0">
                  <c:v>677</c:v>
                </c:pt>
                <c:pt idx="1">
                  <c:v>306</c:v>
                </c:pt>
                <c:pt idx="2">
                  <c:v>195</c:v>
                </c:pt>
                <c:pt idx="3">
                  <c:v>82</c:v>
                </c:pt>
                <c:pt idx="4">
                  <c:v>68</c:v>
                </c:pt>
                <c:pt idx="5">
                  <c:v>43</c:v>
                </c:pt>
                <c:pt idx="6">
                  <c:v>55</c:v>
                </c:pt>
                <c:pt idx="7">
                  <c:v>27</c:v>
                </c:pt>
                <c:pt idx="8">
                  <c:v>0</c:v>
                </c:pt>
                <c:pt idx="9">
                  <c:v>0</c:v>
                </c:pt>
                <c:pt idx="10">
                  <c:v>29</c:v>
                </c:pt>
                <c:pt idx="11">
                  <c:v>0</c:v>
                </c:pt>
                <c:pt idx="12">
                  <c:v>27</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Sheet1!$A$2:$A$14</c:f>
              <c:strCache>
                <c:ptCount val="13"/>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strCache>
            </c:strRef>
          </c:cat>
          <c:val>
            <c:numRef>
              <c:f>Sheet1!$E$2:$E$14</c:f>
              <c:numCache>
                <c:formatCode>General</c:formatCode>
                <c:ptCount val="13"/>
                <c:pt idx="0">
                  <c:v>524</c:v>
                </c:pt>
                <c:pt idx="1">
                  <c:v>228</c:v>
                </c:pt>
                <c:pt idx="2">
                  <c:v>215</c:v>
                </c:pt>
                <c:pt idx="3">
                  <c:v>260</c:v>
                </c:pt>
                <c:pt idx="4">
                  <c:v>53</c:v>
                </c:pt>
                <c:pt idx="5">
                  <c:v>75</c:v>
                </c:pt>
                <c:pt idx="6">
                  <c:v>61</c:v>
                </c:pt>
                <c:pt idx="7">
                  <c:v>46</c:v>
                </c:pt>
                <c:pt idx="8">
                  <c:v>0</c:v>
                </c:pt>
                <c:pt idx="9">
                  <c:v>0</c:v>
                </c:pt>
                <c:pt idx="10">
                  <c:v>65</c:v>
                </c:pt>
                <c:pt idx="11">
                  <c:v>33</c:v>
                </c:pt>
                <c:pt idx="12">
                  <c:v>0</c:v>
                </c:pt>
              </c:numCache>
            </c:numRef>
          </c:val>
          <c:extLst>
            <c:ext xmlns:c16="http://schemas.microsoft.com/office/drawing/2014/chart" uri="{C3380CC4-5D6E-409C-BE32-E72D297353CC}">
              <c16:uniqueId val="{00000000-D09B-480D-9DA2-D3254E930F87}"/>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strRef>
          <c:f>'\\etsi\fileservices\Units\SER\COM\Communications\COM-statistics-material\2022\August\[Draft_ETSI-MKG-metrics-report-August-2022.xlsx]Website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1"/>
          <c:order val="0"/>
          <c:tx>
            <c:strRef>
              <c:f>'\\etsi\fileservices\Units\SER\COM\Communications\COM-statistics-material\2022\August\[Draft_ETSI-MKG-metrics-report-August-2022.xlsx]Website oneM2M'!$C$4</c:f>
              <c:strCache>
                <c:ptCount val="1"/>
                <c:pt idx="0">
                  <c:v>2022</c:v>
                </c:pt>
              </c:strCache>
            </c:strRef>
          </c:tx>
          <c:spPr>
            <a:solidFill>
              <a:srgbClr val="ED1C24"/>
            </a:solidFill>
            <a:ln>
              <a:noFill/>
            </a:ln>
            <a:effectLst/>
          </c:spPr>
          <c:invertIfNegative val="0"/>
          <c:dLbls>
            <c:dLbl>
              <c:idx val="0"/>
              <c:layout>
                <c:manualLayout>
                  <c:x val="-1.1111111111111112E-2"/>
                  <c:y val="9.8669651587669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92-4500-9AC7-0C8ECEDBC8DD}"/>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2-4500-9AC7-0C8ECEDBC8DD}"/>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92-4500-9AC7-0C8ECEDBC8DD}"/>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92-4500-9AC7-0C8ECEDBC8D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Myriad Pro" panose="020B050303040302020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1547</c:v>
                </c:pt>
                <c:pt idx="1">
                  <c:v>1529</c:v>
                </c:pt>
                <c:pt idx="2">
                  <c:v>1684</c:v>
                </c:pt>
                <c:pt idx="3">
                  <c:v>1783</c:v>
                </c:pt>
                <c:pt idx="4">
                  <c:v>2188</c:v>
                </c:pt>
                <c:pt idx="5">
                  <c:v>1943</c:v>
                </c:pt>
                <c:pt idx="6">
                  <c:v>721</c:v>
                </c:pt>
                <c:pt idx="7">
                  <c:v>1900</c:v>
                </c:pt>
              </c:numCache>
            </c:numRef>
          </c:val>
          <c:extLst>
            <c:ext xmlns:c16="http://schemas.microsoft.com/office/drawing/2014/chart" uri="{C3380CC4-5D6E-409C-BE32-E72D297353CC}">
              <c16:uniqueId val="{00000004-8692-4500-9AC7-0C8ECEDBC8DD}"/>
            </c:ext>
          </c:extLst>
        </c:ser>
        <c:ser>
          <c:idx val="0"/>
          <c:order val="1"/>
          <c:tx>
            <c:strRef>
              <c:f>'\\etsi\fileservices\Units\SER\COM\Communications\COM-statistics-material\2022\August\[Draft_ETSI-MKG-metrics-report-August-2022.xlsx]Website oneM2M'!$D$4</c:f>
              <c:strCache>
                <c:ptCount val="1"/>
                <c:pt idx="0">
                  <c:v>2021</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361</c:v>
                </c:pt>
                <c:pt idx="1">
                  <c:v>418</c:v>
                </c:pt>
                <c:pt idx="2">
                  <c:v>509</c:v>
                </c:pt>
                <c:pt idx="3">
                  <c:v>451</c:v>
                </c:pt>
                <c:pt idx="4">
                  <c:v>436</c:v>
                </c:pt>
                <c:pt idx="5">
                  <c:v>2239</c:v>
                </c:pt>
                <c:pt idx="6">
                  <c:v>2293</c:v>
                </c:pt>
                <c:pt idx="7">
                  <c:v>1946</c:v>
                </c:pt>
                <c:pt idx="8">
                  <c:v>1886</c:v>
                </c:pt>
                <c:pt idx="9">
                  <c:v>2197</c:v>
                </c:pt>
                <c:pt idx="10">
                  <c:v>2030</c:v>
                </c:pt>
                <c:pt idx="11">
                  <c:v>1763</c:v>
                </c:pt>
              </c:numCache>
            </c:numRef>
          </c:val>
          <c:extLst>
            <c:ext xmlns:c16="http://schemas.microsoft.com/office/drawing/2014/chart" uri="{C3380CC4-5D6E-409C-BE32-E72D297353CC}">
              <c16:uniqueId val="{00000005-8692-4500-9AC7-0C8ECEDBC8DD}"/>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'\\etsi\fileservices\Units\SER\COM\Communications\COM-statistics-material\2022\August\[Draft_ETSI-MKG-metrics-report-August-2022.xlsx]Website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Myriad Pro" panose="020B0503030403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China</c:v>
                  </c:pt>
                  <c:pt idx="2">
                    <c:v>United States</c:v>
                  </c:pt>
                  <c:pt idx="3">
                    <c:v>South Korea</c:v>
                  </c:pt>
                  <c:pt idx="4">
                    <c:v>Japan</c:v>
                  </c:pt>
                  <c:pt idx="5">
                    <c:v>Vietnam</c:v>
                  </c:pt>
                  <c:pt idx="6">
                    <c:v>Germany</c:v>
                  </c:pt>
                  <c:pt idx="7">
                    <c:v>France</c:v>
                  </c:pt>
                  <c:pt idx="8">
                    <c:v>United Kingdom</c:v>
                  </c:pt>
                  <c:pt idx="9">
                    <c:v>Canada</c:v>
                  </c:pt>
                </c:lvl>
              </c:multiLvlStrCache>
            </c:multiLvlStrRef>
          </c:cat>
          <c:val>
            <c:numRef>
              <c:f>'[1]Website oneM2M'!$H$29:$H$38</c:f>
              <c:numCache>
                <c:formatCode>General</c:formatCode>
                <c:ptCount val="10"/>
                <c:pt idx="0">
                  <c:v>524</c:v>
                </c:pt>
                <c:pt idx="1">
                  <c:v>260</c:v>
                </c:pt>
                <c:pt idx="2">
                  <c:v>228</c:v>
                </c:pt>
                <c:pt idx="3">
                  <c:v>215</c:v>
                </c:pt>
                <c:pt idx="4">
                  <c:v>75</c:v>
                </c:pt>
                <c:pt idx="5">
                  <c:v>65</c:v>
                </c:pt>
                <c:pt idx="6">
                  <c:v>61</c:v>
                </c:pt>
                <c:pt idx="7">
                  <c:v>53</c:v>
                </c:pt>
                <c:pt idx="8">
                  <c:v>46</c:v>
                </c:pt>
                <c:pt idx="9">
                  <c:v>33</c:v>
                </c:pt>
              </c:numCache>
            </c:numRef>
          </c:val>
          <c:extLst xmlns:c15="http://schemas.microsoft.com/office/drawing/2012/chart">
            <c:ext xmlns:c16="http://schemas.microsoft.com/office/drawing/2014/chart" uri="{C3380CC4-5D6E-409C-BE32-E72D297353CC}">
              <c16:uniqueId val="{00000000-3DA0-4D21-B4D8-3F102EB2E5C9}"/>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Jul’22</a:t>
            </a:r>
            <a:r>
              <a:rPr lang="en-IN" sz="1400" baseline="0" dirty="0">
                <a:latin typeface="Myriad Pro" panose="020B0503030403020204" charset="0"/>
              </a:rPr>
              <a:t> | Aug’22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Sheet1!$G$1</c:f>
              <c:strCache>
                <c:ptCount val="1"/>
                <c:pt idx="0">
                  <c:v>Jul'22</c:v>
                </c:pt>
              </c:strCache>
            </c:strRef>
          </c:tx>
          <c:spPr>
            <a:solidFill>
              <a:schemeClr val="accent1"/>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Sheet1!$G$18:$G$28</c:f>
              <c:numCache>
                <c:formatCode>General</c:formatCode>
                <c:ptCount val="11"/>
                <c:pt idx="0">
                  <c:v>1720</c:v>
                </c:pt>
                <c:pt idx="1">
                  <c:v>1463</c:v>
                </c:pt>
                <c:pt idx="2">
                  <c:v>0</c:v>
                </c:pt>
                <c:pt idx="3">
                  <c:v>0</c:v>
                </c:pt>
                <c:pt idx="4">
                  <c:v>669</c:v>
                </c:pt>
                <c:pt idx="5">
                  <c:v>653</c:v>
                </c:pt>
                <c:pt idx="6">
                  <c:v>567</c:v>
                </c:pt>
                <c:pt idx="7">
                  <c:v>477</c:v>
                </c:pt>
                <c:pt idx="8">
                  <c:v>460</c:v>
                </c:pt>
                <c:pt idx="9">
                  <c:v>439</c:v>
                </c:pt>
                <c:pt idx="10">
                  <c:v>225</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Sheet1!$H$1</c:f>
              <c:strCache>
                <c:ptCount val="1"/>
                <c:pt idx="0">
                  <c:v>Aug'22</c:v>
                </c:pt>
              </c:strCache>
            </c:strRef>
          </c:tx>
          <c:spPr>
            <a:solidFill>
              <a:schemeClr val="accent2"/>
            </a:solidFill>
            <a:ln>
              <a:noFill/>
            </a:ln>
            <a:effectLst/>
          </c:spPr>
          <c:invertIfNegative val="0"/>
          <c:cat>
            <c:strRef>
              <c:f>Sheet1!$A$18:$A$28</c:f>
              <c:strCache>
                <c:ptCount val="11"/>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pt idx="9">
                  <c:v> /harmonization-m2m/onem2m-10</c:v>
                </c:pt>
                <c:pt idx="10">
                  <c:v>technical/onem2m-ontologies</c:v>
                </c:pt>
              </c:strCache>
            </c:strRef>
          </c:cat>
          <c:val>
            <c:numRef>
              <c:f>Sheet1!$H$18:$H$28</c:f>
              <c:numCache>
                <c:formatCode>General</c:formatCode>
                <c:ptCount val="11"/>
                <c:pt idx="0">
                  <c:v>615</c:v>
                </c:pt>
                <c:pt idx="1">
                  <c:v>365</c:v>
                </c:pt>
                <c:pt idx="2">
                  <c:v>303</c:v>
                </c:pt>
                <c:pt idx="3">
                  <c:v>265</c:v>
                </c:pt>
                <c:pt idx="4">
                  <c:v>255</c:v>
                </c:pt>
                <c:pt idx="5">
                  <c:v>170</c:v>
                </c:pt>
                <c:pt idx="6">
                  <c:v>131</c:v>
                </c:pt>
                <c:pt idx="7">
                  <c:v>143</c:v>
                </c:pt>
                <c:pt idx="8">
                  <c:v>188</c:v>
                </c:pt>
                <c:pt idx="9">
                  <c:v>0</c:v>
                </c:pt>
                <c:pt idx="10">
                  <c:v>0</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using-onem2m/developers/device-developers</c:v>
                </c:pt>
                <c:pt idx="7">
                  <c:v>using-onem2m/devices-examples</c:v>
                </c:pt>
                <c:pt idx="8">
                  <c:v>using-onem2m/developers/api</c:v>
                </c:pt>
                <c:pt idx="9">
                  <c:v>using-onem2m/developers/rest-resources</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E626-4564-AF8C-B04A4B4A732C}"/>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using-onem2m/developers/device-developers</c:v>
                </c:pt>
                <c:pt idx="7">
                  <c:v>using-onem2m/devices-examples</c:v>
                </c:pt>
                <c:pt idx="8">
                  <c:v>using-onem2m/developers/api</c:v>
                </c:pt>
                <c:pt idx="9">
                  <c:v>using-onem2m/developers/rest-resources</c:v>
                </c:pt>
              </c:strCache>
            </c:strRef>
          </c:cat>
          <c:val>
            <c:numRef>
              <c:f>'[1]Website oneM2M'!$E$45:$E$54</c:f>
              <c:numCache>
                <c:formatCode>General</c:formatCode>
                <c:ptCount val="10"/>
                <c:pt idx="0">
                  <c:v>1352</c:v>
                </c:pt>
                <c:pt idx="1">
                  <c:v>615</c:v>
                </c:pt>
                <c:pt idx="2">
                  <c:v>365</c:v>
                </c:pt>
                <c:pt idx="3">
                  <c:v>303</c:v>
                </c:pt>
                <c:pt idx="4">
                  <c:v>265</c:v>
                </c:pt>
                <c:pt idx="5">
                  <c:v>255</c:v>
                </c:pt>
                <c:pt idx="6">
                  <c:v>188</c:v>
                </c:pt>
                <c:pt idx="7">
                  <c:v>170</c:v>
                </c:pt>
                <c:pt idx="8">
                  <c:v>143</c:v>
                </c:pt>
                <c:pt idx="9">
                  <c:v>131</c:v>
                </c:pt>
              </c:numCache>
            </c:numRef>
          </c:val>
          <c:extLst>
            <c:ext xmlns:c16="http://schemas.microsoft.com/office/drawing/2014/chart" uri="{C3380CC4-5D6E-409C-BE32-E72D297353CC}">
              <c16:uniqueId val="{00000001-E626-4564-AF8C-B04A4B4A732C}"/>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586921032"/>
        <c:crosses val="autoZero"/>
        <c:auto val="1"/>
        <c:lblAlgn val="ctr"/>
        <c:lblOffset val="100"/>
        <c:noMultiLvlLbl val="0"/>
      </c:catAx>
      <c:valAx>
        <c:axId val="586921032"/>
        <c:scaling>
          <c:orientation val="minMax"/>
          <c:max val="15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Jan'22</c:v>
                </c:pt>
                <c:pt idx="1">
                  <c:v>Feb'22</c:v>
                </c:pt>
                <c:pt idx="2">
                  <c:v>Mar'22</c:v>
                </c:pt>
                <c:pt idx="3">
                  <c:v>Apr'22</c:v>
                </c:pt>
                <c:pt idx="4">
                  <c:v>May'22</c:v>
                </c:pt>
                <c:pt idx="5">
                  <c:v>Jun'22</c:v>
                </c:pt>
                <c:pt idx="6">
                  <c:v>Jul'22</c:v>
                </c:pt>
                <c:pt idx="7">
                  <c:v>Aug'22</c:v>
                </c:pt>
              </c:strCache>
            </c:strRef>
          </c:cat>
          <c:val>
            <c:numRef>
              <c:f>Sheet1!$B$2:$B$9</c:f>
              <c:numCache>
                <c:formatCode>General</c:formatCode>
                <c:ptCount val="8"/>
                <c:pt idx="0">
                  <c:v>28</c:v>
                </c:pt>
                <c:pt idx="1">
                  <c:v>15</c:v>
                </c:pt>
                <c:pt idx="2">
                  <c:v>38</c:v>
                </c:pt>
                <c:pt idx="3">
                  <c:v>13</c:v>
                </c:pt>
                <c:pt idx="4">
                  <c:v>27</c:v>
                </c:pt>
                <c:pt idx="5">
                  <c:v>23</c:v>
                </c:pt>
                <c:pt idx="6">
                  <c:v>67</c:v>
                </c:pt>
                <c:pt idx="7">
                  <c:v>41</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mmm\-yy</c:formatCode>
                <c:ptCount val="15"/>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numCache>
            </c:numRef>
          </c:cat>
          <c:val>
            <c:numRef>
              <c:f>Sheet1!$B$2:$B$16</c:f>
              <c:numCache>
                <c:formatCode>General</c:formatCode>
                <c:ptCount val="15"/>
                <c:pt idx="0">
                  <c:v>74</c:v>
                </c:pt>
                <c:pt idx="1">
                  <c:v>27</c:v>
                </c:pt>
                <c:pt idx="2">
                  <c:v>25</c:v>
                </c:pt>
                <c:pt idx="3">
                  <c:v>42</c:v>
                </c:pt>
                <c:pt idx="4">
                  <c:v>45</c:v>
                </c:pt>
                <c:pt idx="5">
                  <c:v>106</c:v>
                </c:pt>
                <c:pt idx="6">
                  <c:v>14</c:v>
                </c:pt>
                <c:pt idx="7">
                  <c:v>17</c:v>
                </c:pt>
                <c:pt idx="8">
                  <c:v>28</c:v>
                </c:pt>
                <c:pt idx="9">
                  <c:v>27</c:v>
                </c:pt>
                <c:pt idx="10">
                  <c:v>179</c:v>
                </c:pt>
                <c:pt idx="11">
                  <c:v>215</c:v>
                </c:pt>
                <c:pt idx="12">
                  <c:v>399</c:v>
                </c:pt>
                <c:pt idx="13">
                  <c:v>202</c:v>
                </c:pt>
                <c:pt idx="14">
                  <c:v>198</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21-09-2022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nem2m.org/membership/executive-viewpoints/803-onem2m-interview-mauro-dragon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41943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Articles in pipeline – </a:t>
            </a:r>
          </a:p>
          <a:p>
            <a:pPr marL="228600" indent="-228600">
              <a:buAutoNum type="arabicPeriod"/>
            </a:pPr>
            <a:r>
              <a:rPr lang="en-US" sz="1800" i="0" dirty="0">
                <a:solidFill>
                  <a:srgbClr val="000000"/>
                </a:solidFill>
                <a:effectLst/>
                <a:latin typeface="Arial" panose="020B0604020202020204" pitchFamily="34" charset="0"/>
              </a:rPr>
              <a:t>Placeholder - ETSI Enjoy (10-year celebration) - Ken/Bindoo</a:t>
            </a:r>
          </a:p>
          <a:p>
            <a:pPr marL="228600" indent="-228600">
              <a:buAutoNum type="arabicPeriod"/>
            </a:pPr>
            <a:r>
              <a:rPr lang="en-US" sz="1800" i="0" dirty="0">
                <a:solidFill>
                  <a:srgbClr val="000000"/>
                </a:solidFill>
                <a:effectLst/>
                <a:latin typeface="Arial" panose="020B0604020202020204" pitchFamily="34" charset="0"/>
              </a:rPr>
              <a:t>Second article for Enjoy - deployments - Ken</a:t>
            </a:r>
            <a:endParaRPr lang="en-IN" b="0" i="0" u="none" strike="noStrike"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yriad Pro" panose="020B0503030403020204"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charset="0"/>
                <a:hlinkClick r:id="rId3"/>
              </a:rPr>
              <a:t>Executive Insights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For TP 55 by Roland Hechwartner - 7</a:t>
            </a:r>
            <a:r>
              <a:rPr lang="en-US" baseline="30000" dirty="0">
                <a:latin typeface="Myriad Pro" panose="020B0503030403020204" charset="0"/>
              </a:rPr>
              <a:t>th</a:t>
            </a:r>
            <a:r>
              <a:rPr lang="en-US" dirty="0">
                <a:latin typeface="Myriad Pro" panose="020B0503030403020204" charset="0"/>
              </a:rPr>
              <a:t> Sep’22 (https://www.onem2m.org/membership/executive-viewpoints/812-onem2m-tp55-interview-Hechwartner)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Myriad Pro" panose="020B0503030403020204" charset="0"/>
              </a:rPr>
              <a:t>IUDX-oneM2M pilot by Vasanth Rajaraman &amp; Anuradha </a:t>
            </a:r>
            <a:r>
              <a:rPr lang="en-US" dirty="0" err="1">
                <a:latin typeface="Myriad Pro" panose="020B0503030403020204" charset="0"/>
              </a:rPr>
              <a:t>Vattem</a:t>
            </a:r>
            <a:r>
              <a:rPr lang="en-US" dirty="0">
                <a:latin typeface="Myriad Pro" panose="020B0503030403020204" charset="0"/>
              </a:rPr>
              <a:t> – 12</a:t>
            </a:r>
            <a:r>
              <a:rPr lang="en-US" baseline="30000" dirty="0">
                <a:latin typeface="Myriad Pro" panose="020B0503030403020204" charset="0"/>
              </a:rPr>
              <a:t>th</a:t>
            </a:r>
            <a:r>
              <a:rPr lang="en-US" dirty="0">
                <a:latin typeface="Myriad Pro" panose="020B0503030403020204" charset="0"/>
              </a:rPr>
              <a:t> Sep’22 (https://www.onem2m.org/membership/executive-viewpoints/813-onem2m-interview-rajaraman-vattem)</a:t>
            </a:r>
            <a:endParaRPr lang="en-GB" dirty="0">
              <a:latin typeface="Myriad Pro" panose="020B0503030403020204" charset="0"/>
            </a:endParaRPr>
          </a:p>
        </p:txBody>
      </p:sp>
      <p:sp>
        <p:nvSpPr>
          <p:cNvPr id="4" name="Slide Number Placeholder 3"/>
          <p:cNvSpPr>
            <a:spLocks noGrp="1"/>
          </p:cNvSpPr>
          <p:nvPr>
            <p:ph type="sldNum" sz="quarter" idx="5"/>
          </p:nvPr>
        </p:nvSpPr>
        <p:spPr/>
        <p:txBody>
          <a:bodyPr/>
          <a:lstStyle/>
          <a:p>
            <a:fld id="{2DA05934-9E10-4F0A-88EF-5F62E8EA335B}" type="slidenum">
              <a:rPr lang="en-IN" smtClean="0"/>
              <a:t>14</a:t>
            </a:fld>
            <a:endParaRPr lang="en-IN"/>
          </a:p>
        </p:txBody>
      </p:sp>
    </p:spTree>
    <p:extLst>
      <p:ext uri="{BB962C8B-B14F-4D97-AF65-F5344CB8AC3E}">
        <p14:creationId xmlns:p14="http://schemas.microsoft.com/office/powerpoint/2010/main" val="7796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050" dirty="0"/>
              <a:t>Executive </a:t>
            </a:r>
            <a:r>
              <a:rPr lang="en-IN" dirty="0"/>
              <a:t>Insights in pipeline – </a:t>
            </a:r>
          </a:p>
          <a:p>
            <a:pPr marL="285750" indent="-285750">
              <a:buFontTx/>
              <a:buChar char="-"/>
            </a:pPr>
            <a:r>
              <a:rPr lang="en-IN" sz="1800" i="0" dirty="0">
                <a:effectLst/>
                <a:latin typeface="Arial" panose="020B0604020202020204" pitchFamily="34" charset="0"/>
              </a:rPr>
              <a:t>TP #55 (Roland)</a:t>
            </a:r>
          </a:p>
          <a:p>
            <a:pPr marL="171450" indent="-171450">
              <a:buFontTx/>
              <a:buChar char="-"/>
            </a:pPr>
            <a:r>
              <a:rPr lang="en-IN" sz="1200" kern="1200" dirty="0">
                <a:solidFill>
                  <a:schemeClr val="tx1"/>
                </a:solidFill>
                <a:latin typeface="+mn-lt"/>
                <a:ea typeface="+mn-ea"/>
                <a:cs typeface="+mn-cs"/>
              </a:rPr>
              <a:t>Dr</a:t>
            </a:r>
            <a:r>
              <a:rPr lang="en-IN" sz="1800" i="0" dirty="0">
                <a:solidFill>
                  <a:srgbClr val="000000"/>
                </a:solidFill>
                <a:effectLst/>
                <a:latin typeface="Arial" panose="020B0604020202020204" pitchFamily="34" charset="0"/>
              </a:rPr>
              <a:t> </a:t>
            </a:r>
            <a:r>
              <a:rPr lang="en-IN" sz="1800" i="0" dirty="0" err="1">
                <a:solidFill>
                  <a:srgbClr val="000000"/>
                </a:solidFill>
                <a:effectLst/>
                <a:latin typeface="Arial" panose="020B0604020202020204" pitchFamily="34" charset="0"/>
              </a:rPr>
              <a:t>Indergopal</a:t>
            </a:r>
            <a:r>
              <a:rPr lang="en-IN" sz="1800" i="0" dirty="0">
                <a:solidFill>
                  <a:srgbClr val="000000"/>
                </a:solidFill>
                <a:effectLst/>
                <a:latin typeface="Arial" panose="020B0604020202020204" pitchFamily="34" charset="0"/>
              </a:rPr>
              <a:t> IISC Bangalore - IUDX-oneM2M interface for smart cities</a:t>
            </a:r>
          </a:p>
          <a:p>
            <a:pPr marL="171450" indent="-171450">
              <a:buFontTx/>
              <a:buChar char="-"/>
            </a:pPr>
            <a:r>
              <a:rPr lang="en-US" sz="1800" i="0" dirty="0">
                <a:effectLst/>
                <a:latin typeface="Arial" panose="020B0604020202020204" pitchFamily="34" charset="0"/>
              </a:rPr>
              <a:t>Sateesh (CDAC - </a:t>
            </a:r>
            <a:r>
              <a:rPr lang="en-US" sz="1800" i="0" dirty="0" err="1">
                <a:effectLst/>
                <a:latin typeface="Arial" panose="020B0604020202020204" pitchFamily="34" charset="0"/>
              </a:rPr>
              <a:t>CoSMiC</a:t>
            </a:r>
            <a:r>
              <a:rPr lang="en-US" sz="1800" i="0" dirty="0">
                <a:effectLst/>
                <a:latin typeface="Arial" panose="020B0604020202020204" pitchFamily="34" charset="0"/>
              </a:rPr>
              <a:t>) satheeshg@cdac.in</a:t>
            </a:r>
            <a:endParaRPr lang="en-IN" sz="1800" i="0" dirty="0">
              <a:solidFill>
                <a:srgbClr val="000000"/>
              </a:solidFill>
              <a:effectLst/>
              <a:latin typeface="Arial" panose="020B0604020202020204" pitchFamily="34" charset="0"/>
            </a:endParaRPr>
          </a:p>
          <a:p>
            <a:pPr marL="171450" indent="-171450">
              <a:buFontTx/>
              <a:buChar char="-"/>
            </a:pPr>
            <a:r>
              <a:rPr lang="en-IN" sz="1800" i="0" dirty="0">
                <a:effectLst/>
                <a:latin typeface="Arial" panose="020B0604020202020204" pitchFamily="34" charset="0"/>
              </a:rPr>
              <a:t>TP #56 (Roland)</a:t>
            </a: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21</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0" lvl="0" indent="0" algn="l" rtl="0">
              <a:spcBef>
                <a:spcPts val="0"/>
              </a:spcBef>
              <a:spcAft>
                <a:spcPts val="0"/>
              </a:spcAft>
              <a:buClr>
                <a:schemeClr val="dk1"/>
              </a:buClr>
              <a:buSzPts val="1700"/>
              <a:buFont typeface="Open Sans"/>
              <a:buNone/>
            </a:pPr>
            <a:r>
              <a:rPr lang="en-IN" sz="1050" dirty="0">
                <a:latin typeface="Myriad Pro"/>
                <a:ea typeface="Open Sans"/>
                <a:cs typeface="Open Sans"/>
                <a:sym typeface="Open Sans"/>
              </a:rPr>
              <a:t>Regional Events Upcoming - </a:t>
            </a:r>
          </a:p>
          <a:p>
            <a:pPr marL="457200" lvl="0" indent="-336550" algn="l" rtl="0">
              <a:spcBef>
                <a:spcPts val="0"/>
              </a:spcBef>
              <a:spcAft>
                <a:spcPts val="0"/>
              </a:spcAft>
              <a:buClr>
                <a:schemeClr val="dk1"/>
              </a:buClr>
              <a:buSzPts val="1700"/>
              <a:buFont typeface="Open Sans"/>
              <a:buChar char="-"/>
            </a:pPr>
            <a:r>
              <a:rPr lang="en-IN" sz="1050" dirty="0">
                <a:latin typeface="Myriad Pro"/>
                <a:ea typeface="Open Sans"/>
                <a:cs typeface="Open Sans"/>
                <a:sym typeface="Open Sans"/>
              </a:rPr>
              <a:t>1-3 Oct: IMC 2022*</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u="sng" dirty="0">
                <a:solidFill>
                  <a:srgbClr val="FF0000"/>
                </a:solidFill>
                <a:latin typeface="Myriad Pro"/>
                <a:ea typeface="Open Sans"/>
                <a:cs typeface="Open Sans"/>
                <a:sym typeface="Open Sans"/>
                <a:hlinkClick r:id="rId3">
                  <a:extLst>
                    <a:ext uri="{A12FA001-AC4F-418D-AE19-62706E023703}">
                      <ahyp:hlinkClr xmlns:ahyp="http://schemas.microsoft.com/office/drawing/2018/hyperlinkcolor" val="tx"/>
                    </a:ext>
                  </a:extLst>
                </a:hlinkClick>
              </a:rPr>
              <a:t>18-20 Oct: Future Com Brazil/Hybrid/Sau Paolo</a:t>
            </a:r>
            <a:endParaRPr lang="en-IN" sz="1050" u="sng" dirty="0">
              <a:solidFill>
                <a:srgbClr val="FF0000"/>
              </a:solidFill>
              <a:latin typeface="Myriad Pro"/>
              <a:ea typeface="Open Sans"/>
              <a:cs typeface="Open Sans"/>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IN" sz="1050" b="0" i="0" u="sng" strike="noStrike" cap="none" dirty="0">
                <a:solidFill>
                  <a:srgbClr val="FF0000"/>
                </a:solidFill>
                <a:latin typeface="Myriad Pro"/>
                <a:ea typeface="Open Sans"/>
                <a:cs typeface="Open Sans"/>
                <a:sym typeface="Arial"/>
              </a:rPr>
              <a:t>IET Future Tech Congress - 22-23 Nov (</a:t>
            </a:r>
            <a:r>
              <a:rPr lang="en-IN" sz="1050" b="0" i="0" u="sng" strike="noStrike" cap="none" dirty="0" err="1">
                <a:solidFill>
                  <a:srgbClr val="FF0000"/>
                </a:solidFill>
                <a:latin typeface="Myriad Pro"/>
                <a:ea typeface="Open Sans"/>
                <a:cs typeface="Open Sans"/>
                <a:sym typeface="Arial"/>
              </a:rPr>
              <a:t>Phygital</a:t>
            </a:r>
            <a:r>
              <a:rPr lang="en-IN" sz="1050" b="0" i="0" u="sng" strike="noStrike" cap="none" dirty="0">
                <a:solidFill>
                  <a:srgbClr val="FF0000"/>
                </a:solidFill>
                <a:latin typeface="Myriad Pro"/>
                <a:ea typeface="Open Sans"/>
                <a:cs typeface="Open Sans"/>
                <a:sym typeface="Arial"/>
              </a:rPr>
              <a:t>)/BLR</a:t>
            </a:r>
            <a:endParaRPr lang="en-IN" sz="1050" dirty="0">
              <a:latin typeface="Myriad Pro"/>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IN" sz="1050" b="1" i="0" u="sng" strike="noStrike" cap="none" dirty="0">
                <a:solidFill>
                  <a:srgbClr val="FF0000"/>
                </a:solidFill>
                <a:latin typeface="Myriad Pro"/>
                <a:ea typeface="Open Sans"/>
                <a:cs typeface="Open Sans"/>
                <a:sym typeface="Arial"/>
              </a:rPr>
              <a:t>12-15 Oct: </a:t>
            </a:r>
            <a:r>
              <a:rPr lang="en-IN" sz="1050" b="0" i="0" u="sng" strike="noStrike" cap="none" dirty="0">
                <a:solidFill>
                  <a:srgbClr val="FF0000"/>
                </a:solidFill>
                <a:latin typeface="Myriad Pro"/>
                <a:ea typeface="Open Sans"/>
                <a:cs typeface="Open Sans"/>
                <a:sym typeface="Arial"/>
              </a:rPr>
              <a:t>The 2nd International Conference on AI-ML-Systems (AIMLSystems'22), F2F Bangalore, India</a:t>
            </a:r>
            <a:endParaRPr lang="en-IN" sz="1050" b="0" i="0" u="sng" strike="noStrike" cap="none" dirty="0">
              <a:solidFill>
                <a:srgbClr val="FF0000"/>
              </a:solidFill>
              <a:latin typeface="Myriad Pro"/>
              <a:ea typeface="Open Sans"/>
              <a:cs typeface="Open Sans"/>
              <a:sym typeface="Open Sans"/>
            </a:endParaRPr>
          </a:p>
          <a:p>
            <a:endParaRPr lang="en-IN" sz="1050" dirty="0"/>
          </a:p>
        </p:txBody>
      </p:sp>
      <p:sp>
        <p:nvSpPr>
          <p:cNvPr id="4" name="Slide Number Placeholder 3"/>
          <p:cNvSpPr>
            <a:spLocks noGrp="1"/>
          </p:cNvSpPr>
          <p:nvPr>
            <p:ph type="sldNum" sz="quarter" idx="5"/>
          </p:nvPr>
        </p:nvSpPr>
        <p:spPr/>
        <p:txBody>
          <a:bodyPr/>
          <a:lstStyle/>
          <a:p>
            <a:fld id="{24F79383-E4C0-4FC2-A15A-FDB41178610A}" type="slidenum">
              <a:rPr lang="en-US" smtClean="0"/>
              <a:t>22</a:t>
            </a:fld>
            <a:endParaRPr lang="en-US" dirty="0"/>
          </a:p>
        </p:txBody>
      </p:sp>
    </p:spTree>
    <p:extLst>
      <p:ext uri="{BB962C8B-B14F-4D97-AF65-F5344CB8AC3E}">
        <p14:creationId xmlns:p14="http://schemas.microsoft.com/office/powerpoint/2010/main" val="235414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23</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24</a:t>
            </a:fld>
            <a:endParaRPr lang="en-US" dirty="0"/>
          </a:p>
        </p:txBody>
      </p:sp>
    </p:spTree>
    <p:extLst>
      <p:ext uri="{BB962C8B-B14F-4D97-AF65-F5344CB8AC3E}">
        <p14:creationId xmlns:p14="http://schemas.microsoft.com/office/powerpoint/2010/main" val="4190755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9/21/2022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9/21/2022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9/21/2022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9/21/2022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9/21/2022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iotweek.kr/2022/kor/details/details17.asp" TargetMode="External"/><Relationship Id="rId7" Type="http://schemas.openxmlformats.org/officeDocument/2006/relationships/hyperlink" Target="https://iotconferences.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onem2m.org/iot-events/event/780-etsi-iot-week-2022" TargetMode="External"/><Relationship Id="rId5" Type="http://schemas.openxmlformats.org/officeDocument/2006/relationships/hyperlink" Target="https://www.etsi.org/events/2068-etsi-security-conference#pane-2/" TargetMode="External"/><Relationship Id="rId4" Type="http://schemas.openxmlformats.org/officeDocument/2006/relationships/hyperlink" Target="https://www.futurecom.com.br/en/hom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iotbusinessnews.com/2022/04/06/71164-iot-and-sustainability/" TargetMode="External"/><Relationship Id="rId7" Type="http://schemas.openxmlformats.org/officeDocument/2006/relationships/hyperlink" Target="https://pipelinepub.com/IoT-2022/intelligent-IoT-systems" TargetMode="External"/><Relationship Id="rId12" Type="http://schemas.openxmlformats.org/officeDocument/2006/relationships/hyperlink" Target="https://www.etsi.org/e-brochure/Magazine/July-2022/mobile/index.html#p=22" TargetMode="External"/><Relationship Id="rId2" Type="http://schemas.openxmlformats.org/officeDocument/2006/relationships/hyperlink" Target="https://onem2m.org/iot-news/777-a-scalable-standards-based-approach-for-iot-data-sharing-and-ecosystem-monetization" TargetMode="External"/><Relationship Id="rId1" Type="http://schemas.openxmlformats.org/officeDocument/2006/relationships/slideLayout" Target="../slideLayouts/slideLayout4.xml"/><Relationship Id="rId6" Type="http://schemas.openxmlformats.org/officeDocument/2006/relationships/hyperlink" Target="https://aimagazine.com/technology/onem2m-power-iiot-and-artificial-intelligence" TargetMode="External"/><Relationship Id="rId11" Type="http://schemas.openxmlformats.org/officeDocument/2006/relationships/hyperlink" Target="https://www.etsi.org/e-brochure/Magazine/April-2022/mobile/index.html#p=21" TargetMode="External"/><Relationship Id="rId5" Type="http://schemas.openxmlformats.org/officeDocument/2006/relationships/hyperlink" Target="7%20Mar%20-%20Briefing%20dscussion%20with%20ABI%20on%20Smart%20Cities%20(Roland,%20Bob,%20Dale,%20Ken)" TargetMode="External"/><Relationship Id="rId10" Type="http://schemas.openxmlformats.org/officeDocument/2006/relationships/hyperlink" Target="https://tele.net.in/sustainable-smart-cities-using-a-national-standards-based-horizontal-framework/" TargetMode="External"/><Relationship Id="rId4" Type="http://schemas.openxmlformats.org/officeDocument/2006/relationships/hyperlink" Target="https://interoperability.news/2022/05/interoperability-of-things/" TargetMode="External"/><Relationship Id="rId9" Type="http://schemas.openxmlformats.org/officeDocument/2006/relationships/hyperlink" Target="https://drive.google.com/file/d/1Bn6u5pMr9_-WB-D3Y1vwiR4-ddyLSfy2/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tsi.org/e-brochure/Magazine/April-2022/mobile/index.html#p=21" TargetMode="External"/><Relationship Id="rId2" Type="http://schemas.openxmlformats.org/officeDocument/2006/relationships/hyperlink" Target="https://www.innovatingcanada.ca/technology/internet-of-things/iot-standardisation-for-long-term-innovatio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mailto:oneM2M_PressMedia@list.onem2m.org"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iotconferences.org/" TargetMode="External"/><Relationship Id="rId3" Type="http://schemas.openxmlformats.org/officeDocument/2006/relationships/hyperlink" Target="https://www.indico-ictstandards.eu/upcoming-events/brazil/eu-brazil-cooperation-workshop-on-iot-policy-regulations-and-standards" TargetMode="External"/><Relationship Id="rId7" Type="http://schemas.openxmlformats.org/officeDocument/2006/relationships/hyperlink" Target="https://tsdsi.in/event/webinar-series-on-iot-m2m-applications-for-verticals-webinar-on-transportatio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onem2m.org/iot-events/event/778-ccsp-and-cosmic" TargetMode="External"/><Relationship Id="rId5" Type="http://schemas.openxmlformats.org/officeDocument/2006/relationships/hyperlink" Target="https://sites.google.com/view/intranse." TargetMode="External"/><Relationship Id="rId4" Type="http://schemas.openxmlformats.org/officeDocument/2006/relationships/hyperlink" Target="https://www.ntiprit.gov.in/uploads/home-page-content/Final_Brochure_IoT_M2M.pdf" TargetMode="External"/><Relationship Id="rId9" Type="http://schemas.openxmlformats.org/officeDocument/2006/relationships/hyperlink" Target="https://docs.google.com/spreadsheets/d/1RikZmqw7vbcXsvmrHTCGTgK2TDCld51rI7za7ZtpYAk/edit#gid=127087076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8.svg"/><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9.png"/><Relationship Id="rId10" Type="http://schemas.openxmlformats.org/officeDocument/2006/relationships/image" Target="../media/image16.svg"/><Relationship Id="rId19"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Onem2mOrg/videos" TargetMode="External"/><Relationship Id="rId7" Type="http://schemas.openxmlformats.org/officeDocument/2006/relationships/image" Target="../media/image8.png"/><Relationship Id="rId2" Type="http://schemas.openxmlformats.org/officeDocument/2006/relationships/hyperlink" Target="https://www.onem2m.org/resources"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iki.onem2m.org/index.php?title=OneM2M_Tutorials_using_Jupyter_Notebook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22 September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10</a:t>
            </a:r>
            <a:r>
              <a:rPr lang="en-IN" baseline="30000" dirty="0"/>
              <a:t>th</a:t>
            </a:r>
            <a:r>
              <a:rPr lang="en-IN" dirty="0"/>
              <a:t> Anniversary Celebrations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Table 7">
            <a:extLst>
              <a:ext uri="{FF2B5EF4-FFF2-40B4-BE49-F238E27FC236}">
                <a16:creationId xmlns:a16="http://schemas.microsoft.com/office/drawing/2014/main" id="{A2E63F4C-B763-CA41-40AC-13B401BDAC20}"/>
              </a:ext>
            </a:extLst>
          </p:cNvPr>
          <p:cNvGraphicFramePr>
            <a:graphicFrameLocks noGrp="1"/>
          </p:cNvGraphicFramePr>
          <p:nvPr>
            <p:extLst>
              <p:ext uri="{D42A27DB-BD31-4B8C-83A1-F6EECF244321}">
                <p14:modId xmlns:p14="http://schemas.microsoft.com/office/powerpoint/2010/main" val="2787858354"/>
              </p:ext>
            </p:extLst>
          </p:nvPr>
        </p:nvGraphicFramePr>
        <p:xfrm>
          <a:off x="579482" y="1324099"/>
          <a:ext cx="10901318" cy="2748280"/>
        </p:xfrm>
        <a:graphic>
          <a:graphicData uri="http://schemas.openxmlformats.org/drawingml/2006/table">
            <a:tbl>
              <a:tblPr firstRow="1" bandRow="1">
                <a:tableStyleId>{5C22544A-7EE6-4342-B048-85BDC9FD1C3A}</a:tableStyleId>
              </a:tblPr>
              <a:tblGrid>
                <a:gridCol w="3945525">
                  <a:extLst>
                    <a:ext uri="{9D8B030D-6E8A-4147-A177-3AD203B41FA5}">
                      <a16:colId xmlns:a16="http://schemas.microsoft.com/office/drawing/2014/main" val="112981697"/>
                    </a:ext>
                  </a:extLst>
                </a:gridCol>
                <a:gridCol w="6955793">
                  <a:extLst>
                    <a:ext uri="{9D8B030D-6E8A-4147-A177-3AD203B41FA5}">
                      <a16:colId xmlns:a16="http://schemas.microsoft.com/office/drawing/2014/main" val="3019250696"/>
                    </a:ext>
                  </a:extLst>
                </a:gridCol>
              </a:tblGrid>
              <a:tr h="370840">
                <a:tc>
                  <a:txBody>
                    <a:bodyPr/>
                    <a:lstStyle/>
                    <a:p>
                      <a:r>
                        <a:rPr lang="en-US" b="1" dirty="0">
                          <a:latin typeface="Myriad Pro" panose="020B0503030403020204" charset="0"/>
                        </a:rPr>
                        <a:t>Event</a:t>
                      </a:r>
                      <a:endParaRPr lang="en-IN" b="1" dirty="0">
                        <a:latin typeface="Myriad Pro" panose="020B0503030403020204" charset="0"/>
                      </a:endParaRPr>
                    </a:p>
                  </a:txBody>
                  <a:tcPr/>
                </a:tc>
                <a:tc>
                  <a:txBody>
                    <a:bodyPr/>
                    <a:lstStyle/>
                    <a:p>
                      <a:r>
                        <a:rPr lang="en-US" dirty="0">
                          <a:latin typeface="Myriad Pro" panose="020B0503030403020204" charset="0"/>
                        </a:rPr>
                        <a:t>Activities</a:t>
                      </a:r>
                      <a:endParaRPr lang="en-IN" dirty="0">
                        <a:latin typeface="Myriad Pro" panose="020B0503030403020204" charset="0"/>
                      </a:endParaRPr>
                    </a:p>
                  </a:txBody>
                  <a:tcPr/>
                </a:tc>
                <a:extLst>
                  <a:ext uri="{0D108BD9-81ED-4DB2-BD59-A6C34878D82A}">
                    <a16:rowId xmlns:a16="http://schemas.microsoft.com/office/drawing/2014/main" val="1511933058"/>
                  </a:ext>
                </a:extLst>
              </a:tr>
              <a:tr h="370840">
                <a:tc>
                  <a:txBody>
                    <a:bodyPr/>
                    <a:lstStyle/>
                    <a:p>
                      <a:r>
                        <a:rPr lang="en-US" dirty="0">
                          <a:latin typeface="Myriad Pro" panose="020B0503030403020204" charset="0"/>
                        </a:rPr>
                        <a:t>Revisit TP#1 in ETSI HQ: 26-30 Sep’22 </a:t>
                      </a:r>
                      <a:endParaRPr lang="en-IN" dirty="0">
                        <a:latin typeface="Myriad Pro" panose="020B0503030403020204" charset="0"/>
                      </a:endParaRPr>
                    </a:p>
                  </a:txBody>
                  <a:tcPr/>
                </a:tc>
                <a:tc>
                  <a:txBody>
                    <a:bodyPr/>
                    <a:lstStyle/>
                    <a:p>
                      <a:r>
                        <a:rPr lang="en-US" dirty="0">
                          <a:latin typeface="Myriad Pro" panose="020B0503030403020204" charset="0"/>
                        </a:rPr>
                        <a:t>TP 56 –</a:t>
                      </a:r>
                    </a:p>
                    <a:p>
                      <a:pPr marL="285750" indent="-285750">
                        <a:buFontTx/>
                        <a:buChar char="-"/>
                      </a:pPr>
                      <a:r>
                        <a:rPr lang="en-US" dirty="0">
                          <a:latin typeface="Myriad Pro" panose="020B0503030403020204" charset="0"/>
                        </a:rPr>
                        <a:t>Felicitate long serving experts and Past leaders</a:t>
                      </a:r>
                    </a:p>
                    <a:p>
                      <a:pPr marL="285750" indent="-285750">
                        <a:buFontTx/>
                        <a:buChar char="-"/>
                      </a:pPr>
                      <a:r>
                        <a:rPr lang="en-US" dirty="0">
                          <a:latin typeface="Myriad Pro" panose="020B0503030403020204" charset="0"/>
                        </a:rPr>
                        <a:t>Launch oneM2M Short Videos Series for Developers</a:t>
                      </a:r>
                    </a:p>
                    <a:p>
                      <a:pPr marL="285750" indent="-285750">
                        <a:buFontTx/>
                        <a:buChar char="-"/>
                      </a:pPr>
                      <a:r>
                        <a:rPr lang="en-IN" dirty="0">
                          <a:latin typeface="Myriad Pro" panose="020B0503030403020204" charset="0"/>
                        </a:rPr>
                        <a:t>Sponsored Social Event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IN" dirty="0">
                          <a:latin typeface="Myriad Pro" panose="020B0503030403020204" charset="0"/>
                        </a:rPr>
                        <a:t>Souvenirs distribution</a:t>
                      </a:r>
                    </a:p>
                    <a:p>
                      <a:pPr marL="285750" indent="-285750">
                        <a:buFontTx/>
                        <a:buChar char="-"/>
                      </a:pPr>
                      <a:r>
                        <a:rPr lang="en-IN" b="1" dirty="0">
                          <a:latin typeface="Myriad Pro" panose="020B0503030403020204" charset="0"/>
                        </a:rPr>
                        <a:t>Launch of SSC white paper</a:t>
                      </a:r>
                    </a:p>
                  </a:txBody>
                  <a:tcPr/>
                </a:tc>
                <a:extLst>
                  <a:ext uri="{0D108BD9-81ED-4DB2-BD59-A6C34878D82A}">
                    <a16:rowId xmlns:a16="http://schemas.microsoft.com/office/drawing/2014/main" val="177917625"/>
                  </a:ext>
                </a:extLst>
              </a:tr>
              <a:tr h="370840">
                <a:tc>
                  <a:txBody>
                    <a:bodyPr/>
                    <a:lstStyle/>
                    <a:p>
                      <a:r>
                        <a:rPr lang="en-US" dirty="0">
                          <a:latin typeface="Myriad Pro" panose="020B0503030403020204" charset="0"/>
                        </a:rPr>
                        <a:t>oneM2M Conference: 1-2 Dec’ 22</a:t>
                      </a:r>
                      <a:endParaRPr lang="en-IN" dirty="0">
                        <a:latin typeface="Myriad Pro" panose="020B0503030403020204" charset="0"/>
                      </a:endParaRPr>
                    </a:p>
                  </a:txBody>
                  <a:tcPr/>
                </a:tc>
                <a:tc>
                  <a:txBody>
                    <a:bodyPr/>
                    <a:lstStyle/>
                    <a:p>
                      <a:r>
                        <a:rPr lang="en-US" dirty="0">
                          <a:latin typeface="Myriad Pro" panose="020B0503030403020204" charset="0"/>
                        </a:rPr>
                        <a:t>Hybrid Conference with support from TTA in Seoul co-located with PT57</a:t>
                      </a:r>
                      <a:endParaRPr lang="en-IN" dirty="0">
                        <a:latin typeface="Myriad Pro" panose="020B0503030403020204" charset="0"/>
                      </a:endParaRPr>
                    </a:p>
                  </a:txBody>
                  <a:tcPr/>
                </a:tc>
                <a:extLst>
                  <a:ext uri="{0D108BD9-81ED-4DB2-BD59-A6C34878D82A}">
                    <a16:rowId xmlns:a16="http://schemas.microsoft.com/office/drawing/2014/main" val="3598666154"/>
                  </a:ext>
                </a:extLst>
              </a:tr>
            </a:tbl>
          </a:graphicData>
        </a:graphic>
      </p:graphicFrame>
    </p:spTree>
    <p:extLst>
      <p:ext uri="{BB962C8B-B14F-4D97-AF65-F5344CB8AC3E}">
        <p14:creationId xmlns:p14="http://schemas.microsoft.com/office/powerpoint/2010/main" val="394126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1609-AAA5-E653-8DB8-476D99C23071}"/>
              </a:ext>
            </a:extLst>
          </p:cNvPr>
          <p:cNvSpPr>
            <a:spLocks noGrp="1"/>
          </p:cNvSpPr>
          <p:nvPr>
            <p:ph type="title"/>
          </p:nvPr>
        </p:nvSpPr>
        <p:spPr/>
        <p:txBody>
          <a:bodyPr>
            <a:normAutofit fontScale="90000"/>
          </a:bodyPr>
          <a:lstStyle/>
          <a:p>
            <a:r>
              <a:rPr lang="en-IN" dirty="0"/>
              <a:t>Thank you Sensorise for sponsoring the souvenirs!!</a:t>
            </a:r>
          </a:p>
        </p:txBody>
      </p:sp>
      <p:pic>
        <p:nvPicPr>
          <p:cNvPr id="7" name="Content Placeholder 6" descr="A picture containing text&#10;&#10;Description automatically generated">
            <a:extLst>
              <a:ext uri="{FF2B5EF4-FFF2-40B4-BE49-F238E27FC236}">
                <a16:creationId xmlns:a16="http://schemas.microsoft.com/office/drawing/2014/main" id="{7768F454-D3C6-FE5E-C8AC-2B81CA5C01B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6892" y="1370734"/>
            <a:ext cx="2727028" cy="4848050"/>
          </a:xfrm>
        </p:spPr>
      </p:pic>
      <p:pic>
        <p:nvPicPr>
          <p:cNvPr id="9" name="Content Placeholder 8" descr="A picture containing text, toilet&#10;&#10;Description automatically generated">
            <a:extLst>
              <a:ext uri="{FF2B5EF4-FFF2-40B4-BE49-F238E27FC236}">
                <a16:creationId xmlns:a16="http://schemas.microsoft.com/office/drawing/2014/main" id="{F1DA8874-F52F-99B2-F8F5-4FEC1942947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28082" y="1370735"/>
            <a:ext cx="2727027" cy="4848049"/>
          </a:xfrm>
        </p:spPr>
      </p:pic>
      <p:sp>
        <p:nvSpPr>
          <p:cNvPr id="5" name="Footer Placeholder 4">
            <a:extLst>
              <a:ext uri="{FF2B5EF4-FFF2-40B4-BE49-F238E27FC236}">
                <a16:creationId xmlns:a16="http://schemas.microsoft.com/office/drawing/2014/main" id="{95B0C64E-BFED-2102-51B4-96654DCB6B41}"/>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58243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Events, Speaking </a:t>
            </a:r>
            <a:r>
              <a:rPr lang="en-IN" sz="4800" dirty="0" err="1"/>
              <a:t>Opps</a:t>
            </a:r>
            <a:r>
              <a:rPr lang="en-IN" sz="4800" dirty="0"/>
              <a:t> &amp; Marcom Updates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344241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fontScale="90000"/>
          </a:bodyPr>
          <a:lstStyle/>
          <a:p>
            <a:r>
              <a:rPr lang="en-IN" sz="4400" dirty="0">
                <a:highlight>
                  <a:schemeClr val="lt1"/>
                </a:highlight>
                <a:latin typeface="Myriad Pro"/>
                <a:sym typeface="Open Sans"/>
              </a:rPr>
              <a:t>VISIBILITY – </a:t>
            </a:r>
            <a:r>
              <a:rPr lang="en-IN" sz="4400" dirty="0">
                <a:latin typeface="Myriad Pro"/>
                <a:sym typeface="Open Sans"/>
              </a:rPr>
              <a:t>Events &amp; Speaking Opportunities (</a:t>
            </a:r>
            <a:r>
              <a:rPr lang="en-IN" sz="4400" dirty="0">
                <a:latin typeface="Myriad Pro"/>
              </a:rPr>
              <a:t>U</a:t>
            </a:r>
            <a:r>
              <a:rPr lang="en-IN" sz="4400" dirty="0">
                <a:latin typeface="Myriad Pro"/>
                <a:sym typeface="Open Sans"/>
              </a:rPr>
              <a:t>pcoming/</a:t>
            </a:r>
            <a:r>
              <a:rPr lang="en-IN" sz="4400" dirty="0">
                <a:latin typeface="Myriad Pro"/>
              </a:rPr>
              <a:t>Potential</a:t>
            </a:r>
            <a:r>
              <a:rPr lang="en-IN" sz="4400" dirty="0">
                <a:latin typeface="Myriad Pro"/>
                <a:sym typeface="Open Sans"/>
              </a:rPr>
              <a:t>)</a:t>
            </a:r>
            <a:endParaRPr lang="en-IN" dirty="0"/>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3750224165"/>
              </p:ext>
            </p:extLst>
          </p:nvPr>
        </p:nvGraphicFramePr>
        <p:xfrm>
          <a:off x="0" y="1109402"/>
          <a:ext cx="12192000" cy="4631543"/>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dirty="0">
                          <a:solidFill>
                            <a:schemeClr val="dk1"/>
                          </a:solidFill>
                          <a:latin typeface="Myriad Pro" panose="020B0503030403020204" charset="0"/>
                          <a:sym typeface="Open Sans"/>
                        </a:rPr>
                        <a:t>oneM2M Conference (1-2 Dec’22) in Korea</a:t>
                      </a:r>
                      <a:endParaRPr lang="en-IN" sz="1700" dirty="0">
                        <a:latin typeface="Myriad Pro" panose="020B0503030403020204" charset="0"/>
                        <a:ea typeface="Open Sans"/>
                        <a:cs typeface="Open Sans"/>
                        <a:sym typeface="Open Sans"/>
                      </a:endParaRPr>
                    </a:p>
                    <a:p>
                      <a:pPr marL="0" marR="0" lvl="0" indent="0" algn="l" rtl="0">
                        <a:spcBef>
                          <a:spcPts val="0"/>
                        </a:spcBef>
                        <a:spcAft>
                          <a:spcPts val="0"/>
                        </a:spcAft>
                        <a:buNone/>
                      </a:pPr>
                      <a:endParaRPr lang="en-IN" sz="1700" dirty="0">
                        <a:solidFill>
                          <a:schemeClr val="dk1"/>
                        </a:solidFill>
                        <a:latin typeface="Myriad Pro" panose="020B0503030403020204" charset="0"/>
                        <a:sym typeface="Open Sans"/>
                      </a:endParaRPr>
                    </a:p>
                    <a:p>
                      <a:pPr marL="0" marR="0" lvl="0" indent="0" algn="l" rtl="0">
                        <a:spcBef>
                          <a:spcPts val="0"/>
                        </a:spcBef>
                        <a:spcAft>
                          <a:spcPts val="0"/>
                        </a:spcAft>
                        <a:buNone/>
                      </a:pPr>
                      <a:r>
                        <a:rPr lang="en-IN" sz="1700" dirty="0">
                          <a:solidFill>
                            <a:schemeClr val="dk1"/>
                          </a:solidFill>
                          <a:latin typeface="Myriad Pro" panose="020B0503030403020204" charset="0"/>
                          <a:sym typeface="Open Sans"/>
                        </a:rPr>
                        <a:t>Interop #8 hosted by TTA in Dec’22 (5 – 7 Dec’22)</a:t>
                      </a:r>
                      <a:endParaRPr sz="1700" dirty="0">
                        <a:solidFill>
                          <a:schemeClr val="dk1"/>
                        </a:solidFill>
                        <a:latin typeface="Myriad Pro" panose="020B0503030403020204" charset="0"/>
                        <a:sym typeface="Open Sans"/>
                      </a:endParaRPr>
                    </a:p>
                    <a:p>
                      <a:pPr marL="0" marR="0" lvl="0" indent="0" algn="l" rtl="0">
                        <a:spcBef>
                          <a:spcPts val="0"/>
                        </a:spcBef>
                        <a:spcAft>
                          <a:spcPts val="0"/>
                        </a:spcAft>
                        <a:buNone/>
                      </a:pPr>
                      <a:endParaRPr sz="1700" dirty="0">
                        <a:latin typeface="Myriad Pro" panose="020B0503030403020204" charset="0"/>
                        <a:sym typeface="Open Sans"/>
                      </a:endParaRPr>
                    </a:p>
                  </a:txBody>
                  <a:tcPr marL="91450" marR="91450" marT="45725" marB="45725"/>
                </a:tc>
                <a:tc>
                  <a:txBody>
                    <a:bodyPr/>
                    <a:lstStyle/>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dirty="0">
                          <a:solidFill>
                            <a:schemeClr val="tx1">
                              <a:lumMod val="75000"/>
                            </a:schemeClr>
                          </a:solidFill>
                          <a:latin typeface="Myriad Pro" panose="020B0503030403020204" charset="0"/>
                          <a:sym typeface="Open Sans"/>
                          <a:hlinkClick r:id="rId3"/>
                        </a:rPr>
                        <a:t>19 Oct: TTA seminar for oneM2M 10 years anniversary </a:t>
                      </a:r>
                      <a:endParaRPr lang="en-US" sz="1700" dirty="0">
                        <a:solidFill>
                          <a:schemeClr val="tx1">
                            <a:lumMod val="75000"/>
                          </a:schemeClr>
                        </a:solidFill>
                        <a:latin typeface="Myriad Pro" panose="020B0503030403020204" charset="0"/>
                        <a:sym typeface="Open Sans"/>
                      </a:endParaRPr>
                    </a:p>
                    <a:p>
                      <a:pPr marL="457200" lvl="0" indent="-336550" algn="l" rtl="0">
                        <a:spcBef>
                          <a:spcPts val="0"/>
                        </a:spcBef>
                        <a:spcAft>
                          <a:spcPts val="0"/>
                        </a:spcAft>
                        <a:buClr>
                          <a:schemeClr val="dk1"/>
                        </a:buClr>
                        <a:buSzPts val="1700"/>
                        <a:buFont typeface="Open Sans"/>
                        <a:buChar char="-"/>
                      </a:pPr>
                      <a:r>
                        <a:rPr lang="en-IN" sz="1700" dirty="0">
                          <a:latin typeface="Myriad Pro" panose="020B0503030403020204" charset="0"/>
                          <a:sym typeface="Open Sans"/>
                        </a:rPr>
                        <a:t>07-10 Nov: TSDSI- Tech Deep Dive*</a:t>
                      </a:r>
                    </a:p>
                    <a:p>
                      <a:pPr marL="457200" lvl="0" indent="-336550" algn="l" rtl="0">
                        <a:spcBef>
                          <a:spcPts val="0"/>
                        </a:spcBef>
                        <a:spcAft>
                          <a:spcPts val="0"/>
                        </a:spcAft>
                        <a:buClr>
                          <a:schemeClr val="dk1"/>
                        </a:buClr>
                        <a:buSzPts val="1700"/>
                        <a:buFont typeface="Open Sans"/>
                        <a:buChar char="-"/>
                      </a:pPr>
                      <a:r>
                        <a:rPr lang="en-IN" sz="1700" b="0" u="none" strike="noStrike" cap="none" dirty="0">
                          <a:solidFill>
                            <a:schemeClr val="tx1">
                              <a:lumMod val="75000"/>
                            </a:schemeClr>
                          </a:solidFill>
                          <a:latin typeface="Myriad Pro" panose="020B0503030403020204" charset="0"/>
                          <a:sym typeface="Open Sans"/>
                        </a:rPr>
                        <a:t>TTA-ETSI-KETI.. Online Hackathon (4 Oct-28 Nov)</a:t>
                      </a: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r>
                        <a:rPr lang="en-IN" sz="1700" dirty="0">
                          <a:latin typeface="Myriad Pro" panose="020B0503030403020204" charset="0"/>
                          <a:sym typeface="Open Sans"/>
                        </a:rPr>
                        <a:t>1– 4 Oct: IMC 2022</a:t>
                      </a: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u="sng" strike="sngStrike" dirty="0">
                          <a:solidFill>
                            <a:srgbClr val="FF0000"/>
                          </a:solidFill>
                          <a:latin typeface="Myriad Pro" panose="020B0503030403020204" charset="0"/>
                          <a:sym typeface="Open Sans"/>
                          <a:hlinkClick r:id="rId4">
                            <a:extLst>
                              <a:ext uri="{A12FA001-AC4F-418D-AE19-62706E023703}">
                                <ahyp:hlinkClr xmlns:ahyp="http://schemas.microsoft.com/office/drawing/2018/hyperlinkcolor" val="tx"/>
                              </a:ext>
                            </a:extLst>
                          </a:hlinkClick>
                        </a:rPr>
                        <a:t>18-20 Oct: Future Com Brazil/Hybrid/Sau Paolo</a:t>
                      </a:r>
                      <a:endParaRPr lang="en-US" sz="1700" u="sng" strike="sngStrike" dirty="0">
                        <a:solidFill>
                          <a:srgbClr val="FF0000"/>
                        </a:solidFill>
                        <a:latin typeface="Myriad Pro" panose="020B0503030403020204" charset="0"/>
                        <a:sym typeface="Open Sans"/>
                      </a:endParaRPr>
                    </a:p>
                    <a:p>
                      <a:pPr marL="457200" marR="0" lvl="0" indent="-336550" algn="l" defTabSz="914400" rtl="0" eaLnBrk="1" fontAlgn="auto" latinLnBrk="0" hangingPunct="1">
                        <a:lnSpc>
                          <a:spcPct val="100000"/>
                        </a:lnSpc>
                        <a:spcBef>
                          <a:spcPts val="0"/>
                        </a:spcBef>
                        <a:spcAft>
                          <a:spcPts val="0"/>
                        </a:spcAft>
                        <a:buClr>
                          <a:schemeClr val="dk1"/>
                        </a:buClr>
                        <a:buSzPts val="1700"/>
                        <a:buFont typeface="Open Sans"/>
                        <a:buChar char="-"/>
                        <a:tabLst/>
                        <a:defRPr/>
                      </a:pPr>
                      <a:r>
                        <a:rPr lang="en-US" sz="1700" b="0" u="sng" strike="noStrike" cap="none" dirty="0">
                          <a:solidFill>
                            <a:srgbClr val="FF0000"/>
                          </a:solidFill>
                          <a:latin typeface="Myriad Pro" panose="020B0503030403020204" charset="0"/>
                          <a:sym typeface="Arial"/>
                        </a:rPr>
                        <a:t>IET Future Tech Congress - 22-23 Nov (</a:t>
                      </a:r>
                      <a:r>
                        <a:rPr lang="en-US" sz="1700" b="0" u="sng" strike="noStrike" cap="none" dirty="0" err="1">
                          <a:solidFill>
                            <a:srgbClr val="FF0000"/>
                          </a:solidFill>
                          <a:latin typeface="Myriad Pro" panose="020B0503030403020204" charset="0"/>
                          <a:sym typeface="Arial"/>
                        </a:rPr>
                        <a:t>Phygital</a:t>
                      </a:r>
                      <a:r>
                        <a:rPr lang="en-US" sz="1700" b="0" u="sng" strike="noStrike" cap="none" dirty="0">
                          <a:solidFill>
                            <a:srgbClr val="FF0000"/>
                          </a:solidFill>
                          <a:latin typeface="Myriad Pro" panose="020B0503030403020204" charset="0"/>
                          <a:sym typeface="Arial"/>
                        </a:rPr>
                        <a:t>)/BLR</a:t>
                      </a:r>
                      <a:endParaRPr lang="en-IN" sz="1700" dirty="0">
                        <a:latin typeface="Myriad Pro" panose="020B0503030403020204" charset="0"/>
                        <a:sym typeface="Open Sans"/>
                      </a:endParaRPr>
                    </a:p>
                    <a:p>
                      <a:pPr marL="457200" lvl="0" indent="-336550" algn="l" rtl="0">
                        <a:spcBef>
                          <a:spcPts val="0"/>
                        </a:spcBef>
                        <a:spcAft>
                          <a:spcPts val="0"/>
                        </a:spcAft>
                        <a:buClr>
                          <a:schemeClr val="dk1"/>
                        </a:buClr>
                        <a:buSzPts val="1700"/>
                        <a:buFont typeface="Open Sans"/>
                        <a:buChar char="-"/>
                      </a:pP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1725431">
                <a:tc>
                  <a:txBody>
                    <a:bodyPr/>
                    <a:lstStyle/>
                    <a:p>
                      <a:pPr marL="0" marR="0" lvl="0" indent="0" algn="l" rtl="0">
                        <a:spcBef>
                          <a:spcPts val="0"/>
                        </a:spcBef>
                        <a:spcAft>
                          <a:spcPts val="0"/>
                        </a:spcAft>
                        <a:buNone/>
                      </a:pPr>
                      <a:r>
                        <a:rPr lang="en-IN" sz="1700" b="1" dirty="0">
                          <a:latin typeface="Myriad Pro" panose="020B0503030403020204" charset="0"/>
                          <a:sym typeface="Open Sans"/>
                        </a:rPr>
                        <a:t>Speaking Opportunities</a:t>
                      </a:r>
                      <a:endParaRPr sz="1700" b="1" dirty="0">
                        <a:latin typeface="Myriad Pro" panose="020B0503030403020204" charset="0"/>
                        <a:ea typeface="Open Sans"/>
                        <a:cs typeface="Open Sans"/>
                        <a:sym typeface="Open Sans"/>
                      </a:endParaRPr>
                    </a:p>
                  </a:txBody>
                  <a:tcPr marL="91450" marR="91450" marT="45725" marB="45725"/>
                </a:tc>
                <a:tc gridSpan="3">
                  <a:txBody>
                    <a:bodyPr/>
                    <a:lstStyle/>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2000" u="sng" dirty="0">
                          <a:solidFill>
                            <a:srgbClr val="FF0000"/>
                          </a:solidFill>
                          <a:latin typeface="Myriad Pro" panose="020B0503030403020204" charset="0"/>
                          <a:sym typeface="Arial"/>
                        </a:rPr>
                        <a:t>20-21 Sep'22: "IoT Tech Expo : POWERING THE CONNECTED WORLD WITH IOT|| AMSTERDAM/Hybrid|| free to attend|| Rana </a:t>
                      </a:r>
                      <a:r>
                        <a:rPr lang="en-US" sz="2000" u="sng" dirty="0" err="1">
                          <a:solidFill>
                            <a:srgbClr val="FF0000"/>
                          </a:solidFill>
                          <a:latin typeface="Myriad Pro" panose="020B0503030403020204" charset="0"/>
                          <a:sym typeface="Arial"/>
                        </a:rPr>
                        <a:t>Kamill</a:t>
                      </a:r>
                      <a:r>
                        <a:rPr lang="en-US" sz="2000" u="sng" dirty="0">
                          <a:solidFill>
                            <a:srgbClr val="FF0000"/>
                          </a:solidFill>
                          <a:latin typeface="Myriad Pro" panose="020B0503030403020204" charset="0"/>
                          <a:sym typeface="Arial"/>
                        </a:rPr>
                        <a:t> speaking“</a:t>
                      </a: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u="sng" kern="1200" dirty="0">
                          <a:solidFill>
                            <a:srgbClr val="1155CC"/>
                          </a:solidFill>
                          <a:latin typeface="Myriad Pro" panose="020B0503030403020204" charset="0"/>
                          <a:ea typeface="+mn-ea"/>
                          <a:cs typeface="+mn-cs"/>
                          <a:hlinkClick r:id="rId5">
                            <a:extLst>
                              <a:ext uri="{A12FA001-AC4F-418D-AE19-62706E023703}">
                                <ahyp:hlinkClr xmlns:ahyp="http://schemas.microsoft.com/office/drawing/2018/hyperlinkcolor" val="tx"/>
                              </a:ext>
                            </a:extLst>
                          </a:hlinkClick>
                        </a:rPr>
                        <a:t>3-5 Oct: ETSI Security Conference 2022 (ETSI Security Week 2022)</a:t>
                      </a:r>
                      <a:endParaRPr lang="en-US" sz="1800" u="sng" kern="1200" dirty="0">
                        <a:solidFill>
                          <a:srgbClr val="1155CC"/>
                        </a:solidFill>
                        <a:latin typeface="Myriad Pro" panose="020B0503030403020204" charset="0"/>
                        <a:ea typeface="+mn-ea"/>
                        <a:cs typeface="+mn-c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dirty="0">
                          <a:latin typeface="Myriad Pro" panose="020B0503030403020204" charset="0"/>
                          <a:sym typeface="Open Sans"/>
                        </a:rPr>
                        <a:t>10-14 Oct: </a:t>
                      </a:r>
                      <a:r>
                        <a:rPr lang="en-US" sz="1800" u="sng" dirty="0">
                          <a:latin typeface="Myriad Pro" panose="020B0503030403020204" charset="0"/>
                          <a:sym typeface="Open Sans"/>
                          <a:hlinkClick r:id="rId6"/>
                        </a:rPr>
                        <a:t>ETSI IoT Week 2022</a:t>
                      </a:r>
                      <a:endParaRPr lang="en-US" sz="1800" u="sng" dirty="0">
                        <a:latin typeface="Myriad Pro" panose="020B0503030403020204" charset="0"/>
                        <a:sym typeface="Open San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kern="1200" dirty="0">
                          <a:solidFill>
                            <a:schemeClr val="tx1">
                              <a:lumMod val="75000"/>
                            </a:schemeClr>
                          </a:solidFill>
                          <a:latin typeface="Myriad Pro" panose="020B0503030403020204" charset="0"/>
                          <a:ea typeface="+mn-ea"/>
                          <a:cs typeface="+mn-cs"/>
                          <a:sym typeface="Arial"/>
                        </a:rPr>
                        <a:t>13-14 Oct’22: </a:t>
                      </a:r>
                      <a:r>
                        <a:rPr lang="en-US" sz="1800" kern="1200" dirty="0">
                          <a:solidFill>
                            <a:schemeClr val="tx1">
                              <a:lumMod val="75000"/>
                            </a:schemeClr>
                          </a:solidFill>
                          <a:latin typeface="Myriad Pro" panose="020B0503030403020204" charset="0"/>
                          <a:ea typeface="+mn-ea"/>
                          <a:cs typeface="+mn-cs"/>
                          <a:sym typeface="Arial"/>
                          <a:hlinkClick r:id="rId7">
                            <a:extLst>
                              <a:ext uri="{A12FA001-AC4F-418D-AE19-62706E023703}">
                                <ahyp:hlinkClr xmlns:ahyp="http://schemas.microsoft.com/office/drawing/2018/hyperlinkcolor" val="tx"/>
                              </a:ext>
                            </a:extLst>
                          </a:hlinkClick>
                        </a:rPr>
                        <a:t>Rana (BT) speaking at IoT World Forum 2022 London</a:t>
                      </a:r>
                      <a:endParaRPr lang="en-US" sz="1800" kern="1200" dirty="0">
                        <a:solidFill>
                          <a:schemeClr val="tx1">
                            <a:lumMod val="75000"/>
                          </a:schemeClr>
                        </a:solidFill>
                        <a:latin typeface="Myriad Pro" panose="020B0503030403020204" charset="0"/>
                        <a:ea typeface="+mn-ea"/>
                        <a:cs typeface="+mn-cs"/>
                        <a:sym typeface="Open Sans"/>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800" dirty="0">
                          <a:solidFill>
                            <a:schemeClr val="tx1">
                              <a:lumMod val="75000"/>
                            </a:schemeClr>
                          </a:solidFill>
                          <a:latin typeface="Myriad Pro" panose="020B0503030403020204" charset="0"/>
                          <a:sym typeface="Open Sans"/>
                        </a:rPr>
                        <a:t>19-21 Oct: TTA - IoT Week Korea</a:t>
                      </a:r>
                    </a:p>
                    <a:p>
                      <a:pPr marL="0" lvl="0" indent="0" algn="l" rtl="0">
                        <a:spcBef>
                          <a:spcPts val="800"/>
                        </a:spcBef>
                        <a:spcAft>
                          <a:spcPts val="0"/>
                        </a:spcAft>
                        <a:buNone/>
                      </a:pPr>
                      <a:r>
                        <a:rPr lang="en-IN" sz="1800" u="sng" dirty="0">
                          <a:solidFill>
                            <a:schemeClr val="dk2"/>
                          </a:solidFill>
                          <a:latin typeface="Myriad Pro" panose="020B0503030403020204" charset="0"/>
                          <a:sym typeface="Arial"/>
                        </a:rPr>
                        <a:t>26 Oct-11 Nov’22: IEEE IoT WF /Tokyo/Hybrid</a:t>
                      </a:r>
                      <a:endParaRPr sz="1800" u="sng" dirty="0">
                        <a:solidFill>
                          <a:schemeClr val="dk2"/>
                        </a:solidFill>
                        <a:latin typeface="Myriad Pro" panose="020B0503030403020204" charset="0"/>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645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Key Highlights</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493919"/>
            <a:ext cx="10515600" cy="4977902"/>
          </a:xfrm>
        </p:spPr>
        <p:txBody>
          <a:bodyPr>
            <a:normAutofit fontScale="55000" lnSpcReduction="20000"/>
          </a:bodyPr>
          <a:lstStyle/>
          <a:p>
            <a:pPr marL="0" indent="0">
              <a:buNone/>
            </a:pPr>
            <a:r>
              <a:rPr lang="en-IN" sz="3200" b="1" dirty="0">
                <a:solidFill>
                  <a:schemeClr val="accent1"/>
                </a:solidFill>
                <a:latin typeface="Myriad Pro" panose="020B0503030403020204" charset="0"/>
                <a:ea typeface="MS PGothic" panose="020B0600070205080204" pitchFamily="34" charset="-128"/>
              </a:rPr>
              <a:t>oneM2M 10</a:t>
            </a:r>
            <a:r>
              <a:rPr lang="en-IN" sz="3200" b="1" baseline="30000" dirty="0">
                <a:solidFill>
                  <a:schemeClr val="accent1"/>
                </a:solidFill>
                <a:latin typeface="Myriad Pro" panose="020B0503030403020204" charset="0"/>
                <a:ea typeface="MS PGothic" panose="020B0600070205080204" pitchFamily="34" charset="-128"/>
              </a:rPr>
              <a:t>th</a:t>
            </a:r>
            <a:r>
              <a:rPr lang="en-IN" sz="3200" b="1" dirty="0">
                <a:solidFill>
                  <a:schemeClr val="accent1"/>
                </a:solidFill>
                <a:latin typeface="Myriad Pro" panose="020B0503030403020204" charset="0"/>
                <a:ea typeface="MS PGothic" panose="020B0600070205080204" pitchFamily="34" charset="-128"/>
              </a:rPr>
              <a:t> anniversary celebrations launched !!!</a:t>
            </a: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Thought Leadership:</a:t>
            </a:r>
            <a:r>
              <a:rPr lang="en-IN" sz="2800" dirty="0">
                <a:latin typeface="Myriad Pro" panose="020B0503030403020204" charset="0"/>
                <a:ea typeface="MS PGothic" panose="020B0600070205080204" pitchFamily="34" charset="-128"/>
              </a:rPr>
              <a:t> 0 Articles Published (since Marcom 109), 2 in Pipeline, (SSC whitepaper in final stages)</a:t>
            </a:r>
            <a:endParaRPr lang="en-IN" sz="1400"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Engagement: </a:t>
            </a:r>
          </a:p>
          <a:p>
            <a:pPr marL="0" indent="0">
              <a:buNone/>
            </a:pPr>
            <a:r>
              <a:rPr lang="en-IN" sz="2800" dirty="0">
                <a:latin typeface="Myriad Pro" panose="020B0503030403020204" charset="0"/>
                <a:ea typeface="MS PGothic" panose="020B0600070205080204" pitchFamily="34" charset="-128"/>
              </a:rPr>
              <a:t>2 Executive Insights published (since Marcom 109), 2 in Pipeline</a:t>
            </a:r>
            <a:endParaRPr lang="en-IN" sz="1400" b="1"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Visibility: </a:t>
            </a:r>
          </a:p>
          <a:p>
            <a:pPr marL="0" indent="0">
              <a:buNone/>
            </a:pPr>
            <a:r>
              <a:rPr lang="en-IN" sz="2800" dirty="0">
                <a:latin typeface="Myriad Pro" panose="020B0503030403020204" charset="0"/>
                <a:ea typeface="MS PGothic" panose="020B0600070205080204" pitchFamily="34" charset="-128"/>
              </a:rPr>
              <a:t>Events Total organised ( </a:t>
            </a:r>
            <a:r>
              <a:rPr lang="en-IN" sz="2800" b="1" dirty="0">
                <a:latin typeface="Myriad Pro" panose="020B0503030403020204" charset="0"/>
                <a:ea typeface="MS PGothic" panose="020B0600070205080204" pitchFamily="34" charset="-128"/>
              </a:rPr>
              <a:t>1@oneM2M, </a:t>
            </a:r>
            <a:r>
              <a:rPr lang="en-IN" b="1" dirty="0" err="1">
                <a:latin typeface="Myriad Pro" panose="020B0503030403020204" charset="0"/>
                <a:ea typeface="MS PGothic" panose="020B0600070205080204" pitchFamily="34" charset="-128"/>
              </a:rPr>
              <a:t>NIL</a:t>
            </a:r>
            <a:r>
              <a:rPr lang="en-IN" sz="2800" b="1" dirty="0" err="1">
                <a:latin typeface="Myriad Pro" panose="020B0503030403020204" charset="0"/>
                <a:ea typeface="MS PGothic" panose="020B0600070205080204" pitchFamily="34" charset="-128"/>
              </a:rPr>
              <a:t>@Partner</a:t>
            </a:r>
            <a:r>
              <a:rPr lang="en-IN" sz="2800" b="1" dirty="0">
                <a:latin typeface="Myriad Pro" panose="020B0503030403020204" charset="0"/>
                <a:ea typeface="MS PGothic" panose="020B0600070205080204" pitchFamily="34" charset="-128"/>
              </a:rPr>
              <a:t>, </a:t>
            </a:r>
            <a:r>
              <a:rPr lang="en-IN" sz="2800" b="1" dirty="0" err="1">
                <a:latin typeface="Myriad Pro" panose="020B0503030403020204" charset="0"/>
                <a:ea typeface="MS PGothic" panose="020B0600070205080204" pitchFamily="34" charset="-128"/>
              </a:rPr>
              <a:t>NIL@Regional</a:t>
            </a:r>
            <a:r>
              <a:rPr lang="en-IN" sz="2800" b="1" dirty="0">
                <a:latin typeface="Myriad Pro" panose="020B0503030403020204" charset="0"/>
                <a:ea typeface="MS PGothic" panose="020B0600070205080204" pitchFamily="34" charset="-128"/>
              </a:rPr>
              <a:t> level</a:t>
            </a:r>
            <a:r>
              <a:rPr lang="en-IN" sz="2800" dirty="0">
                <a:latin typeface="Myriad Pro" panose="020B0503030403020204" charset="0"/>
                <a:ea typeface="MS PGothic" panose="020B0600070205080204" pitchFamily="34" charset="-128"/>
              </a:rPr>
              <a:t>)</a:t>
            </a:r>
          </a:p>
          <a:p>
            <a:pPr marL="0" indent="0">
              <a:buNone/>
            </a:pPr>
            <a:r>
              <a:rPr lang="en-IN" sz="2800" b="1" i="1" dirty="0">
                <a:latin typeface="Myriad Pro" panose="020B0503030403020204" charset="0"/>
                <a:ea typeface="MS PGothic" panose="020B0600070205080204" pitchFamily="34" charset="-128"/>
              </a:rPr>
              <a:t>Webinar – oneM2M@10 – Progress and prospects for global IoT Standardization </a:t>
            </a:r>
          </a:p>
          <a:p>
            <a:pPr marL="0" indent="0">
              <a:buNone/>
            </a:pPr>
            <a:r>
              <a:rPr lang="en-IN" sz="2800" dirty="0">
                <a:latin typeface="Myriad Pro" panose="020B0503030403020204" charset="0"/>
                <a:ea typeface="MS PGothic" panose="020B0600070205080204" pitchFamily="34" charset="-128"/>
              </a:rPr>
              <a:t>Speaking Opportunities – 0 availed since Marcom 108</a:t>
            </a:r>
            <a:endParaRPr lang="en-IN" sz="1400" dirty="0">
              <a:latin typeface="Myriad Pro" panose="020B0503030403020204" charset="0"/>
              <a:ea typeface="MS PGothic" panose="020B0600070205080204" pitchFamily="34" charset="-128"/>
            </a:endParaRPr>
          </a:p>
          <a:p>
            <a:pPr marL="0" indent="0">
              <a:buNone/>
            </a:pPr>
            <a:endParaRPr lang="en-IN" sz="28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Social Media:</a:t>
            </a:r>
          </a:p>
          <a:p>
            <a:pPr marL="0" indent="0">
              <a:buNone/>
            </a:pPr>
            <a:r>
              <a:rPr lang="en-IN" sz="2800" dirty="0">
                <a:latin typeface="Myriad Pro" panose="020B0503030403020204" charset="0"/>
                <a:ea typeface="MS PGothic" panose="020B0600070205080204" pitchFamily="34" charset="-128"/>
              </a:rPr>
              <a:t>1428 Twitter followers (+9 in CY’22), 33 posts </a:t>
            </a:r>
          </a:p>
          <a:p>
            <a:pPr marL="0" indent="0">
              <a:buNone/>
            </a:pPr>
            <a:r>
              <a:rPr lang="en-IN" sz="2800" dirty="0">
                <a:latin typeface="Myriad Pro" panose="020B0503030403020204" charset="0"/>
                <a:ea typeface="MS PGothic" panose="020B0600070205080204" pitchFamily="34" charset="-128"/>
              </a:rPr>
              <a:t>1263 LinkedIn followers (+8 in CY22), 4 posts</a:t>
            </a:r>
            <a:endParaRPr lang="en-IN" sz="1400" b="1" dirty="0">
              <a:latin typeface="Myriad Pro" panose="020B0503030403020204" charset="0"/>
              <a:ea typeface="MS PGothic" panose="020B0600070205080204" pitchFamily="34" charset="-128"/>
            </a:endParaRPr>
          </a:p>
          <a:p>
            <a:pPr marL="0" indent="0">
              <a:buNone/>
            </a:pPr>
            <a:r>
              <a:rPr lang="en-IN" sz="2800" b="1" dirty="0">
                <a:latin typeface="Myriad Pro" panose="020B0503030403020204" charset="0"/>
                <a:ea typeface="MS PGothic" panose="020B0600070205080204" pitchFamily="34" charset="-128"/>
              </a:rPr>
              <a:t>Communiques &amp; PRs: </a:t>
            </a:r>
          </a:p>
          <a:p>
            <a:pPr marL="0" indent="0">
              <a:buNone/>
            </a:pPr>
            <a:r>
              <a:rPr lang="en-IN" sz="2800" dirty="0">
                <a:latin typeface="Myriad Pro" panose="020B0503030403020204" charset="0"/>
                <a:ea typeface="MS PGothic" panose="020B0600070205080204" pitchFamily="34" charset="-128"/>
              </a:rPr>
              <a:t>oneM2M in the News – 1203 followers</a:t>
            </a:r>
          </a:p>
          <a:p>
            <a:pPr marL="0" indent="0">
              <a:buNone/>
            </a:pPr>
            <a:r>
              <a:rPr lang="en-IN" sz="2800" dirty="0">
                <a:latin typeface="Myriad Pro" panose="020B0503030403020204" charset="0"/>
                <a:ea typeface="MS PGothic" panose="020B0600070205080204" pitchFamily="34" charset="-128"/>
              </a:rPr>
              <a:t>PR issued – 1 in pipeline for SSC whitepaper</a:t>
            </a:r>
            <a:endParaRPr lang="en-IN" sz="1050" dirty="0">
              <a:effectLst/>
              <a:highlight>
                <a:srgbClr val="00FFFF"/>
              </a:highlight>
              <a:latin typeface="Myriad Pro" panose="020B0503030403020204" charset="0"/>
              <a:ea typeface="MS PGothic" panose="020B0600070205080204" pitchFamily="34" charset="-128"/>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5" name="Rectangle 4">
            <a:extLst>
              <a:ext uri="{FF2B5EF4-FFF2-40B4-BE49-F238E27FC236}">
                <a16:creationId xmlns:a16="http://schemas.microsoft.com/office/drawing/2014/main" id="{5C523B41-DB89-FBCA-C7A0-6E9188453D3C}"/>
              </a:ext>
            </a:extLst>
          </p:cNvPr>
          <p:cNvSpPr/>
          <p:nvPr/>
        </p:nvSpPr>
        <p:spPr>
          <a:xfrm>
            <a:off x="8863489" y="5565559"/>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3">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Tree>
    <p:extLst>
      <p:ext uri="{BB962C8B-B14F-4D97-AF65-F5344CB8AC3E}">
        <p14:creationId xmlns:p14="http://schemas.microsoft.com/office/powerpoint/2010/main" val="95169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3283878245"/>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892918713"/>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5FBD30C-28EC-4AC1-BBE5-D692FC3093F7}"/>
              </a:ext>
            </a:extLst>
          </p:cNvPr>
          <p:cNvGraphicFramePr>
            <a:graphicFrameLocks/>
          </p:cNvGraphicFramePr>
          <p:nvPr>
            <p:extLst>
              <p:ext uri="{D42A27DB-BD31-4B8C-83A1-F6EECF244321}">
                <p14:modId xmlns:p14="http://schemas.microsoft.com/office/powerpoint/2010/main" val="603859746"/>
              </p:ext>
            </p:extLst>
          </p:nvPr>
        </p:nvGraphicFramePr>
        <p:xfrm>
          <a:off x="0" y="4092575"/>
          <a:ext cx="4955077" cy="2628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872AA55-5F77-40BA-B7F0-02F8937FE4FF}"/>
              </a:ext>
            </a:extLst>
          </p:cNvPr>
          <p:cNvGraphicFramePr>
            <a:graphicFrameLocks/>
          </p:cNvGraphicFramePr>
          <p:nvPr>
            <p:extLst>
              <p:ext uri="{D42A27DB-BD31-4B8C-83A1-F6EECF244321}">
                <p14:modId xmlns:p14="http://schemas.microsoft.com/office/powerpoint/2010/main" val="1240157218"/>
              </p:ext>
            </p:extLst>
          </p:nvPr>
        </p:nvGraphicFramePr>
        <p:xfrm>
          <a:off x="5263744" y="1235074"/>
          <a:ext cx="6372401" cy="26289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Aug’22</a:t>
            </a:r>
            <a:endParaRPr lang="en-IN" dirty="0">
              <a:effectLst/>
              <a:latin typeface="Myriad Pro" panose="020B0503030403020204" charset="0"/>
            </a:endParaRPr>
          </a:p>
        </p:txBody>
      </p:sp>
    </p:spTree>
    <p:extLst>
      <p:ext uri="{BB962C8B-B14F-4D97-AF65-F5344CB8AC3E}">
        <p14:creationId xmlns:p14="http://schemas.microsoft.com/office/powerpoint/2010/main" val="317578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3037304071"/>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C2290D6-FEF5-446D-9C3F-68C30823B861}"/>
              </a:ext>
            </a:extLst>
          </p:cNvPr>
          <p:cNvGraphicFramePr>
            <a:graphicFrameLocks/>
          </p:cNvGraphicFramePr>
          <p:nvPr>
            <p:extLst>
              <p:ext uri="{D42A27DB-BD31-4B8C-83A1-F6EECF244321}">
                <p14:modId xmlns:p14="http://schemas.microsoft.com/office/powerpoint/2010/main" val="3699831103"/>
              </p:ext>
            </p:extLst>
          </p:nvPr>
        </p:nvGraphicFramePr>
        <p:xfrm>
          <a:off x="5777346" y="1173570"/>
          <a:ext cx="6390410" cy="53193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9310678" y="3833222"/>
            <a:ext cx="2472614" cy="646331"/>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Aug’22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Aug’22 = 5700</a:t>
            </a:r>
          </a:p>
        </p:txBody>
      </p:sp>
    </p:spTree>
    <p:extLst>
      <p:ext uri="{BB962C8B-B14F-4D97-AF65-F5344CB8AC3E}">
        <p14:creationId xmlns:p14="http://schemas.microsoft.com/office/powerpoint/2010/main" val="289688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2389536111"/>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4271780960"/>
              </p:ext>
            </p:extLst>
          </p:nvPr>
        </p:nvGraphicFramePr>
        <p:xfrm>
          <a:off x="3367198" y="1173570"/>
          <a:ext cx="8824802" cy="4504379"/>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1203035264"/>
              </p:ext>
            </p:extLst>
          </p:nvPr>
        </p:nvGraphicFramePr>
        <p:xfrm>
          <a:off x="4064625" y="5677950"/>
          <a:ext cx="7978431" cy="365770"/>
        </p:xfrm>
        <a:graphic>
          <a:graphicData uri="http://schemas.openxmlformats.org/drawingml/2006/table">
            <a:tbl>
              <a:tblPr firstRow="1" bandRow="1">
                <a:noFill/>
              </a:tblPr>
              <a:tblGrid>
                <a:gridCol w="402284">
                  <a:extLst>
                    <a:ext uri="{9D8B030D-6E8A-4147-A177-3AD203B41FA5}">
                      <a16:colId xmlns:a16="http://schemas.microsoft.com/office/drawing/2014/main" val="20000"/>
                    </a:ext>
                  </a:extLst>
                </a:gridCol>
                <a:gridCol w="580156">
                  <a:extLst>
                    <a:ext uri="{9D8B030D-6E8A-4147-A177-3AD203B41FA5}">
                      <a16:colId xmlns:a16="http://schemas.microsoft.com/office/drawing/2014/main" val="20001"/>
                    </a:ext>
                  </a:extLst>
                </a:gridCol>
                <a:gridCol w="532853">
                  <a:extLst>
                    <a:ext uri="{9D8B030D-6E8A-4147-A177-3AD203B41FA5}">
                      <a16:colId xmlns:a16="http://schemas.microsoft.com/office/drawing/2014/main" val="20002"/>
                    </a:ext>
                  </a:extLst>
                </a:gridCol>
                <a:gridCol w="498764">
                  <a:extLst>
                    <a:ext uri="{9D8B030D-6E8A-4147-A177-3AD203B41FA5}">
                      <a16:colId xmlns:a16="http://schemas.microsoft.com/office/drawing/2014/main" val="20003"/>
                    </a:ext>
                  </a:extLst>
                </a:gridCol>
                <a:gridCol w="540327">
                  <a:extLst>
                    <a:ext uri="{9D8B030D-6E8A-4147-A177-3AD203B41FA5}">
                      <a16:colId xmlns:a16="http://schemas.microsoft.com/office/drawing/2014/main" val="20004"/>
                    </a:ext>
                  </a:extLst>
                </a:gridCol>
                <a:gridCol w="561109">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29937">
                  <a:extLst>
                    <a:ext uri="{9D8B030D-6E8A-4147-A177-3AD203B41FA5}">
                      <a16:colId xmlns:a16="http://schemas.microsoft.com/office/drawing/2014/main" val="20007"/>
                    </a:ext>
                  </a:extLst>
                </a:gridCol>
                <a:gridCol w="592281">
                  <a:extLst>
                    <a:ext uri="{9D8B030D-6E8A-4147-A177-3AD203B41FA5}">
                      <a16:colId xmlns:a16="http://schemas.microsoft.com/office/drawing/2014/main" val="20008"/>
                    </a:ext>
                  </a:extLst>
                </a:gridCol>
                <a:gridCol w="550719">
                  <a:extLst>
                    <a:ext uri="{9D8B030D-6E8A-4147-A177-3AD203B41FA5}">
                      <a16:colId xmlns:a16="http://schemas.microsoft.com/office/drawing/2014/main" val="20009"/>
                    </a:ext>
                  </a:extLst>
                </a:gridCol>
                <a:gridCol w="561109">
                  <a:extLst>
                    <a:ext uri="{9D8B030D-6E8A-4147-A177-3AD203B41FA5}">
                      <a16:colId xmlns:a16="http://schemas.microsoft.com/office/drawing/2014/main" val="20010"/>
                    </a:ext>
                  </a:extLst>
                </a:gridCol>
                <a:gridCol w="519545">
                  <a:extLst>
                    <a:ext uri="{9D8B030D-6E8A-4147-A177-3AD203B41FA5}">
                      <a16:colId xmlns:a16="http://schemas.microsoft.com/office/drawing/2014/main" val="20011"/>
                    </a:ext>
                  </a:extLst>
                </a:gridCol>
                <a:gridCol w="581891">
                  <a:extLst>
                    <a:ext uri="{9D8B030D-6E8A-4147-A177-3AD203B41FA5}">
                      <a16:colId xmlns:a16="http://schemas.microsoft.com/office/drawing/2014/main" val="883930877"/>
                    </a:ext>
                  </a:extLst>
                </a:gridCol>
                <a:gridCol w="554967">
                  <a:extLst>
                    <a:ext uri="{9D8B030D-6E8A-4147-A177-3AD203B41FA5}">
                      <a16:colId xmlns:a16="http://schemas.microsoft.com/office/drawing/2014/main" val="3861565536"/>
                    </a:ext>
                  </a:extLst>
                </a:gridCol>
                <a:gridCol w="400989">
                  <a:extLst>
                    <a:ext uri="{9D8B030D-6E8A-4147-A177-3AD203B41FA5}">
                      <a16:colId xmlns:a16="http://schemas.microsoft.com/office/drawing/2014/main" val="4167163782"/>
                    </a:ext>
                  </a:extLst>
                </a:gridCol>
              </a:tblGrid>
              <a:tr h="320775">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1</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0</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a:solidFill>
                            <a:schemeClr val="bg1"/>
                          </a:solidFill>
                          <a:latin typeface="Myriad Pro" panose="020B0503030403020204"/>
                        </a:rPr>
                        <a:t>2</a:t>
                      </a:r>
                      <a:endParaRPr sz="1800" b="1">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1749466000"/>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Aug-22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a:effectLst/>
                          <a:latin typeface="Myanmar Text" panose="020B0502040204020203" pitchFamily="34" charset="0"/>
                          <a:cs typeface="Myanmar Text" panose="020B0502040204020203" pitchFamily="34" charset="0"/>
                        </a:rPr>
                        <a:t> </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a:effectLst/>
                          <a:latin typeface="Myanmar Text" panose="020B0502040204020203" pitchFamily="34" charset="0"/>
                          <a:cs typeface="Myanmar Text" panose="020B0502040204020203" pitchFamily="34" charset="0"/>
                        </a:rPr>
                        <a:t> </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a:effectLst/>
                          <a:latin typeface="Myanmar Text" panose="020B0502040204020203" pitchFamily="34" charset="0"/>
                          <a:cs typeface="Myanmar Text" panose="020B0502040204020203" pitchFamily="34" charset="0"/>
                        </a:rPr>
                        <a:t>723</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480</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a:effectLst/>
                          <a:latin typeface="Myanmar Text" panose="020B0502040204020203" pitchFamily="34" charset="0"/>
                          <a:cs typeface="Myanmar Text" panose="020B0502040204020203" pitchFamily="34" charset="0"/>
                        </a:rPr>
                        <a:t>78</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20</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493918"/>
            <a:ext cx="10515600" cy="4862431"/>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2">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4">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5"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7">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8">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9">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0">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6">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2"/>
              </a:rPr>
              <a:t>ETSI Enjoy: Standards to Support AI/ML Services</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3">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298624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Post event activity – oneM2M webinar@10</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r>
              <a:rPr lang="en-IN" sz="2400" dirty="0">
                <a:latin typeface="Myriad Pro" panose="020B0503030403020204" pitchFamily="34" charset="0"/>
              </a:rPr>
              <a:t>8</a:t>
            </a:r>
            <a:r>
              <a:rPr lang="en-IN" sz="2400" baseline="30000" dirty="0">
                <a:latin typeface="Myriad Pro" panose="020B0503030403020204" pitchFamily="34" charset="0"/>
              </a:rPr>
              <a:t>th</a:t>
            </a:r>
            <a:r>
              <a:rPr lang="en-IN" sz="2400" dirty="0">
                <a:latin typeface="Myriad Pro" panose="020B0503030403020204" pitchFamily="34" charset="0"/>
              </a:rPr>
              <a:t> Sept’22</a:t>
            </a:r>
          </a:p>
        </p:txBody>
      </p:sp>
    </p:spTree>
    <p:extLst>
      <p:ext uri="{BB962C8B-B14F-4D97-AF65-F5344CB8AC3E}">
        <p14:creationId xmlns:p14="http://schemas.microsoft.com/office/powerpoint/2010/main" val="62812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92AA-8E64-6791-B392-8F4A70CCEB02}"/>
              </a:ext>
            </a:extLst>
          </p:cNvPr>
          <p:cNvSpPr>
            <a:spLocks noGrp="1"/>
          </p:cNvSpPr>
          <p:nvPr>
            <p:ph type="title"/>
          </p:nvPr>
        </p:nvSpPr>
        <p:spPr/>
        <p:txBody>
          <a:bodyPr/>
          <a:lstStyle/>
          <a:p>
            <a:r>
              <a:rPr lang="en-GB" sz="4400" dirty="0"/>
              <a:t>Potential Article Opportunities</a:t>
            </a:r>
            <a:endParaRPr lang="en-IN" dirty="0"/>
          </a:p>
        </p:txBody>
      </p:sp>
      <p:sp>
        <p:nvSpPr>
          <p:cNvPr id="3" name="Content Placeholder 2">
            <a:extLst>
              <a:ext uri="{FF2B5EF4-FFF2-40B4-BE49-F238E27FC236}">
                <a16:creationId xmlns:a16="http://schemas.microsoft.com/office/drawing/2014/main" id="{11B2941B-6448-C46F-D0D0-BD569C6A8D45}"/>
              </a:ext>
            </a:extLst>
          </p:cNvPr>
          <p:cNvSpPr>
            <a:spLocks noGrp="1"/>
          </p:cNvSpPr>
          <p:nvPr>
            <p:ph idx="1"/>
          </p:nvPr>
        </p:nvSpPr>
        <p:spPr/>
        <p:txBody>
          <a:bodyPr>
            <a:normAutofit/>
          </a:bodyPr>
          <a:lstStyle/>
          <a:p>
            <a:pPr marL="457200" lvl="1" indent="0">
              <a:buNone/>
            </a:pPr>
            <a:r>
              <a:rPr lang="en-GB" i="1" dirty="0">
                <a:latin typeface="Myriad Pro" panose="020B0503030403020204" charset="0"/>
              </a:rPr>
              <a:t>Global Journals</a:t>
            </a:r>
          </a:p>
          <a:p>
            <a:pPr marL="800100" lvl="1" indent="-342900">
              <a:buFont typeface="Arial" panose="020B0604020202020204" pitchFamily="34" charset="0"/>
              <a:buChar char="•"/>
            </a:pPr>
            <a:r>
              <a:rPr lang="en-GB" strike="sngStrike" dirty="0">
                <a:latin typeface="Myriad Pro" panose="020B0503030403020204" charset="0"/>
              </a:rPr>
              <a:t>IEEE Network Special Edition on Smart Communities </a:t>
            </a:r>
            <a:r>
              <a:rPr lang="en-GB" dirty="0">
                <a:latin typeface="Myriad Pro" panose="020B0503030403020204" charset="0"/>
              </a:rPr>
              <a:t>(dropped)</a:t>
            </a:r>
          </a:p>
          <a:p>
            <a:pPr lvl="1"/>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Trade Journals</a:t>
            </a:r>
          </a:p>
          <a:p>
            <a:pPr marL="800100" lvl="1" indent="-342900">
              <a:buFont typeface="Arial" panose="020B0604020202020204" pitchFamily="34" charset="0"/>
              <a:buChar char="•"/>
            </a:pPr>
            <a:r>
              <a:rPr lang="en-US" dirty="0">
                <a:effectLst/>
                <a:latin typeface="Myriad Pro" panose="020B0503030403020204" charset="0"/>
              </a:rPr>
              <a:t>Article submitted to </a:t>
            </a:r>
            <a:r>
              <a:rPr lang="en-US" dirty="0" err="1">
                <a:effectLst/>
                <a:latin typeface="Myriad Pro" panose="020B0503030403020204" charset="0"/>
              </a:rPr>
              <a:t>IoTforAll</a:t>
            </a:r>
            <a:r>
              <a:rPr lang="en-US" dirty="0">
                <a:effectLst/>
                <a:latin typeface="Myriad Pro" panose="020B0503030403020204" charset="0"/>
              </a:rPr>
              <a:t> - "efficient IoT messages</a:t>
            </a:r>
            <a:r>
              <a:rPr lang="en-US" dirty="0">
                <a:effectLst/>
                <a:latin typeface="Myriad Pro" panose="020B0503030403020204" charset="0"/>
                <a:hlinkClick r:id="rId2">
                  <a:extLst>
                    <a:ext uri="{A12FA001-AC4F-418D-AE19-62706E023703}">
                      <ahyp:hlinkClr xmlns:ahyp="http://schemas.microsoft.com/office/drawing/2018/hyperlinkcolor" val="tx"/>
                    </a:ext>
                  </a:extLst>
                </a:hlinkClick>
              </a:rPr>
              <a:t>“</a:t>
            </a:r>
            <a:endParaRPr lang="en-US" dirty="0">
              <a:effectLst/>
              <a:latin typeface="Myriad Pro" panose="020B0503030403020204" charset="0"/>
            </a:endParaRPr>
          </a:p>
          <a:p>
            <a:pPr marL="800100" lvl="1" indent="-342900">
              <a:buFont typeface="Arial" panose="020B0604020202020204" pitchFamily="34" charset="0"/>
              <a:buChar char="•"/>
            </a:pPr>
            <a:r>
              <a:rPr lang="en-US" dirty="0">
                <a:effectLst/>
                <a:latin typeface="Myriad Pro" panose="020B0503030403020204" charset="0"/>
              </a:rPr>
              <a:t>Second article for Interoperability News (with Enrico)</a:t>
            </a:r>
          </a:p>
          <a:p>
            <a:pPr marL="457200" lvl="1" indent="0">
              <a:buNone/>
            </a:pPr>
            <a:endParaRPr lang="en-US" sz="2000" i="0" u="sng" dirty="0">
              <a:solidFill>
                <a:srgbClr val="1155CC"/>
              </a:solidFill>
              <a:effectLst/>
              <a:latin typeface="Myriad Pro" panose="020B0503030403020204" charset="0"/>
              <a:hlinkClick r:id="rId2"/>
            </a:endParaRPr>
          </a:p>
          <a:p>
            <a:pPr marL="457200" lvl="1" indent="0">
              <a:buNone/>
            </a:pPr>
            <a:r>
              <a:rPr lang="en-US" i="1" dirty="0">
                <a:latin typeface="Myriad Pro" panose="020B0503030403020204" charset="0"/>
              </a:rPr>
              <a:t>Regional</a:t>
            </a:r>
            <a:endParaRPr lang="en-US" i="1" dirty="0">
              <a:latin typeface="Myriad Pro" panose="020B0503030403020204" charset="0"/>
              <a:hlinkClick r:id="rId2">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endParaRPr lang="en-US" sz="2000" u="sng" dirty="0">
              <a:solidFill>
                <a:srgbClr val="1155CC"/>
              </a:solidFill>
              <a:latin typeface="Myriad Pro" panose="020B0503030403020204" charset="0"/>
            </a:endParaRPr>
          </a:p>
          <a:p>
            <a:pPr marL="457200" lvl="1" indent="0">
              <a:buNone/>
            </a:pPr>
            <a:r>
              <a:rPr lang="en-US" i="1" dirty="0">
                <a:latin typeface="Myriad Pro" panose="020B0503030403020204" charset="0"/>
              </a:rPr>
              <a:t>Partner Communiques</a:t>
            </a:r>
            <a:endParaRPr lang="en-US" i="1" dirty="0">
              <a:latin typeface="Myriad Pro" panose="020B0503030403020204" charset="0"/>
              <a:hlinkClick r:id="rId3">
                <a:extLst>
                  <a:ext uri="{A12FA001-AC4F-418D-AE19-62706E023703}">
                    <ahyp:hlinkClr xmlns:ahyp="http://schemas.microsoft.com/office/drawing/2018/hyperlinkcolor" val="tx"/>
                  </a:ext>
                </a:extLst>
              </a:hlinkClick>
            </a:endParaRPr>
          </a:p>
        </p:txBody>
      </p:sp>
      <p:sp>
        <p:nvSpPr>
          <p:cNvPr id="4" name="Footer Placeholder 3">
            <a:extLst>
              <a:ext uri="{FF2B5EF4-FFF2-40B4-BE49-F238E27FC236}">
                <a16:creationId xmlns:a16="http://schemas.microsoft.com/office/drawing/2014/main" id="{D9C320A9-0402-2D37-22F1-8EAC0D190F6B}"/>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15312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Interviews &amp; Executive Insights  </a:t>
            </a:r>
            <a:endParaRPr lang="en-GB" sz="2400" dirty="0">
              <a:highlight>
                <a:srgbClr val="00FFFF"/>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524315"/>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Interviews </a:t>
            </a:r>
          </a:p>
          <a:p>
            <a:pPr lvl="1"/>
            <a:r>
              <a:rPr lang="en-IN" i="0" u="sng" dirty="0">
                <a:solidFill>
                  <a:srgbClr val="1155CC"/>
                </a:solidFill>
                <a:effectLst/>
                <a:latin typeface="Myriad Pro" panose="020B0503030403020204" charset="0"/>
              </a:rPr>
              <a:t>None</a:t>
            </a:r>
            <a:endParaRPr lang="en-GB" dirty="0">
              <a:latin typeface="Myriad Pro" panose="020B0503030403020204" charset="0"/>
            </a:endParaRPr>
          </a:p>
          <a:p>
            <a:pPr lvl="1"/>
            <a:endParaRPr lang="en-GB" dirty="0">
              <a:latin typeface="Myriad Pro" panose="020B0503030403020204" charset="0"/>
            </a:endParaRPr>
          </a:p>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2">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893100"/>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1203 Subscribers</a:t>
            </a:r>
          </a:p>
          <a:p>
            <a:endParaRPr lang="en-GB" dirty="0">
              <a:latin typeface="Myriad Pro" panose="020B0503030403020204" charset="0"/>
            </a:endParaRPr>
          </a:p>
          <a:p>
            <a:r>
              <a:rPr lang="en-GB" dirty="0">
                <a:latin typeface="Myriad Pro" panose="020B0503030403020204" charset="0"/>
              </a:rPr>
              <a:t>oneM2M News – 0 (Since Marcom 108)</a:t>
            </a:r>
          </a:p>
          <a:p>
            <a:endParaRPr lang="en-GB" dirty="0">
              <a:latin typeface="Myriad Pro" panose="020B0503030403020204" charset="0"/>
            </a:endParaRPr>
          </a:p>
          <a:p>
            <a:r>
              <a:rPr lang="en-GB" dirty="0">
                <a:latin typeface="Myriad Pro" panose="020B0503030403020204" charset="0"/>
              </a:rPr>
              <a:t>Press Releases – 0</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3"/>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09587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29497"/>
            <a:ext cx="8986285" cy="1173570"/>
          </a:xfrm>
        </p:spPr>
        <p:txBody>
          <a:bodyPr>
            <a:noAutofit/>
          </a:bodyPr>
          <a:lstStyle/>
          <a:p>
            <a:r>
              <a:rPr lang="en-GB" sz="3200" dirty="0"/>
              <a:t>VISIBILITY – Events &amp; Speaking Opportunities</a:t>
            </a:r>
            <a:endParaRPr lang="en-GB" sz="3200" dirty="0">
              <a:highlight>
                <a:srgbClr val="00FFFF"/>
              </a:highlight>
            </a:endParaRPr>
          </a:p>
        </p:txBody>
      </p:sp>
      <p:graphicFrame>
        <p:nvGraphicFramePr>
          <p:cNvPr id="3" name="Table 6">
            <a:extLst>
              <a:ext uri="{FF2B5EF4-FFF2-40B4-BE49-F238E27FC236}">
                <a16:creationId xmlns:a16="http://schemas.microsoft.com/office/drawing/2014/main" id="{A554D980-3EFB-4892-B8D4-DFFC7EE660D7}"/>
              </a:ext>
            </a:extLst>
          </p:cNvPr>
          <p:cNvGraphicFramePr>
            <a:graphicFrameLocks noGrp="1"/>
          </p:cNvGraphicFramePr>
          <p:nvPr/>
        </p:nvGraphicFramePr>
        <p:xfrm>
          <a:off x="334695" y="1202518"/>
          <a:ext cx="11105749" cy="4292600"/>
        </p:xfrm>
        <a:graphic>
          <a:graphicData uri="http://schemas.openxmlformats.org/drawingml/2006/table">
            <a:tbl>
              <a:tblPr firstRow="1" bandRow="1">
                <a:tableStyleId>{073A0DAA-6AF3-43AB-8588-CEC1D06C72B9}</a:tableStyleId>
              </a:tblPr>
              <a:tblGrid>
                <a:gridCol w="1732607">
                  <a:extLst>
                    <a:ext uri="{9D8B030D-6E8A-4147-A177-3AD203B41FA5}">
                      <a16:colId xmlns:a16="http://schemas.microsoft.com/office/drawing/2014/main" val="2204820466"/>
                    </a:ext>
                  </a:extLst>
                </a:gridCol>
                <a:gridCol w="1465790">
                  <a:extLst>
                    <a:ext uri="{9D8B030D-6E8A-4147-A177-3AD203B41FA5}">
                      <a16:colId xmlns:a16="http://schemas.microsoft.com/office/drawing/2014/main" val="2664730951"/>
                    </a:ext>
                  </a:extLst>
                </a:gridCol>
                <a:gridCol w="4278923">
                  <a:extLst>
                    <a:ext uri="{9D8B030D-6E8A-4147-A177-3AD203B41FA5}">
                      <a16:colId xmlns:a16="http://schemas.microsoft.com/office/drawing/2014/main" val="58006265"/>
                    </a:ext>
                  </a:extLst>
                </a:gridCol>
                <a:gridCol w="3628429">
                  <a:extLst>
                    <a:ext uri="{9D8B030D-6E8A-4147-A177-3AD203B41FA5}">
                      <a16:colId xmlns:a16="http://schemas.microsoft.com/office/drawing/2014/main" val="2733045229"/>
                    </a:ext>
                  </a:extLst>
                </a:gridCol>
              </a:tblGrid>
              <a:tr h="370840">
                <a:tc>
                  <a:txBody>
                    <a:bodyPr/>
                    <a:lstStyle/>
                    <a:p>
                      <a:r>
                        <a:rPr lang="en-US" dirty="0">
                          <a:latin typeface="Myriad Pro" panose="020B0503030403020204"/>
                        </a:rPr>
                        <a:t>VISIBILITY</a:t>
                      </a:r>
                      <a:endParaRPr lang="en-IN" dirty="0">
                        <a:latin typeface="Myriad Pro" panose="020B0503030403020204"/>
                      </a:endParaRPr>
                    </a:p>
                  </a:txBody>
                  <a:tcPr/>
                </a:tc>
                <a:tc>
                  <a:txBody>
                    <a:bodyPr/>
                    <a:lstStyle/>
                    <a:p>
                      <a:r>
                        <a:rPr lang="en-US" dirty="0">
                          <a:latin typeface="Myriad Pro" panose="020B0503030403020204"/>
                        </a:rPr>
                        <a:t>oneM2M </a:t>
                      </a:r>
                      <a:endParaRPr lang="en-IN" dirty="0">
                        <a:latin typeface="Myriad Pro" panose="020B0503030403020204"/>
                      </a:endParaRPr>
                    </a:p>
                  </a:txBody>
                  <a:tcPr/>
                </a:tc>
                <a:tc>
                  <a:txBody>
                    <a:bodyPr/>
                    <a:lstStyle/>
                    <a:p>
                      <a:r>
                        <a:rPr lang="en-US" dirty="0">
                          <a:latin typeface="Myriad Pro" panose="020B0503030403020204"/>
                        </a:rPr>
                        <a:t>Partner driven</a:t>
                      </a:r>
                      <a:endParaRPr lang="en-IN" dirty="0">
                        <a:latin typeface="Myriad Pro" panose="020B0503030403020204"/>
                      </a:endParaRPr>
                    </a:p>
                  </a:txBody>
                  <a:tcPr/>
                </a:tc>
                <a:tc>
                  <a:txBody>
                    <a:bodyPr/>
                    <a:lstStyle/>
                    <a:p>
                      <a:r>
                        <a:rPr lang="en-US" dirty="0">
                          <a:latin typeface="Myriad Pro" panose="020B0503030403020204"/>
                        </a:rPr>
                        <a:t>Regional</a:t>
                      </a:r>
                      <a:endParaRPr lang="en-IN" dirty="0">
                        <a:latin typeface="Myriad Pro" panose="020B0503030403020204"/>
                      </a:endParaRPr>
                    </a:p>
                  </a:txBody>
                  <a:tcPr/>
                </a:tc>
                <a:extLst>
                  <a:ext uri="{0D108BD9-81ED-4DB2-BD59-A6C34878D82A}">
                    <a16:rowId xmlns:a16="http://schemas.microsoft.com/office/drawing/2014/main" val="1382385001"/>
                  </a:ext>
                </a:extLst>
              </a:tr>
              <a:tr h="370840">
                <a:tc>
                  <a:txBody>
                    <a:bodyPr/>
                    <a:lstStyle/>
                    <a:p>
                      <a:r>
                        <a:rPr lang="en-US" sz="1600" b="1" dirty="0">
                          <a:latin typeface="Myriad Pro" panose="020B0503030403020204"/>
                        </a:rPr>
                        <a:t>Events </a:t>
                      </a:r>
                      <a:endParaRPr lang="en-IN" sz="1600" b="1"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yriad Pro" panose="020B0503030403020204"/>
                        </a:rPr>
                        <a:t>- </a:t>
                      </a:r>
                      <a:r>
                        <a:rPr lang="en-US" sz="1800" dirty="0">
                          <a:solidFill>
                            <a:schemeClr val="dk1"/>
                          </a:solidFill>
                          <a:latin typeface="Myriad Pro"/>
                          <a:ea typeface="Open Sans"/>
                          <a:cs typeface="Open Sans"/>
                          <a:sym typeface="Open Sans"/>
                        </a:rPr>
                        <a:t>Interop to be hosted by TTA in Dec’22</a:t>
                      </a:r>
                    </a:p>
                    <a:p>
                      <a:endParaRPr lang="en-IN" dirty="0">
                        <a:latin typeface="Myriad Pro" panose="020B050303040302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18 Jan: ETSI-TSDSI Webinar on oneM2M “Risk/Benefit analyses”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yriad Pro" panose="020B0503030403020204"/>
                        </a:rPr>
                        <a:t>25 Jan: ETSI-TSDSI Webinar on oneM2M ” Smart Lift private sector use case ” ETSI: EU-Brazil Bilateral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4 Feb: ETSI-TSDSI Webinar on oneM2M “Smart Home/Smart Building private sector use case”</a:t>
                      </a:r>
                    </a:p>
                    <a:p>
                      <a:endParaRPr lang="fi-FI" sz="1400" kern="1200" dirty="0">
                        <a:solidFill>
                          <a:schemeClr val="dk1"/>
                        </a:solidFill>
                        <a:latin typeface="Myriad Pro" panose="020B0503030403020204"/>
                        <a:ea typeface="+mn-ea"/>
                        <a:cs typeface="+mn-cs"/>
                      </a:endParaRPr>
                    </a:p>
                    <a:p>
                      <a:r>
                        <a:rPr lang="fi-FI" sz="1400" kern="1200" dirty="0">
                          <a:solidFill>
                            <a:schemeClr val="dk1"/>
                          </a:solidFill>
                          <a:latin typeface="Myriad Pro" panose="020B0503030403020204"/>
                          <a:ea typeface="+mn-ea"/>
                          <a:cs typeface="+mn-cs"/>
                        </a:rPr>
                        <a:t>ETSI-Argentina talk on oneM2M</a:t>
                      </a:r>
                    </a:p>
                    <a:p>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6 Apr: ETSI- EU-</a:t>
                      </a:r>
                      <a:r>
                        <a:rPr lang="en-US" sz="1400" kern="1200" dirty="0" err="1">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Brasil</a:t>
                      </a:r>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 cooperation workshop : </a:t>
                      </a:r>
                      <a:b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t>on IoT Policy, Regulation &amp; Standards</a:t>
                      </a:r>
                      <a:br>
                        <a:rPr lang="en-US" sz="1400" kern="1200" dirty="0">
                          <a:solidFill>
                            <a:schemeClr val="dk1"/>
                          </a:solidFill>
                          <a:latin typeface="Myriad Pro" panose="020B0503030403020204"/>
                          <a:ea typeface="+mn-ea"/>
                          <a:cs typeface="+mn-cs"/>
                          <a:hlinkClick r:id="rId3">
                            <a:extLst>
                              <a:ext uri="{A12FA001-AC4F-418D-AE19-62706E023703}">
                                <ahyp:hlinkClr xmlns:ahyp="http://schemas.microsoft.com/office/drawing/2018/hyperlinkcolor" val="tx"/>
                              </a:ext>
                            </a:extLst>
                          </a:hlinkClick>
                        </a:rPr>
                      </a:br>
                      <a:r>
                        <a:rPr lang="en-IN" sz="1400" kern="1200" dirty="0">
                          <a:solidFill>
                            <a:schemeClr val="dk1"/>
                          </a:solidFill>
                          <a:latin typeface="Myriad Pro" panose="020B0503030403020204"/>
                          <a:ea typeface="+mn-ea"/>
                          <a:cs typeface="+mn-cs"/>
                        </a:rPr>
                        <a:t>28 Apr: ETSI-TTA Smart Cities in Korea</a:t>
                      </a:r>
                      <a:endParaRPr lang="en-US" sz="1400" kern="1200" dirty="0">
                        <a:solidFill>
                          <a:schemeClr val="dk1"/>
                        </a:solidFill>
                        <a:latin typeface="Myriad Pro" panose="020B0503030403020204"/>
                        <a:ea typeface="+mn-ea"/>
                        <a:cs typeface="+mn-cs"/>
                      </a:endParaRPr>
                    </a:p>
                    <a:p>
                      <a:r>
                        <a:rPr lang="en-US" sz="1400" dirty="0">
                          <a:latin typeface="Myriad Pro" panose="020B0503030403020204"/>
                        </a:rPr>
                        <a:t>TSDSI- A webinar conducted by DoT-TSDSI on M2M for transport vertical on 7 Apr’22</a:t>
                      </a:r>
                    </a:p>
                  </a:txBody>
                  <a:tcPr/>
                </a:tc>
                <a:tc>
                  <a:txBody>
                    <a:bodyPr/>
                    <a:lstStyle/>
                    <a:p>
                      <a:r>
                        <a:rPr lang="en-US" sz="1400" dirty="0">
                          <a:latin typeface="Myriad Pro" panose="020B0503030403020204"/>
                        </a:rPr>
                        <a:t>24 Feb: INDIA- TEC </a:t>
                      </a:r>
                      <a:r>
                        <a:rPr lang="en-US" sz="1400" dirty="0" err="1">
                          <a:latin typeface="Myriad Pro" panose="020B0503030403020204"/>
                        </a:rPr>
                        <a:t>Organised</a:t>
                      </a:r>
                      <a:r>
                        <a:rPr lang="en-US" sz="1400" dirty="0">
                          <a:latin typeface="Myriad Pro" panose="020B0503030403020204"/>
                        </a:rPr>
                        <a:t> webinar on oneM2M- Smart cities</a:t>
                      </a:r>
                    </a:p>
                    <a:p>
                      <a:r>
                        <a:rPr lang="en-IN" sz="1400" kern="1200" dirty="0">
                          <a:solidFill>
                            <a:schemeClr val="dk1"/>
                          </a:solidFill>
                          <a:latin typeface="Myriad Pro" panose="020B0503030403020204"/>
                          <a:ea typeface="+mn-ea"/>
                          <a:cs typeface="+mn-cs"/>
                          <a:hlinkClick r:id="rId4">
                            <a:extLst>
                              <a:ext uri="{A12FA001-AC4F-418D-AE19-62706E023703}">
                                <ahyp:hlinkClr xmlns:ahyp="http://schemas.microsoft.com/office/drawing/2018/hyperlinkcolor" val="tx"/>
                              </a:ext>
                            </a:extLst>
                          </a:hlinkClick>
                        </a:rPr>
                        <a:t>28 Mar: NTIPRIT Conference on M2M</a:t>
                      </a:r>
                      <a:endParaRPr lang="en-US" sz="1400" kern="1200" dirty="0">
                        <a:solidFill>
                          <a:schemeClr val="dk1"/>
                        </a:solidFill>
                        <a:latin typeface="Myriad Pro" panose="020B0503030403020204"/>
                        <a:ea typeface="+mn-ea"/>
                        <a:cs typeface="+mn-cs"/>
                      </a:endParaRPr>
                    </a:p>
                    <a:p>
                      <a:r>
                        <a:rPr lang="en-IN" sz="1400"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7-8 Apr: New Delhi India - </a:t>
                      </a:r>
                      <a:r>
                        <a:rPr lang="en-IN" sz="1400" kern="1200" dirty="0" err="1">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InTranSe</a:t>
                      </a:r>
                      <a:r>
                        <a:rPr lang="en-IN" sz="1400" kern="1200" dirty="0">
                          <a:solidFill>
                            <a:schemeClr val="dk1"/>
                          </a:solidFill>
                          <a:latin typeface="Myriad Pro" panose="020B0503030403020204"/>
                          <a:ea typeface="+mn-ea"/>
                          <a:cs typeface="+mn-cs"/>
                          <a:hlinkClick r:id="rId5">
                            <a:extLst>
                              <a:ext uri="{A12FA001-AC4F-418D-AE19-62706E023703}">
                                <ahyp:hlinkClr xmlns:ahyp="http://schemas.microsoft.com/office/drawing/2018/hyperlinkcolor" val="tx"/>
                              </a:ext>
                            </a:extLst>
                          </a:hlinkClick>
                        </a:rPr>
                        <a:t> conference</a:t>
                      </a:r>
                      <a:endParaRPr lang="en-IN" sz="1400" kern="1200" dirty="0">
                        <a:solidFill>
                          <a:schemeClr val="dk1"/>
                        </a:solidFill>
                        <a:latin typeface="Myriad Pro" panose="020B0503030403020204"/>
                        <a:ea typeface="+mn-ea"/>
                        <a:cs typeface="+mn-cs"/>
                      </a:endParaRPr>
                    </a:p>
                    <a:p>
                      <a: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21 Apr: Webinar on CCSP and </a:t>
                      </a:r>
                      <a:r>
                        <a:rPr lang="en-IN" sz="1400" kern="1200" dirty="0" err="1">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CoSMiC</a:t>
                      </a:r>
                      <a: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t> - indigenous software platforms for M2M/IoT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hlinkClick r:id="rId7">
                            <a:extLst>
                              <a:ext uri="{A12FA001-AC4F-418D-AE19-62706E023703}">
                                <ahyp:hlinkClr xmlns:ahyp="http://schemas.microsoft.com/office/drawing/2018/hyperlinkcolor" val="tx"/>
                              </a:ext>
                            </a:extLst>
                          </a:hlinkClick>
                        </a:rPr>
                        <a:t>7 Apr: DoT-TSDSI Webinar #1 on M2M applied to verticals- transportation</a:t>
                      </a:r>
                      <a:endParaRPr lang="en-US" sz="1400" kern="1200" dirty="0">
                        <a:solidFill>
                          <a:schemeClr val="dk1"/>
                        </a:solidFill>
                        <a:latin typeface="Myriad Pro" panose="020B0503030403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yriad Pro" panose="020B0503030403020204"/>
                          <a:ea typeface="+mn-ea"/>
                          <a:cs typeface="+mn-cs"/>
                        </a:rPr>
                        <a:t>4 May: DoT-TSDSI Webinar #2 on M2M applied to Utilities</a:t>
                      </a:r>
                      <a:br>
                        <a:rPr lang="en-IN" sz="1400" kern="1200" dirty="0">
                          <a:solidFill>
                            <a:schemeClr val="dk1"/>
                          </a:solidFill>
                          <a:latin typeface="Myriad Pro" panose="020B0503030403020204"/>
                          <a:ea typeface="+mn-ea"/>
                          <a:cs typeface="+mn-cs"/>
                          <a:hlinkClick r:id="rId6">
                            <a:extLst>
                              <a:ext uri="{A12FA001-AC4F-418D-AE19-62706E023703}">
                                <ahyp:hlinkClr xmlns:ahyp="http://schemas.microsoft.com/office/drawing/2018/hyperlinkcolor" val="tx"/>
                              </a:ext>
                            </a:extLst>
                          </a:hlinkClick>
                        </a:rPr>
                      </a:br>
                      <a:endParaRPr lang="en-US" sz="1400" kern="1200" dirty="0">
                        <a:solidFill>
                          <a:schemeClr val="dk1"/>
                        </a:solidFill>
                        <a:latin typeface="Myriad Pro" panose="020B0503030403020204"/>
                        <a:ea typeface="+mn-ea"/>
                        <a:cs typeface="+mn-cs"/>
                      </a:endParaRPr>
                    </a:p>
                  </a:txBody>
                  <a:tcPr/>
                </a:tc>
                <a:extLst>
                  <a:ext uri="{0D108BD9-81ED-4DB2-BD59-A6C34878D82A}">
                    <a16:rowId xmlns:a16="http://schemas.microsoft.com/office/drawing/2014/main" val="634574289"/>
                  </a:ext>
                </a:extLst>
              </a:tr>
              <a:tr h="0">
                <a:tc>
                  <a:txBody>
                    <a:bodyPr/>
                    <a:lstStyle/>
                    <a:p>
                      <a:r>
                        <a:rPr lang="en-US" sz="1600" b="1" dirty="0">
                          <a:latin typeface="Myriad Pro" panose="020B0503030403020204"/>
                        </a:rPr>
                        <a:t>Speaking Opportunities</a:t>
                      </a:r>
                      <a:endParaRPr lang="en-IN" sz="1600" b="1" dirty="0">
                        <a:latin typeface="Myriad Pro" panose="020B0503030403020204"/>
                      </a:endParaRPr>
                    </a:p>
                  </a:txBody>
                  <a:tcPr/>
                </a:tc>
                <a:tc gridSpan="3">
                  <a:txBody>
                    <a:bodyPr/>
                    <a:lstStyle/>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n-US" sz="1200" u="sng" dirty="0">
                          <a:solidFill>
                            <a:srgbClr val="1155CC"/>
                          </a:solidFill>
                          <a:latin typeface="Myriad Pro"/>
                          <a:ea typeface="Arial"/>
                          <a:cs typeface="Arial"/>
                          <a:sym typeface="Arial"/>
                        </a:rPr>
                        <a:t>20-21 Sep'22: "IoT Tech Expo : POWERING THE CONNECTED WORLD WITH IOT|| AMSTERDAM/Hybrid|| free to attend|| Rana </a:t>
                      </a:r>
                      <a:r>
                        <a:rPr lang="en-US" sz="1200" u="sng" dirty="0" err="1">
                          <a:solidFill>
                            <a:srgbClr val="1155CC"/>
                          </a:solidFill>
                          <a:latin typeface="Myriad Pro"/>
                          <a:ea typeface="Arial"/>
                          <a:cs typeface="Arial"/>
                          <a:sym typeface="Arial"/>
                        </a:rPr>
                        <a:t>Kamill</a:t>
                      </a:r>
                      <a:r>
                        <a:rPr lang="en-US" sz="1200" u="sng" dirty="0">
                          <a:solidFill>
                            <a:srgbClr val="1155CC"/>
                          </a:solidFill>
                          <a:latin typeface="Myriad Pro"/>
                          <a:ea typeface="Arial"/>
                          <a:cs typeface="Arial"/>
                          <a:sym typeface="Arial"/>
                        </a:rPr>
                        <a:t> speaking"</a:t>
                      </a:r>
                      <a:endParaRPr lang="en-US" sz="1200" u="sng" dirty="0">
                        <a:solidFill>
                          <a:schemeClr val="dk2"/>
                        </a:solidFill>
                        <a:latin typeface="Myriad Pro"/>
                        <a:ea typeface="Arial"/>
                        <a:cs typeface="Arial"/>
                        <a:sym typeface="Arial"/>
                      </a:endParaRPr>
                    </a:p>
                    <a:p>
                      <a:pPr marL="0" lvl="0" indent="0" algn="l" rtl="0">
                        <a:spcBef>
                          <a:spcPts val="800"/>
                        </a:spcBef>
                        <a:spcAft>
                          <a:spcPts val="0"/>
                        </a:spcAft>
                        <a:buNone/>
                      </a:pPr>
                      <a:r>
                        <a:rPr lang="en-US" sz="1200" u="sng" dirty="0">
                          <a:solidFill>
                            <a:schemeClr val="dk2"/>
                          </a:solidFill>
                          <a:latin typeface="Myriad Pro"/>
                          <a:ea typeface="Arial"/>
                          <a:cs typeface="Arial"/>
                          <a:sym typeface="Arial"/>
                        </a:rPr>
                        <a:t>26 Oct-11 Nov’22: IEEE IoT WF /Tokyo/Hybrid</a:t>
                      </a:r>
                    </a:p>
                    <a:p>
                      <a:pPr marL="0" lvl="0" indent="0" algn="l" rtl="0">
                        <a:spcBef>
                          <a:spcPts val="800"/>
                        </a:spcBef>
                        <a:spcAft>
                          <a:spcPts val="0"/>
                        </a:spcAft>
                        <a:buNone/>
                      </a:pPr>
                      <a:r>
                        <a:rPr lang="en-US" sz="1200" u="sng" dirty="0">
                          <a:solidFill>
                            <a:schemeClr val="dk2"/>
                          </a:solidFill>
                          <a:latin typeface="Myriad Pro"/>
                          <a:ea typeface="Arial"/>
                          <a:cs typeface="Arial"/>
                          <a:sym typeface="Arial"/>
                        </a:rPr>
                        <a:t>13-14 Oct’22: </a:t>
                      </a:r>
                      <a:r>
                        <a:rPr lang="en-US" sz="1200" u="sng"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Rana (BT) speaking at IoT World Forum 2022 </a:t>
                      </a:r>
                      <a:r>
                        <a:rPr lang="en-US" sz="1200" u="sng" dirty="0" err="1">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london</a:t>
                      </a:r>
                      <a:r>
                        <a:rPr lang="en-US" sz="1200" u="sng" dirty="0">
                          <a:solidFill>
                            <a:schemeClr val="dk2"/>
                          </a:solidFill>
                          <a:latin typeface="Myriad Pro"/>
                          <a:ea typeface="Arial"/>
                          <a:cs typeface="Arial"/>
                          <a:sym typeface="Arial"/>
                          <a:hlinkClick r:id="rId8">
                            <a:extLst>
                              <a:ext uri="{A12FA001-AC4F-418D-AE19-62706E023703}">
                                <ahyp:hlinkClr xmlns:ahyp="http://schemas.microsoft.com/office/drawing/2018/hyperlinkcolor" val="tx"/>
                              </a:ext>
                            </a:extLst>
                          </a:hlinkClick>
                        </a:rPr>
                        <a:t> (RESCHEDULED to 13-14 Oct ‘22)</a:t>
                      </a:r>
                      <a:endParaRPr lang="en-US" sz="1400" dirty="0">
                        <a:latin typeface="Myriad Pro"/>
                        <a:ea typeface="Open Sans"/>
                        <a:cs typeface="Open Sans"/>
                        <a:sym typeface="Open Sans"/>
                      </a:endParaRPr>
                    </a:p>
                    <a:p>
                      <a:pPr marL="0" lvl="0" indent="0" algn="l" rtl="0">
                        <a:spcBef>
                          <a:spcPts val="0"/>
                        </a:spcBef>
                        <a:spcAft>
                          <a:spcPts val="0"/>
                        </a:spcAft>
                        <a:buNone/>
                      </a:pPr>
                      <a:r>
                        <a:rPr lang="en-US" sz="1400" dirty="0">
                          <a:latin typeface="Myriad Pro"/>
                          <a:ea typeface="Open Sans"/>
                          <a:cs typeface="Open Sans"/>
                          <a:sym typeface="Open Sans"/>
                        </a:rPr>
                        <a:t>Potential </a:t>
                      </a:r>
                      <a:r>
                        <a:rPr lang="en-US" sz="1400" dirty="0">
                          <a:solidFill>
                            <a:schemeClr val="dk1"/>
                          </a:solidFill>
                          <a:latin typeface="Myriad Pro"/>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speaking opportunities for CY’22 are listed in notes</a:t>
                      </a:r>
                      <a:endParaRPr lang="en-US" sz="1400" b="1" u="sng" dirty="0">
                        <a:solidFill>
                          <a:schemeClr val="dk1"/>
                        </a:solidFill>
                        <a:latin typeface="Myriad Pro"/>
                        <a:ea typeface="Open Sans"/>
                        <a:cs typeface="Open Sans"/>
                        <a:sym typeface="Open Sans"/>
                      </a:endParaRPr>
                    </a:p>
                  </a:txBody>
                  <a:tcPr/>
                </a:tc>
                <a:tc hMerge="1">
                  <a:txBody>
                    <a:bodyPr/>
                    <a:lstStyle/>
                    <a:p>
                      <a:r>
                        <a:rPr lang="en-IN" sz="1600" dirty="0">
                          <a:latin typeface="Myriad Pro" panose="020B0503030403020204"/>
                        </a:rPr>
                        <a:t>5 in pipeline </a:t>
                      </a:r>
                    </a:p>
                  </a:txBody>
                  <a:tcPr/>
                </a:tc>
                <a:tc hMerge="1">
                  <a:txBody>
                    <a:bodyPr/>
                    <a:lstStyle/>
                    <a:p>
                      <a:r>
                        <a:rPr lang="en-US" sz="1200" dirty="0">
                          <a:latin typeface="Myriad Pro" panose="020B0503030403020204"/>
                        </a:rPr>
                        <a:t>1</a:t>
                      </a:r>
                      <a:endParaRPr lang="en-IN" sz="1200" dirty="0">
                        <a:latin typeface="Myriad Pro" panose="020B0503030403020204"/>
                      </a:endParaRPr>
                    </a:p>
                  </a:txBody>
                  <a:tcPr/>
                </a:tc>
                <a:extLst>
                  <a:ext uri="{0D108BD9-81ED-4DB2-BD59-A6C34878D82A}">
                    <a16:rowId xmlns:a16="http://schemas.microsoft.com/office/drawing/2014/main" val="249746126"/>
                  </a:ext>
                </a:extLst>
              </a:tr>
            </a:tbl>
          </a:graphicData>
        </a:graphic>
      </p:graphicFrame>
      <p:sp>
        <p:nvSpPr>
          <p:cNvPr id="7" name="Rectangle 6">
            <a:extLst>
              <a:ext uri="{FF2B5EF4-FFF2-40B4-BE49-F238E27FC236}">
                <a16:creationId xmlns:a16="http://schemas.microsoft.com/office/drawing/2014/main" id="{DB0B3F7A-F6C4-4344-8CC9-AD4BD1874638}"/>
              </a:ext>
            </a:extLst>
          </p:cNvPr>
          <p:cNvSpPr/>
          <p:nvPr/>
        </p:nvSpPr>
        <p:spPr>
          <a:xfrm>
            <a:off x="9496018" y="6069555"/>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
        <p:nvSpPr>
          <p:cNvPr id="5" name="Footer Placeholder 38">
            <a:extLst>
              <a:ext uri="{FF2B5EF4-FFF2-40B4-BE49-F238E27FC236}">
                <a16:creationId xmlns:a16="http://schemas.microsoft.com/office/drawing/2014/main" id="{D97A9DD8-F9E3-79AF-9B9A-18A04A006E2A}"/>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228148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dirty="0"/>
              <a:t>Potential Key Events /Speaking </a:t>
            </a:r>
            <a:r>
              <a:rPr lang="en-GB" sz="2400" dirty="0" err="1"/>
              <a:t>Opps</a:t>
            </a:r>
            <a:endParaRPr lang="en-GB" sz="2400" dirty="0"/>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5403018"/>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Potential 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Embedded Technologies Convention </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(26 Oct-11 Nov’22 // Yokohama, Japan  (in person and hybrid)</a:t>
            </a:r>
          </a:p>
          <a:p>
            <a:pPr marL="285750" indent="-285750">
              <a:lnSpc>
                <a:spcPct val="107000"/>
              </a:lnSpc>
              <a:spcAft>
                <a:spcPts val="800"/>
              </a:spcAft>
              <a:buFont typeface="Arial" panose="020B0604020202020204" pitchFamily="34" charset="0"/>
              <a:buChar char="•"/>
            </a:pPr>
            <a:r>
              <a:rPr lang="en-IN" sz="1600" dirty="0" err="1">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Futurecom</a:t>
            </a:r>
            <a:r>
              <a:rPr lang="en-IN" sz="1600" dirty="0">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 2022</a:t>
            </a:r>
            <a:r>
              <a:rPr lang="en-IN" sz="1600" dirty="0">
                <a:latin typeface="Myriad Pro" panose="020B0503030403020204"/>
                <a:cs typeface="Times New Roman" panose="02020603050405020304" pitchFamily="18" charset="0"/>
              </a:rPr>
              <a:t>: 18-20 Oct’22, Sao Paulo, Brazil </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2022</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India Mobile Congress IMC 2022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WORLD SMART CITY EXPO 2022 – Korea - 31 Aug-2 Sep’22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Embedded Technology Convention ASIA - 28-29 Sep’22</a:t>
            </a:r>
          </a:p>
          <a:p>
            <a:pPr marL="285750" indent="-285750">
              <a:lnSpc>
                <a:spcPct val="107000"/>
              </a:lnSpc>
              <a:spcAft>
                <a:spcPts val="800"/>
              </a:spcAft>
              <a:buFont typeface="Arial" panose="020B0604020202020204" pitchFamily="34" charset="0"/>
              <a:buChar char="•"/>
            </a:pPr>
            <a:r>
              <a:rPr lang="en-IN" sz="1600" dirty="0">
                <a:highlight>
                  <a:srgbClr val="FFFF00"/>
                </a:highlight>
                <a:latin typeface="Myriad Pro"/>
                <a:ea typeface="Arial"/>
                <a:cs typeface="Arial"/>
                <a:sym typeface="Arial"/>
              </a:rPr>
              <a:t>India Mobile Congress- 1 - 4 Oct’22</a:t>
            </a:r>
          </a:p>
          <a:p>
            <a:pPr marL="285750" indent="-285750">
              <a:lnSpc>
                <a:spcPct val="107000"/>
              </a:lnSpc>
              <a:spcAft>
                <a:spcPts val="800"/>
              </a:spcAft>
              <a:buFont typeface="Arial" panose="020B0604020202020204" pitchFamily="34" charset="0"/>
              <a:buChar char="•"/>
            </a:pPr>
            <a:r>
              <a:rPr lang="en-IN" sz="1600" dirty="0">
                <a:highlight>
                  <a:srgbClr val="FFFF00"/>
                </a:highlight>
                <a:latin typeface="Myriad Pro"/>
                <a:ea typeface="Arial"/>
                <a:cs typeface="Arial"/>
                <a:sym typeface="Arial"/>
              </a:rPr>
              <a:t>TSDSI Tech Deep Dive - 07-10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5th INTERNATIONAL CONFERENCE ON FUTURE SMART CITIES (FSC) - 18-20 Nov’22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2022 (</a:t>
            </a:r>
            <a:r>
              <a:rPr lang="en-IN" sz="1600" dirty="0" err="1">
                <a:latin typeface="Myriad Pro"/>
                <a:ea typeface="Arial"/>
                <a:cs typeface="Arial"/>
                <a:sym typeface="Arial"/>
              </a:rPr>
              <a:t>Phygital</a:t>
            </a:r>
            <a:r>
              <a:rPr lang="en-IN" sz="1600" dirty="0">
                <a:latin typeface="Myriad Pro"/>
                <a:ea typeface="Arial"/>
                <a:cs typeface="Arial"/>
                <a:sym typeface="Arial"/>
              </a:rPr>
              <a:t> event) - 22-23 Nov’22</a:t>
            </a:r>
          </a:p>
          <a:p>
            <a:pPr marL="285750" indent="-285750">
              <a:lnSpc>
                <a:spcPct val="107000"/>
              </a:lnSpc>
              <a:spcAft>
                <a:spcPts val="800"/>
              </a:spcAft>
              <a:buFont typeface="Arial" panose="020B0604020202020204" pitchFamily="34" charset="0"/>
              <a:buChar char="•"/>
            </a:pPr>
            <a:endParaRPr lang="en-GB" sz="1600" b="1" dirty="0">
              <a:effectLs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705056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4F65-63BB-1EFC-89B5-751D98EC056B}"/>
              </a:ext>
            </a:extLst>
          </p:cNvPr>
          <p:cNvSpPr>
            <a:spLocks noGrp="1"/>
          </p:cNvSpPr>
          <p:nvPr>
            <p:ph type="title"/>
          </p:nvPr>
        </p:nvSpPr>
        <p:spPr/>
        <p:txBody>
          <a:bodyPr/>
          <a:lstStyle/>
          <a:p>
            <a:r>
              <a:rPr lang="en-IN" dirty="0"/>
              <a:t>Analytics</a:t>
            </a:r>
          </a:p>
        </p:txBody>
      </p:sp>
      <p:sp>
        <p:nvSpPr>
          <p:cNvPr id="4" name="Footer Placeholder 3">
            <a:extLst>
              <a:ext uri="{FF2B5EF4-FFF2-40B4-BE49-F238E27FC236}">
                <a16:creationId xmlns:a16="http://schemas.microsoft.com/office/drawing/2014/main" id="{5C1DD45C-22DC-BA00-2690-2A704A7EFC0E}"/>
              </a:ext>
            </a:extLst>
          </p:cNvPr>
          <p:cNvSpPr>
            <a:spLocks noGrp="1"/>
          </p:cNvSpPr>
          <p:nvPr>
            <p:ph type="ftr" sz="quarter" idx="11"/>
          </p:nvPr>
        </p:nvSpPr>
        <p:spPr/>
        <p:txBody>
          <a:bodyPr/>
          <a:lstStyle/>
          <a:p>
            <a:endParaRPr lang="en-US"/>
          </a:p>
          <a:p>
            <a:r>
              <a:rPr lang="en-US"/>
              <a:t>© 2022 oneM2M</a:t>
            </a:r>
            <a:endParaRPr lang="en-US" dirty="0"/>
          </a:p>
        </p:txBody>
      </p:sp>
      <p:pic>
        <p:nvPicPr>
          <p:cNvPr id="6" name="Graphic 5">
            <a:extLst>
              <a:ext uri="{FF2B5EF4-FFF2-40B4-BE49-F238E27FC236}">
                <a16:creationId xmlns:a16="http://schemas.microsoft.com/office/drawing/2014/main" id="{964BA1A6-BB3A-8784-1E7C-FE62E6DC8D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4696" y="3002903"/>
            <a:ext cx="7397064" cy="3484678"/>
          </a:xfrm>
          <a:prstGeom prst="rect">
            <a:avLst/>
          </a:prstGeom>
        </p:spPr>
      </p:pic>
      <p:graphicFrame>
        <p:nvGraphicFramePr>
          <p:cNvPr id="9" name="Table 8">
            <a:extLst>
              <a:ext uri="{FF2B5EF4-FFF2-40B4-BE49-F238E27FC236}">
                <a16:creationId xmlns:a16="http://schemas.microsoft.com/office/drawing/2014/main" id="{D64AC547-A550-114B-D8EB-5E03E1FE2CBA}"/>
              </a:ext>
            </a:extLst>
          </p:cNvPr>
          <p:cNvGraphicFramePr>
            <a:graphicFrameLocks noGrp="1"/>
          </p:cNvGraphicFramePr>
          <p:nvPr>
            <p:extLst>
              <p:ext uri="{D42A27DB-BD31-4B8C-83A1-F6EECF244321}">
                <p14:modId xmlns:p14="http://schemas.microsoft.com/office/powerpoint/2010/main" val="3805883149"/>
              </p:ext>
            </p:extLst>
          </p:nvPr>
        </p:nvGraphicFramePr>
        <p:xfrm>
          <a:off x="3919220" y="1348105"/>
          <a:ext cx="7489476" cy="1555115"/>
        </p:xfrm>
        <a:graphic>
          <a:graphicData uri="http://schemas.openxmlformats.org/drawingml/2006/table">
            <a:tbl>
              <a:tblPr bandRow="1">
                <a:tableStyleId>{5C22544A-7EE6-4342-B048-85BDC9FD1C3A}</a:tableStyleId>
              </a:tblPr>
              <a:tblGrid>
                <a:gridCol w="7489476">
                  <a:extLst>
                    <a:ext uri="{9D8B030D-6E8A-4147-A177-3AD203B41FA5}">
                      <a16:colId xmlns:a16="http://schemas.microsoft.com/office/drawing/2014/main" val="1640993024"/>
                    </a:ext>
                  </a:extLst>
                </a:gridCol>
              </a:tblGrid>
              <a:tr h="584960">
                <a:tc>
                  <a:txBody>
                    <a:bodyPr/>
                    <a:lstStyle/>
                    <a:p>
                      <a:pPr algn="l" fontAlgn="b"/>
                      <a:r>
                        <a:rPr lang="en-US" sz="1800" b="1" i="0" kern="1200" dirty="0">
                          <a:solidFill>
                            <a:schemeClr val="dk1"/>
                          </a:solidFill>
                          <a:latin typeface="Myriad Pro" panose="020B0503030403020204" pitchFamily="34" charset="0"/>
                          <a:ea typeface="+mn-ea"/>
                          <a:cs typeface="+mn-cs"/>
                        </a:rPr>
                        <a:t>Pre-Registered:  </a:t>
                      </a:r>
                      <a:r>
                        <a:rPr lang="en-US" sz="1800" b="0" i="0" kern="1200" dirty="0">
                          <a:solidFill>
                            <a:schemeClr val="dk1"/>
                          </a:solidFill>
                          <a:latin typeface="Myriad Pro" panose="020B0503030403020204" pitchFamily="34" charset="0"/>
                          <a:ea typeface="+mn-ea"/>
                          <a:cs typeface="+mn-cs"/>
                        </a:rPr>
                        <a:t>These are the users who registered in advance before the event.</a:t>
                      </a:r>
                    </a:p>
                  </a:txBody>
                  <a:tcPr marL="7620" marR="7620" marT="7620" marB="0" anchor="b"/>
                </a:tc>
                <a:extLst>
                  <a:ext uri="{0D108BD9-81ED-4DB2-BD59-A6C34878D82A}">
                    <a16:rowId xmlns:a16="http://schemas.microsoft.com/office/drawing/2014/main" val="3632743458"/>
                  </a:ext>
                </a:extLst>
              </a:tr>
              <a:tr h="413895">
                <a:tc>
                  <a:txBody>
                    <a:bodyPr/>
                    <a:lstStyle/>
                    <a:p>
                      <a:pPr algn="l" fontAlgn="b"/>
                      <a:r>
                        <a:rPr lang="en-US" sz="1800" b="1" i="0" kern="1200" dirty="0">
                          <a:solidFill>
                            <a:schemeClr val="dk1"/>
                          </a:solidFill>
                          <a:latin typeface="Myriad Pro" panose="020B0503030403020204" pitchFamily="34" charset="0"/>
                          <a:ea typeface="+mn-ea"/>
                          <a:cs typeface="+mn-cs"/>
                        </a:rPr>
                        <a:t>Live Viewers:  </a:t>
                      </a:r>
                      <a:r>
                        <a:rPr lang="en-US" sz="1800" b="0" i="0" kern="1200" dirty="0">
                          <a:solidFill>
                            <a:schemeClr val="dk1"/>
                          </a:solidFill>
                          <a:latin typeface="Myriad Pro" panose="020B0503030403020204" pitchFamily="34" charset="0"/>
                          <a:ea typeface="+mn-ea"/>
                          <a:cs typeface="+mn-cs"/>
                        </a:rPr>
                        <a:t>These are the viewers who joined at the time of event.</a:t>
                      </a:r>
                    </a:p>
                  </a:txBody>
                  <a:tcPr marL="7620" marR="7620" marT="7620" marB="0" anchor="b"/>
                </a:tc>
                <a:extLst>
                  <a:ext uri="{0D108BD9-81ED-4DB2-BD59-A6C34878D82A}">
                    <a16:rowId xmlns:a16="http://schemas.microsoft.com/office/drawing/2014/main" val="1232325761"/>
                  </a:ext>
                </a:extLst>
              </a:tr>
              <a:tr h="528445">
                <a:tc>
                  <a:txBody>
                    <a:bodyPr/>
                    <a:lstStyle/>
                    <a:p>
                      <a:pPr algn="l" fontAlgn="b"/>
                      <a:r>
                        <a:rPr lang="en-US" sz="1800" b="1" i="0" kern="1200" dirty="0">
                          <a:solidFill>
                            <a:schemeClr val="dk1"/>
                          </a:solidFill>
                          <a:latin typeface="Myriad Pro" panose="020B0503030403020204" pitchFamily="34" charset="0"/>
                          <a:ea typeface="+mn-ea"/>
                          <a:cs typeface="+mn-cs"/>
                        </a:rPr>
                        <a:t>On Demand Viewers:  </a:t>
                      </a:r>
                      <a:r>
                        <a:rPr lang="en-US" sz="1800" b="0" i="0" kern="1200" dirty="0">
                          <a:solidFill>
                            <a:schemeClr val="dk1"/>
                          </a:solidFill>
                          <a:latin typeface="Myriad Pro" panose="020B0503030403020204" pitchFamily="34" charset="0"/>
                          <a:ea typeface="+mn-ea"/>
                          <a:cs typeface="+mn-cs"/>
                        </a:rPr>
                        <a:t>These are the viewers who watched on-demand the recorded version of the event.</a:t>
                      </a:r>
                    </a:p>
                  </a:txBody>
                  <a:tcPr marL="7620" marR="7620" marT="7620" marB="0" anchor="b"/>
                </a:tc>
                <a:extLst>
                  <a:ext uri="{0D108BD9-81ED-4DB2-BD59-A6C34878D82A}">
                    <a16:rowId xmlns:a16="http://schemas.microsoft.com/office/drawing/2014/main" val="3601678582"/>
                  </a:ext>
                </a:extLst>
              </a:tr>
            </a:tbl>
          </a:graphicData>
        </a:graphic>
      </p:graphicFrame>
      <p:graphicFrame>
        <p:nvGraphicFramePr>
          <p:cNvPr id="10" name="Content Placeholder 8">
            <a:extLst>
              <a:ext uri="{FF2B5EF4-FFF2-40B4-BE49-F238E27FC236}">
                <a16:creationId xmlns:a16="http://schemas.microsoft.com/office/drawing/2014/main" id="{DE68B71C-3D1C-0B81-C734-0802FC50C0B5}"/>
              </a:ext>
            </a:extLst>
          </p:cNvPr>
          <p:cNvGraphicFramePr>
            <a:graphicFrameLocks noGrp="1"/>
          </p:cNvGraphicFramePr>
          <p:nvPr>
            <p:ph idx="1"/>
            <p:extLst>
              <p:ext uri="{D42A27DB-BD31-4B8C-83A1-F6EECF244321}">
                <p14:modId xmlns:p14="http://schemas.microsoft.com/office/powerpoint/2010/main" val="2054925050"/>
              </p:ext>
            </p:extLst>
          </p:nvPr>
        </p:nvGraphicFramePr>
        <p:xfrm>
          <a:off x="334696" y="1347251"/>
          <a:ext cx="3473748" cy="1625433"/>
        </p:xfrm>
        <a:graphic>
          <a:graphicData uri="http://schemas.openxmlformats.org/drawingml/2006/table">
            <a:tbl>
              <a:tblPr firstRow="1" bandRow="1">
                <a:tableStyleId>{5C22544A-7EE6-4342-B048-85BDC9FD1C3A}</a:tableStyleId>
              </a:tblPr>
              <a:tblGrid>
                <a:gridCol w="1736874">
                  <a:extLst>
                    <a:ext uri="{9D8B030D-6E8A-4147-A177-3AD203B41FA5}">
                      <a16:colId xmlns:a16="http://schemas.microsoft.com/office/drawing/2014/main" val="1390179469"/>
                    </a:ext>
                  </a:extLst>
                </a:gridCol>
                <a:gridCol w="1736874">
                  <a:extLst>
                    <a:ext uri="{9D8B030D-6E8A-4147-A177-3AD203B41FA5}">
                      <a16:colId xmlns:a16="http://schemas.microsoft.com/office/drawing/2014/main" val="2381817673"/>
                    </a:ext>
                  </a:extLst>
                </a:gridCol>
              </a:tblGrid>
              <a:tr h="425878">
                <a:tc gridSpan="2">
                  <a:txBody>
                    <a:bodyPr/>
                    <a:lstStyle/>
                    <a:p>
                      <a:pPr algn="ctr"/>
                      <a:r>
                        <a:rPr lang="en-US" b="1" i="0" dirty="0">
                          <a:latin typeface="Myriad Pro" panose="020B0503030403020204" pitchFamily="34" charset="0"/>
                        </a:rPr>
                        <a:t>Unique Attendees</a:t>
                      </a:r>
                    </a:p>
                  </a:txBody>
                  <a:tcPr/>
                </a:tc>
                <a:tc hMerge="1">
                  <a:txBody>
                    <a:bodyPr/>
                    <a:lstStyle/>
                    <a:p>
                      <a:endParaRPr lang="en-US" b="0" i="0" dirty="0">
                        <a:latin typeface="Myriad Pro" panose="020B0503030403020204" pitchFamily="34" charset="0"/>
                      </a:endParaRPr>
                    </a:p>
                  </a:txBody>
                  <a:tcPr/>
                </a:tc>
                <a:extLst>
                  <a:ext uri="{0D108BD9-81ED-4DB2-BD59-A6C34878D82A}">
                    <a16:rowId xmlns:a16="http://schemas.microsoft.com/office/drawing/2014/main" val="3128937526"/>
                  </a:ext>
                </a:extLst>
              </a:tr>
              <a:tr h="426720">
                <a:tc>
                  <a:txBody>
                    <a:bodyPr/>
                    <a:lstStyle/>
                    <a:p>
                      <a:r>
                        <a:rPr lang="en-US" b="0" i="0" dirty="0">
                          <a:latin typeface="Myriad Pro" panose="020B0503030403020204" pitchFamily="34" charset="0"/>
                        </a:rPr>
                        <a:t>Pre-registered</a:t>
                      </a:r>
                    </a:p>
                  </a:txBody>
                  <a:tcPr/>
                </a:tc>
                <a:tc>
                  <a:txBody>
                    <a:bodyPr/>
                    <a:lstStyle/>
                    <a:p>
                      <a:r>
                        <a:rPr lang="en-US" b="0" i="0" dirty="0">
                          <a:latin typeface="Myriad Pro" panose="020B0503030403020204" pitchFamily="34" charset="0"/>
                        </a:rPr>
                        <a:t>147</a:t>
                      </a:r>
                    </a:p>
                  </a:txBody>
                  <a:tcPr/>
                </a:tc>
                <a:extLst>
                  <a:ext uri="{0D108BD9-81ED-4DB2-BD59-A6C34878D82A}">
                    <a16:rowId xmlns:a16="http://schemas.microsoft.com/office/drawing/2014/main" val="2776908632"/>
                  </a:ext>
                </a:extLst>
              </a:tr>
              <a:tr h="407075">
                <a:tc>
                  <a:txBody>
                    <a:bodyPr/>
                    <a:lstStyle/>
                    <a:p>
                      <a:r>
                        <a:rPr lang="en-US" b="0" i="0" dirty="0">
                          <a:latin typeface="Myriad Pro" panose="020B0503030403020204" pitchFamily="34" charset="0"/>
                        </a:rPr>
                        <a:t>Live view</a:t>
                      </a:r>
                    </a:p>
                  </a:txBody>
                  <a:tcPr/>
                </a:tc>
                <a:tc>
                  <a:txBody>
                    <a:bodyPr/>
                    <a:lstStyle/>
                    <a:p>
                      <a:r>
                        <a:rPr lang="en-US" b="0" i="0" dirty="0">
                          <a:latin typeface="Myriad Pro" panose="020B0503030403020204" pitchFamily="34" charset="0"/>
                        </a:rPr>
                        <a:t>144</a:t>
                      </a:r>
                    </a:p>
                  </a:txBody>
                  <a:tcPr/>
                </a:tc>
                <a:extLst>
                  <a:ext uri="{0D108BD9-81ED-4DB2-BD59-A6C34878D82A}">
                    <a16:rowId xmlns:a16="http://schemas.microsoft.com/office/drawing/2014/main" val="3253465256"/>
                  </a:ext>
                </a:extLst>
              </a:tr>
              <a:tr h="346790">
                <a:tc>
                  <a:txBody>
                    <a:bodyPr/>
                    <a:lstStyle/>
                    <a:p>
                      <a:r>
                        <a:rPr lang="en-US" b="0" i="0" dirty="0">
                          <a:latin typeface="Myriad Pro" panose="020B0503030403020204" pitchFamily="34" charset="0"/>
                        </a:rPr>
                        <a:t>On demand</a:t>
                      </a:r>
                    </a:p>
                  </a:txBody>
                  <a:tcPr/>
                </a:tc>
                <a:tc>
                  <a:txBody>
                    <a:bodyPr/>
                    <a:lstStyle/>
                    <a:p>
                      <a:r>
                        <a:rPr lang="en-US" b="0" i="0" dirty="0">
                          <a:latin typeface="Myriad Pro" panose="020B0503030403020204" pitchFamily="34" charset="0"/>
                        </a:rPr>
                        <a:t>8</a:t>
                      </a:r>
                    </a:p>
                  </a:txBody>
                  <a:tcPr/>
                </a:tc>
                <a:extLst>
                  <a:ext uri="{0D108BD9-81ED-4DB2-BD59-A6C34878D82A}">
                    <a16:rowId xmlns:a16="http://schemas.microsoft.com/office/drawing/2014/main" val="3910273786"/>
                  </a:ext>
                </a:extLst>
              </a:tr>
            </a:tbl>
          </a:graphicData>
        </a:graphic>
      </p:graphicFrame>
      <p:graphicFrame>
        <p:nvGraphicFramePr>
          <p:cNvPr id="11" name="Content Placeholder 8">
            <a:extLst>
              <a:ext uri="{FF2B5EF4-FFF2-40B4-BE49-F238E27FC236}">
                <a16:creationId xmlns:a16="http://schemas.microsoft.com/office/drawing/2014/main" id="{5C497518-6789-E31C-8EEC-ABFD156AD048}"/>
              </a:ext>
            </a:extLst>
          </p:cNvPr>
          <p:cNvGraphicFramePr>
            <a:graphicFrameLocks/>
          </p:cNvGraphicFramePr>
          <p:nvPr>
            <p:extLst>
              <p:ext uri="{D42A27DB-BD31-4B8C-83A1-F6EECF244321}">
                <p14:modId xmlns:p14="http://schemas.microsoft.com/office/powerpoint/2010/main" val="2580149333"/>
              </p:ext>
            </p:extLst>
          </p:nvPr>
        </p:nvGraphicFramePr>
        <p:xfrm>
          <a:off x="7934948" y="2952510"/>
          <a:ext cx="3473748" cy="3454233"/>
        </p:xfrm>
        <a:graphic>
          <a:graphicData uri="http://schemas.openxmlformats.org/drawingml/2006/table">
            <a:tbl>
              <a:tblPr firstRow="1" bandRow="1">
                <a:tableStyleId>{5C22544A-7EE6-4342-B048-85BDC9FD1C3A}</a:tableStyleId>
              </a:tblPr>
              <a:tblGrid>
                <a:gridCol w="2570492">
                  <a:extLst>
                    <a:ext uri="{9D8B030D-6E8A-4147-A177-3AD203B41FA5}">
                      <a16:colId xmlns:a16="http://schemas.microsoft.com/office/drawing/2014/main" val="1390179469"/>
                    </a:ext>
                  </a:extLst>
                </a:gridCol>
                <a:gridCol w="903256">
                  <a:extLst>
                    <a:ext uri="{9D8B030D-6E8A-4147-A177-3AD203B41FA5}">
                      <a16:colId xmlns:a16="http://schemas.microsoft.com/office/drawing/2014/main" val="2381817673"/>
                    </a:ext>
                  </a:extLst>
                </a:gridCol>
              </a:tblGrid>
              <a:tr h="425878">
                <a:tc gridSpan="2">
                  <a:txBody>
                    <a:bodyPr/>
                    <a:lstStyle/>
                    <a:p>
                      <a:pPr algn="ctr"/>
                      <a:r>
                        <a:rPr lang="en-US" b="1" i="0" dirty="0">
                          <a:latin typeface="Myriad Pro" panose="020B0503030403020204" pitchFamily="34" charset="0"/>
                        </a:rPr>
                        <a:t>Job Level</a:t>
                      </a:r>
                    </a:p>
                  </a:txBody>
                  <a:tcPr/>
                </a:tc>
                <a:tc hMerge="1">
                  <a:txBody>
                    <a:bodyPr/>
                    <a:lstStyle/>
                    <a:p>
                      <a:endParaRPr lang="en-US" b="0" i="0" dirty="0">
                        <a:latin typeface="Myriad Pro" panose="020B0503030403020204" pitchFamily="34" charset="0"/>
                      </a:endParaRPr>
                    </a:p>
                  </a:txBody>
                  <a:tcPr/>
                </a:tc>
                <a:extLst>
                  <a:ext uri="{0D108BD9-81ED-4DB2-BD59-A6C34878D82A}">
                    <a16:rowId xmlns:a16="http://schemas.microsoft.com/office/drawing/2014/main" val="3128937526"/>
                  </a:ext>
                </a:extLst>
              </a:tr>
              <a:tr h="426720">
                <a:tc>
                  <a:txBody>
                    <a:bodyPr/>
                    <a:lstStyle/>
                    <a:p>
                      <a:r>
                        <a:rPr lang="en-US" b="0" i="0" dirty="0">
                          <a:latin typeface="Myriad Pro" panose="020B0503030403020204" pitchFamily="34" charset="0"/>
                        </a:rPr>
                        <a:t>Architect</a:t>
                      </a:r>
                    </a:p>
                  </a:txBody>
                  <a:tcPr/>
                </a:tc>
                <a:tc>
                  <a:txBody>
                    <a:bodyPr/>
                    <a:lstStyle/>
                    <a:p>
                      <a:r>
                        <a:rPr lang="en-US" b="0" i="0" dirty="0">
                          <a:latin typeface="Myriad Pro" panose="020B0503030403020204" pitchFamily="34" charset="0"/>
                        </a:rPr>
                        <a:t>1</a:t>
                      </a:r>
                    </a:p>
                  </a:txBody>
                  <a:tcPr/>
                </a:tc>
                <a:extLst>
                  <a:ext uri="{0D108BD9-81ED-4DB2-BD59-A6C34878D82A}">
                    <a16:rowId xmlns:a16="http://schemas.microsoft.com/office/drawing/2014/main" val="2776908632"/>
                  </a:ext>
                </a:extLst>
              </a:tr>
              <a:tr h="407075">
                <a:tc>
                  <a:txBody>
                    <a:bodyPr/>
                    <a:lstStyle/>
                    <a:p>
                      <a:r>
                        <a:rPr lang="en-US" b="0" i="0" dirty="0">
                          <a:latin typeface="Myriad Pro" panose="020B0503030403020204" pitchFamily="34" charset="0"/>
                        </a:rPr>
                        <a:t>C Level/ Executive Team</a:t>
                      </a:r>
                    </a:p>
                  </a:txBody>
                  <a:tcPr/>
                </a:tc>
                <a:tc>
                  <a:txBody>
                    <a:bodyPr/>
                    <a:lstStyle/>
                    <a:p>
                      <a:r>
                        <a:rPr lang="en-US" b="0" i="0" dirty="0">
                          <a:latin typeface="Myriad Pro" panose="020B0503030403020204" pitchFamily="34" charset="0"/>
                        </a:rPr>
                        <a:t>5</a:t>
                      </a:r>
                    </a:p>
                  </a:txBody>
                  <a:tcPr/>
                </a:tc>
                <a:extLst>
                  <a:ext uri="{0D108BD9-81ED-4DB2-BD59-A6C34878D82A}">
                    <a16:rowId xmlns:a16="http://schemas.microsoft.com/office/drawing/2014/main" val="3253465256"/>
                  </a:ext>
                </a:extLst>
              </a:tr>
              <a:tr h="346790">
                <a:tc>
                  <a:txBody>
                    <a:bodyPr/>
                    <a:lstStyle/>
                    <a:p>
                      <a:r>
                        <a:rPr lang="en-US" b="0" i="0" dirty="0">
                          <a:latin typeface="Myriad Pro" panose="020B0503030403020204" pitchFamily="34" charset="0"/>
                        </a:rPr>
                        <a:t>Director</a:t>
                      </a:r>
                    </a:p>
                  </a:txBody>
                  <a:tcPr/>
                </a:tc>
                <a:tc>
                  <a:txBody>
                    <a:bodyPr/>
                    <a:lstStyle/>
                    <a:p>
                      <a:r>
                        <a:rPr lang="en-US" b="0" i="0" dirty="0">
                          <a:latin typeface="Myriad Pro" panose="020B0503030403020204" pitchFamily="34" charset="0"/>
                        </a:rPr>
                        <a:t>10</a:t>
                      </a:r>
                    </a:p>
                  </a:txBody>
                  <a:tcPr/>
                </a:tc>
                <a:extLst>
                  <a:ext uri="{0D108BD9-81ED-4DB2-BD59-A6C34878D82A}">
                    <a16:rowId xmlns:a16="http://schemas.microsoft.com/office/drawing/2014/main" val="3910273786"/>
                  </a:ext>
                </a:extLst>
              </a:tr>
              <a:tr h="346790">
                <a:tc>
                  <a:txBody>
                    <a:bodyPr/>
                    <a:lstStyle/>
                    <a:p>
                      <a:r>
                        <a:rPr lang="en-US" b="0" i="0" dirty="0">
                          <a:latin typeface="Myriad Pro" panose="020B0503030403020204" pitchFamily="34" charset="0"/>
                        </a:rPr>
                        <a:t>EVP/ SVP/ VP/ AVP</a:t>
                      </a:r>
                    </a:p>
                  </a:txBody>
                  <a:tcPr/>
                </a:tc>
                <a:tc>
                  <a:txBody>
                    <a:bodyPr/>
                    <a:lstStyle/>
                    <a:p>
                      <a:r>
                        <a:rPr lang="en-US" b="0" i="0" dirty="0">
                          <a:latin typeface="Myriad Pro" panose="020B0503030403020204" pitchFamily="34" charset="0"/>
                        </a:rPr>
                        <a:t>2</a:t>
                      </a:r>
                    </a:p>
                  </a:txBody>
                  <a:tcPr/>
                </a:tc>
                <a:extLst>
                  <a:ext uri="{0D108BD9-81ED-4DB2-BD59-A6C34878D82A}">
                    <a16:rowId xmlns:a16="http://schemas.microsoft.com/office/drawing/2014/main" val="3814341486"/>
                  </a:ext>
                </a:extLst>
              </a:tr>
              <a:tr h="346790">
                <a:tc>
                  <a:txBody>
                    <a:bodyPr/>
                    <a:lstStyle/>
                    <a:p>
                      <a:r>
                        <a:rPr lang="en-US" b="0" i="0" dirty="0">
                          <a:latin typeface="Myriad Pro" panose="020B0503030403020204" pitchFamily="34" charset="0"/>
                        </a:rPr>
                        <a:t>Manager</a:t>
                      </a:r>
                    </a:p>
                  </a:txBody>
                  <a:tcPr/>
                </a:tc>
                <a:tc>
                  <a:txBody>
                    <a:bodyPr/>
                    <a:lstStyle/>
                    <a:p>
                      <a:r>
                        <a:rPr lang="en-US" b="0" i="0" dirty="0">
                          <a:latin typeface="Myriad Pro" panose="020B0503030403020204" pitchFamily="34" charset="0"/>
                        </a:rPr>
                        <a:t>12</a:t>
                      </a:r>
                    </a:p>
                  </a:txBody>
                  <a:tcPr/>
                </a:tc>
                <a:extLst>
                  <a:ext uri="{0D108BD9-81ED-4DB2-BD59-A6C34878D82A}">
                    <a16:rowId xmlns:a16="http://schemas.microsoft.com/office/drawing/2014/main" val="2431356492"/>
                  </a:ext>
                </a:extLst>
              </a:tr>
              <a:tr h="346790">
                <a:tc>
                  <a:txBody>
                    <a:bodyPr/>
                    <a:lstStyle/>
                    <a:p>
                      <a:r>
                        <a:rPr lang="en-US" b="0" i="0" dirty="0">
                          <a:latin typeface="Myriad Pro" panose="020B0503030403020204" pitchFamily="34" charset="0"/>
                        </a:rPr>
                        <a:t>Retired</a:t>
                      </a:r>
                    </a:p>
                  </a:txBody>
                  <a:tcPr/>
                </a:tc>
                <a:tc>
                  <a:txBody>
                    <a:bodyPr/>
                    <a:lstStyle/>
                    <a:p>
                      <a:r>
                        <a:rPr lang="en-US" b="0" i="0" dirty="0">
                          <a:latin typeface="Myriad Pro" panose="020B0503030403020204" pitchFamily="34" charset="0"/>
                        </a:rPr>
                        <a:t>2</a:t>
                      </a:r>
                    </a:p>
                  </a:txBody>
                  <a:tcPr/>
                </a:tc>
                <a:extLst>
                  <a:ext uri="{0D108BD9-81ED-4DB2-BD59-A6C34878D82A}">
                    <a16:rowId xmlns:a16="http://schemas.microsoft.com/office/drawing/2014/main" val="2918506939"/>
                  </a:ext>
                </a:extLst>
              </a:tr>
              <a:tr h="346790">
                <a:tc>
                  <a:txBody>
                    <a:bodyPr/>
                    <a:lstStyle/>
                    <a:p>
                      <a:r>
                        <a:rPr lang="en-US" b="0" i="0" dirty="0">
                          <a:latin typeface="Myriad Pro" panose="020B0503030403020204" pitchFamily="34" charset="0"/>
                        </a:rPr>
                        <a:t>Staff</a:t>
                      </a:r>
                    </a:p>
                  </a:txBody>
                  <a:tcPr/>
                </a:tc>
                <a:tc>
                  <a:txBody>
                    <a:bodyPr/>
                    <a:lstStyle/>
                    <a:p>
                      <a:r>
                        <a:rPr lang="en-US" b="0" i="0" dirty="0">
                          <a:latin typeface="Myriad Pro" panose="020B0503030403020204" pitchFamily="34" charset="0"/>
                        </a:rPr>
                        <a:t>25</a:t>
                      </a:r>
                    </a:p>
                  </a:txBody>
                  <a:tcPr/>
                </a:tc>
                <a:extLst>
                  <a:ext uri="{0D108BD9-81ED-4DB2-BD59-A6C34878D82A}">
                    <a16:rowId xmlns:a16="http://schemas.microsoft.com/office/drawing/2014/main" val="727871216"/>
                  </a:ext>
                </a:extLst>
              </a:tr>
              <a:tr h="346790">
                <a:tc>
                  <a:txBody>
                    <a:bodyPr/>
                    <a:lstStyle/>
                    <a:p>
                      <a:r>
                        <a:rPr lang="en-US" b="0" i="0" dirty="0">
                          <a:latin typeface="Myriad Pro" panose="020B0503030403020204" pitchFamily="34" charset="0"/>
                        </a:rPr>
                        <a:t>Student</a:t>
                      </a:r>
                    </a:p>
                  </a:txBody>
                  <a:tcPr/>
                </a:tc>
                <a:tc>
                  <a:txBody>
                    <a:bodyPr/>
                    <a:lstStyle/>
                    <a:p>
                      <a:r>
                        <a:rPr lang="en-US" b="0" i="0" dirty="0">
                          <a:latin typeface="Myriad Pro" panose="020B0503030403020204" pitchFamily="34" charset="0"/>
                        </a:rPr>
                        <a:t>87</a:t>
                      </a:r>
                    </a:p>
                  </a:txBody>
                  <a:tcPr/>
                </a:tc>
                <a:extLst>
                  <a:ext uri="{0D108BD9-81ED-4DB2-BD59-A6C34878D82A}">
                    <a16:rowId xmlns:a16="http://schemas.microsoft.com/office/drawing/2014/main" val="3897244218"/>
                  </a:ext>
                </a:extLst>
              </a:tr>
            </a:tbl>
          </a:graphicData>
        </a:graphic>
      </p:graphicFrame>
    </p:spTree>
    <p:extLst>
      <p:ext uri="{BB962C8B-B14F-4D97-AF65-F5344CB8AC3E}">
        <p14:creationId xmlns:p14="http://schemas.microsoft.com/office/powerpoint/2010/main" val="247676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871942"/>
          </a:xfrm>
        </p:spPr>
        <p:txBody>
          <a:bodyPr>
            <a:normAutofit/>
          </a:bodyPr>
          <a:lstStyle/>
          <a:p>
            <a:r>
              <a:rPr lang="en-US" sz="4400" dirty="0"/>
              <a:t>oneM2M Conference (hybrid)</a:t>
            </a:r>
            <a:br>
              <a:rPr lang="en-US" sz="4800" dirty="0"/>
            </a:br>
            <a:r>
              <a:rPr lang="en-US" sz="3600" dirty="0"/>
              <a:t>The Journey to Massive IoT Through Interoperable and Open Standards</a:t>
            </a:r>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normAutofit/>
          </a:bodyPr>
          <a:lstStyle/>
          <a:p>
            <a:pPr lvl="0" algn="ctr">
              <a:spcBef>
                <a:spcPts val="1800"/>
              </a:spcBef>
              <a:spcAft>
                <a:spcPts val="300"/>
              </a:spcAft>
            </a:pPr>
            <a:r>
              <a:rPr lang="en-US" dirty="0"/>
              <a:t>Date: 1-2 Dec ‘22</a:t>
            </a:r>
            <a:endParaRPr lang="en-IN" dirty="0"/>
          </a:p>
          <a:p>
            <a:pPr>
              <a:spcBef>
                <a:spcPts val="1800"/>
              </a:spcBef>
              <a:spcAft>
                <a:spcPts val="300"/>
              </a:spcAft>
            </a:pPr>
            <a:r>
              <a:rPr lang="en-IN" sz="2400" dirty="0">
                <a:latin typeface="Myriad Pro" panose="020B0503030403020204" pitchFamily="34" charset="0"/>
              </a:rPr>
              <a:t>Venue: TTA premises (TBC), Seoul, S. Korea</a:t>
            </a:r>
          </a:p>
        </p:txBody>
      </p:sp>
    </p:spTree>
    <p:extLst>
      <p:ext uri="{BB962C8B-B14F-4D97-AF65-F5344CB8AC3E}">
        <p14:creationId xmlns:p14="http://schemas.microsoft.com/office/powerpoint/2010/main" val="397544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945938" cy="1173570"/>
          </a:xfrm>
        </p:spPr>
        <p:txBody>
          <a:bodyPr>
            <a:normAutofit/>
          </a:bodyPr>
          <a:lstStyle/>
          <a:p>
            <a:r>
              <a:rPr lang="en-IN" dirty="0">
                <a:effectLst/>
                <a:latin typeface="Myriad Pro" panose="020B0503030403020204" charset="0"/>
                <a:ea typeface="Calibri" panose="020F0502020204030204" pitchFamily="34" charset="0"/>
              </a:rPr>
              <a:t>About:</a:t>
            </a:r>
            <a:endParaRPr lang="fr-FR" dirty="0"/>
          </a:p>
        </p:txBody>
      </p:sp>
      <p:sp>
        <p:nvSpPr>
          <p:cNvPr id="39" name="Content Placeholder 2">
            <a:extLst>
              <a:ext uri="{FF2B5EF4-FFF2-40B4-BE49-F238E27FC236}">
                <a16:creationId xmlns:a16="http://schemas.microsoft.com/office/drawing/2014/main" id="{75712E42-36E6-85FA-0C29-26DA8F71D4CB}"/>
              </a:ext>
            </a:extLst>
          </p:cNvPr>
          <p:cNvSpPr>
            <a:spLocks noGrp="1"/>
          </p:cNvSpPr>
          <p:nvPr>
            <p:ph idx="1"/>
          </p:nvPr>
        </p:nvSpPr>
        <p:spPr>
          <a:xfrm>
            <a:off x="334696" y="1290499"/>
            <a:ext cx="10515600" cy="4948922"/>
          </a:xfrm>
        </p:spPr>
        <p:txBody>
          <a:bodyPr>
            <a:normAutofit/>
          </a:bodyPr>
          <a:lstStyle/>
          <a:p>
            <a:pPr marL="228600"/>
            <a:endParaRPr lang="en-US" sz="1600" dirty="0">
              <a:effectLst/>
              <a:highlight>
                <a:srgbClr val="00FFFF"/>
              </a:highlight>
              <a:latin typeface="Myriad Pro" panose="020B0503030403020204" charset="0"/>
              <a:ea typeface="Calibri" panose="020F0502020204030204" pitchFamily="34" charset="0"/>
            </a:endParaRPr>
          </a:p>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This conference aims to illustrate the technical and innovation potential of open-standard, scalable and interoperable IoT systems. Presenters will describe IoT systems based on the oneM2M standard. They will share developer and deployment experiences while illustrating the benefits of global standardization</a:t>
            </a:r>
          </a:p>
          <a:p>
            <a:pPr lvl="0"/>
            <a:endParaRPr lang="en-US" sz="1800" dirty="0">
              <a:latin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AGENDA PROGRAM: to be announced shortly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SCHEDULE: 1-2 December 2022, 1600-1800 KST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VENUE: Hybrid</a:t>
            </a:r>
            <a:endParaRPr lang="en-US" sz="1600" dirty="0">
              <a:latin typeface="Myriad Pro" panose="020B0503030403020204" charset="0"/>
            </a:endParaRPr>
          </a:p>
          <a:p>
            <a:endParaRPr lang="fr-FR" sz="1600" dirty="0">
              <a:latin typeface="Myriad Pro" panose="020B0503030403020204" charset="0"/>
            </a:endParaRPr>
          </a:p>
        </p:txBody>
      </p:sp>
      <p:sp>
        <p:nvSpPr>
          <p:cNvPr id="40" name="Footer Placeholder 38">
            <a:extLst>
              <a:ext uri="{FF2B5EF4-FFF2-40B4-BE49-F238E27FC236}">
                <a16:creationId xmlns:a16="http://schemas.microsoft.com/office/drawing/2014/main" id="{2AD0E62A-0D2D-E6B4-D060-1767E49649A3}"/>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99960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A8E846A-D691-BA62-18E1-075D2B51ED80}"/>
              </a:ext>
            </a:extLst>
          </p:cNvPr>
          <p:cNvSpPr>
            <a:spLocks noGrp="1"/>
          </p:cNvSpPr>
          <p:nvPr>
            <p:ph idx="1"/>
          </p:nvPr>
        </p:nvSpPr>
        <p:spPr>
          <a:xfrm>
            <a:off x="334696" y="1310640"/>
            <a:ext cx="11674424" cy="5181599"/>
          </a:xfrm>
        </p:spPr>
        <p:txBody>
          <a:bodyPr>
            <a:normAutofit fontScale="47500" lnSpcReduction="20000"/>
          </a:bodyPr>
          <a:lstStyle/>
          <a:p>
            <a:pPr marL="0" indent="0">
              <a:buNone/>
            </a:pPr>
            <a:r>
              <a:rPr lang="en-US" sz="2500" dirty="0"/>
              <a:t>Conference on “The Journey to Massive IoT Through Interoperable and Open Standards”</a:t>
            </a:r>
          </a:p>
          <a:p>
            <a:pPr marL="0" indent="0">
              <a:buNone/>
            </a:pPr>
            <a:r>
              <a:rPr lang="en-US" sz="2500" dirty="0"/>
              <a:t>1-2 December 2022, Hybrid/&lt;TTA office location&gt;</a:t>
            </a:r>
          </a:p>
          <a:p>
            <a:pPr marL="0" indent="0">
              <a:buNone/>
            </a:pPr>
            <a:endParaRPr lang="en-IN" sz="2500" dirty="0"/>
          </a:p>
          <a:p>
            <a:pPr marL="0" indent="0">
              <a:buNone/>
            </a:pPr>
            <a:r>
              <a:rPr lang="en-US" sz="2900" dirty="0">
                <a:effectLst/>
                <a:latin typeface="Times New Roman" panose="02020603050405020304" pitchFamily="18" charset="0"/>
                <a:ea typeface="Times New Roman" panose="02020603050405020304" pitchFamily="18" charset="0"/>
              </a:rPr>
              <a:t>To achieve quick results, many IoT deployments deploy single-purpose solutions or rely on proprietary platforms. However, as new requirements and operational goals arise these can be difficult to evolve. Users may find themselves locked into single technology or single-vendor environments. This can affect the scope for innovation and the ability to deploy cross-silo systems.</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This conference aims to illustrate the technical and innovation potential of open-standard, scalable and interoperable IoT systems. Presenters will describe IoT systems based on the oneM2M standard. They will share developer and deployment experiences while illustrating the benefits of global standardization. </a:t>
            </a:r>
            <a:endParaRPr lang="en-IN" sz="2900" dirty="0">
              <a:effectLst/>
              <a:latin typeface="Times New Roman" panose="02020603050405020304" pitchFamily="18" charset="0"/>
              <a:ea typeface="Times New Roman" panose="02020603050405020304" pitchFamily="18" charset="0"/>
            </a:endParaRPr>
          </a:p>
          <a:p>
            <a:pPr marL="0" indent="0">
              <a:buNone/>
            </a:pPr>
            <a:r>
              <a:rPr lang="en-US" sz="2900" dirty="0">
                <a:effectLst/>
                <a:latin typeface="Times New Roman" panose="02020603050405020304" pitchFamily="18" charset="0"/>
                <a:ea typeface="Times New Roman" panose="02020603050405020304" pitchFamily="18" charset="0"/>
              </a:rPr>
              <a:t>In addition to technical specifications, multi-year standardization roadmaps are a proven way to address new requirements. Interoperability testing and certification are also important for building trust in IoT systems. These issues will be discussed in terms of oneM2M’s standardization framework as well as the formal roles of regional standardization bodies and the ITU. </a:t>
            </a:r>
            <a:endParaRPr lang="en-IN" sz="29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r>
              <a:rPr lang="en-US" sz="2900" b="1" dirty="0">
                <a:effectLst/>
                <a:latin typeface="inherit"/>
                <a:ea typeface="Times New Roman" panose="02020603050405020304" pitchFamily="18" charset="0"/>
                <a:cs typeface="Times New Roman" panose="02020603050405020304" pitchFamily="18" charset="0"/>
              </a:rPr>
              <a:t>Participation:</a:t>
            </a:r>
            <a:r>
              <a:rPr lang="en-US" sz="2900" dirty="0">
                <a:effectLst/>
                <a:latin typeface="inherit"/>
                <a:ea typeface="Times New Roman" panose="02020603050405020304" pitchFamily="18" charset="0"/>
                <a:cs typeface="Times New Roman" panose="02020603050405020304" pitchFamily="18" charset="0"/>
              </a:rPr>
              <a:t> Open to all by prior registration at &lt;link here&gt;.  </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dirty="0">
                <a:effectLst/>
                <a:latin typeface="inherit"/>
                <a:ea typeface="Times New Roman" panose="02020603050405020304" pitchFamily="18" charset="0"/>
                <a:cs typeface="Times New Roman" panose="02020603050405020304" pitchFamily="18" charset="0"/>
              </a:rPr>
              <a:t>Participants from outside S. Korea who plan to attend the conference in person are requested to go through the visiting guidelines at link here.</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It maybe noted that the conference is being held as part of the oneM2M TP 57 and Interop #8 activities, being hosted by TTA in its &lt;</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Pangyo</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&gt; premises. Conference participants who wish to join this visit, may reach out to the conference conveners mentioned below.</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rPr>
              <a:t>AGENDA PROGRAM: to be announced shortly</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rPr>
              <a:t>SCHEDULE: 1-2 December 2022, 1600-1800 KST</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900" b="1" dirty="0">
                <a:effectLst/>
                <a:latin typeface="Times New Roman" panose="02020603050405020304" pitchFamily="18" charset="0"/>
                <a:ea typeface="Times New Roman" panose="02020603050405020304" pitchFamily="18" charset="0"/>
                <a:cs typeface="Times New Roman" panose="02020603050405020304" pitchFamily="18" charset="0"/>
              </a:rPr>
              <a:t>VENUE: Hybrid</a:t>
            </a:r>
            <a:endParaRPr lang="en-IN"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600" dirty="0"/>
          </a:p>
        </p:txBody>
      </p:sp>
      <p:sp>
        <p:nvSpPr>
          <p:cNvPr id="2" name="Title 1">
            <a:extLst>
              <a:ext uri="{FF2B5EF4-FFF2-40B4-BE49-F238E27FC236}">
                <a16:creationId xmlns:a16="http://schemas.microsoft.com/office/drawing/2014/main" id="{B2DA54F5-9A5B-26D4-78FF-56EDC01629F3}"/>
              </a:ext>
            </a:extLst>
          </p:cNvPr>
          <p:cNvSpPr>
            <a:spLocks noGrp="1"/>
          </p:cNvSpPr>
          <p:nvPr>
            <p:ph type="title"/>
          </p:nvPr>
        </p:nvSpPr>
        <p:spPr/>
        <p:txBody>
          <a:bodyPr/>
          <a:lstStyle/>
          <a:p>
            <a:r>
              <a:rPr lang="en-US" dirty="0"/>
              <a:t>Announcement</a:t>
            </a:r>
            <a:endParaRPr lang="en-IN" dirty="0"/>
          </a:p>
        </p:txBody>
      </p:sp>
      <p:sp>
        <p:nvSpPr>
          <p:cNvPr id="4" name="Footer Placeholder 3">
            <a:extLst>
              <a:ext uri="{FF2B5EF4-FFF2-40B4-BE49-F238E27FC236}">
                <a16:creationId xmlns:a16="http://schemas.microsoft.com/office/drawing/2014/main" id="{1FADE11F-9C9A-37FE-8ADF-CD2C29D50134}"/>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2" name="Object 11">
            <a:extLst>
              <a:ext uri="{FF2B5EF4-FFF2-40B4-BE49-F238E27FC236}">
                <a16:creationId xmlns:a16="http://schemas.microsoft.com/office/drawing/2014/main" id="{2123948B-2E34-C28A-D850-289540EDF59E}"/>
              </a:ext>
            </a:extLst>
          </p:cNvPr>
          <p:cNvGraphicFramePr>
            <a:graphicFrameLocks noChangeAspect="1"/>
          </p:cNvGraphicFramePr>
          <p:nvPr>
            <p:extLst>
              <p:ext uri="{D42A27DB-BD31-4B8C-83A1-F6EECF244321}">
                <p14:modId xmlns:p14="http://schemas.microsoft.com/office/powerpoint/2010/main" val="1717744199"/>
              </p:ext>
            </p:extLst>
          </p:nvPr>
        </p:nvGraphicFramePr>
        <p:xfrm>
          <a:off x="9032240" y="5151278"/>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embed/>
                </p:oleObj>
              </mc:Choice>
              <mc:Fallback>
                <p:oleObj name="Document" showAsIcon="1" r:id="rId2" imgW="914400" imgH="792360" progId="Word.Document.12">
                  <p:embed/>
                  <p:pic>
                    <p:nvPicPr>
                      <p:cNvPr id="0" name=""/>
                      <p:cNvPicPr/>
                      <p:nvPr/>
                    </p:nvPicPr>
                    <p:blipFill>
                      <a:blip r:embed="rId3"/>
                      <a:stretch>
                        <a:fillRect/>
                      </a:stretch>
                    </p:blipFill>
                    <p:spPr>
                      <a:xfrm>
                        <a:off x="9032240" y="515127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8217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Developer’s Tutorial Series	</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331595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E88F-0B47-5763-54B4-C1F08C18166B}"/>
              </a:ext>
            </a:extLst>
          </p:cNvPr>
          <p:cNvSpPr>
            <a:spLocks noGrp="1"/>
          </p:cNvSpPr>
          <p:nvPr>
            <p:ph type="title"/>
          </p:nvPr>
        </p:nvSpPr>
        <p:spPr/>
        <p:txBody>
          <a:bodyPr>
            <a:normAutofit/>
          </a:bodyPr>
          <a:lstStyle/>
          <a:p>
            <a:r>
              <a:rPr lang="fr-FR" dirty="0" err="1"/>
              <a:t>Developers</a:t>
            </a:r>
            <a:r>
              <a:rPr lang="fr-FR" dirty="0"/>
              <a:t>’ Tutorial </a:t>
            </a:r>
            <a:r>
              <a:rPr lang="fr-FR" dirty="0" err="1"/>
              <a:t>Series</a:t>
            </a:r>
            <a:endParaRPr lang="en-IN" dirty="0"/>
          </a:p>
        </p:txBody>
      </p:sp>
      <p:sp>
        <p:nvSpPr>
          <p:cNvPr id="4" name="Content Placeholder 3">
            <a:extLst>
              <a:ext uri="{FF2B5EF4-FFF2-40B4-BE49-F238E27FC236}">
                <a16:creationId xmlns:a16="http://schemas.microsoft.com/office/drawing/2014/main" id="{285F52EA-2C5C-3521-21B6-1A45D2AFAD4F}"/>
              </a:ext>
            </a:extLst>
          </p:cNvPr>
          <p:cNvSpPr>
            <a:spLocks noGrp="1"/>
          </p:cNvSpPr>
          <p:nvPr>
            <p:ph sz="half" idx="2"/>
          </p:nvPr>
        </p:nvSpPr>
        <p:spPr>
          <a:xfrm>
            <a:off x="5942516" y="3915052"/>
            <a:ext cx="5607820" cy="2446245"/>
          </a:xfrm>
        </p:spPr>
        <p:txBody>
          <a:bodyPr>
            <a:normAutofit/>
          </a:bodyPr>
          <a:lstStyle/>
          <a:p>
            <a:r>
              <a:rPr lang="en-US" sz="2000" dirty="0"/>
              <a:t>oneM2M released a series of introductory hands-on tutorials to various oneM2M concepts, resource types and requests.</a:t>
            </a:r>
          </a:p>
          <a:p>
            <a:r>
              <a:rPr lang="en-US" sz="2000" dirty="0"/>
              <a:t>Tutorials available@</a:t>
            </a:r>
          </a:p>
          <a:p>
            <a:pPr lvl="1"/>
            <a:r>
              <a:rPr lang="en-US" sz="2000" dirty="0">
                <a:solidFill>
                  <a:schemeClr val="tx1">
                    <a:lumMod val="95000"/>
                    <a:lumOff val="5000"/>
                  </a:schemeClr>
                </a:solidFill>
                <a:hlinkClick r:id="rId2"/>
              </a:rPr>
              <a:t>oneM2M</a:t>
            </a:r>
            <a:endParaRPr lang="en-US" sz="2000" dirty="0">
              <a:solidFill>
                <a:schemeClr val="tx1">
                  <a:lumMod val="95000"/>
                  <a:lumOff val="5000"/>
                </a:schemeClr>
              </a:solidFill>
            </a:endParaRPr>
          </a:p>
          <a:p>
            <a:pPr lvl="1"/>
            <a:r>
              <a:rPr lang="en-US" sz="2000" dirty="0">
                <a:solidFill>
                  <a:schemeClr val="tx1">
                    <a:lumMod val="95000"/>
                    <a:lumOff val="5000"/>
                  </a:schemeClr>
                </a:solidFill>
                <a:latin typeface="Myriad Pro" panose="020B0503030403020204" pitchFamily="34" charset="0"/>
                <a:hlinkClick r:id="rId3"/>
              </a:rPr>
              <a:t>YouTube</a:t>
            </a:r>
            <a:endParaRPr lang="en-US" sz="2000" dirty="0">
              <a:solidFill>
                <a:schemeClr val="tx1">
                  <a:lumMod val="95000"/>
                  <a:lumOff val="5000"/>
                </a:schemeClr>
              </a:solidFill>
            </a:endParaRPr>
          </a:p>
          <a:p>
            <a:pPr lvl="1"/>
            <a:r>
              <a:rPr lang="en-US" sz="2000" dirty="0">
                <a:solidFill>
                  <a:schemeClr val="tx1">
                    <a:lumMod val="95000"/>
                    <a:lumOff val="5000"/>
                  </a:schemeClr>
                </a:solidFill>
                <a:latin typeface="Myriad Pro" panose="020B0503030403020204" pitchFamily="34" charset="0"/>
                <a:hlinkClick r:id="rId4"/>
              </a:rPr>
              <a:t>WiKi</a:t>
            </a:r>
            <a:endParaRPr lang="en-US" sz="2000" dirty="0">
              <a:solidFill>
                <a:schemeClr val="tx1">
                  <a:lumMod val="95000"/>
                  <a:lumOff val="5000"/>
                </a:schemeClr>
              </a:solidFill>
              <a:latin typeface="Myriad Pro" panose="020B0503030403020204" pitchFamily="34" charset="0"/>
            </a:endParaRPr>
          </a:p>
          <a:p>
            <a:pPr lvl="1"/>
            <a:endParaRPr lang="en-US" sz="1600" dirty="0"/>
          </a:p>
          <a:p>
            <a:pPr marL="0" indent="0">
              <a:buNone/>
            </a:pPr>
            <a:endParaRPr lang="en-IN" dirty="0"/>
          </a:p>
        </p:txBody>
      </p:sp>
      <p:sp>
        <p:nvSpPr>
          <p:cNvPr id="5" name="Footer Placeholder 4">
            <a:extLst>
              <a:ext uri="{FF2B5EF4-FFF2-40B4-BE49-F238E27FC236}">
                <a16:creationId xmlns:a16="http://schemas.microsoft.com/office/drawing/2014/main" id="{FFFF5A5E-2B7E-BCBC-D669-715D6F8186DC}"/>
              </a:ext>
            </a:extLst>
          </p:cNvPr>
          <p:cNvSpPr>
            <a:spLocks noGrp="1"/>
          </p:cNvSpPr>
          <p:nvPr>
            <p:ph type="ftr" sz="quarter" idx="11"/>
          </p:nvPr>
        </p:nvSpPr>
        <p:spPr/>
        <p:txBody>
          <a:bodyPr/>
          <a:lstStyle/>
          <a:p>
            <a:endParaRPr lang="en-US"/>
          </a:p>
          <a:p>
            <a:r>
              <a:rPr lang="en-US"/>
              <a:t>© 2022 oneM2M</a:t>
            </a:r>
            <a:endParaRPr lang="en-US" dirty="0"/>
          </a:p>
        </p:txBody>
      </p:sp>
      <p:pic>
        <p:nvPicPr>
          <p:cNvPr id="7" name="Picture 6">
            <a:extLst>
              <a:ext uri="{FF2B5EF4-FFF2-40B4-BE49-F238E27FC236}">
                <a16:creationId xmlns:a16="http://schemas.microsoft.com/office/drawing/2014/main" id="{D5BCF6C4-09FC-065B-0FFC-CB6F86EFEAFF}"/>
              </a:ext>
            </a:extLst>
          </p:cNvPr>
          <p:cNvPicPr>
            <a:picLocks noChangeAspect="1"/>
          </p:cNvPicPr>
          <p:nvPr/>
        </p:nvPicPr>
        <p:blipFill>
          <a:blip r:embed="rId5"/>
          <a:stretch>
            <a:fillRect/>
          </a:stretch>
        </p:blipFill>
        <p:spPr>
          <a:xfrm>
            <a:off x="334696" y="1270267"/>
            <a:ext cx="5607822" cy="2644785"/>
          </a:xfrm>
          <a:prstGeom prst="rect">
            <a:avLst/>
          </a:prstGeom>
        </p:spPr>
      </p:pic>
      <p:pic>
        <p:nvPicPr>
          <p:cNvPr id="9" name="Picture 8">
            <a:extLst>
              <a:ext uri="{FF2B5EF4-FFF2-40B4-BE49-F238E27FC236}">
                <a16:creationId xmlns:a16="http://schemas.microsoft.com/office/drawing/2014/main" id="{87FBC1B5-F407-7EA7-01EB-50067ACC256E}"/>
              </a:ext>
            </a:extLst>
          </p:cNvPr>
          <p:cNvPicPr>
            <a:picLocks noChangeAspect="1"/>
          </p:cNvPicPr>
          <p:nvPr/>
        </p:nvPicPr>
        <p:blipFill>
          <a:blip r:embed="rId6"/>
          <a:stretch>
            <a:fillRect/>
          </a:stretch>
        </p:blipFill>
        <p:spPr>
          <a:xfrm>
            <a:off x="334695" y="3910104"/>
            <a:ext cx="5607821" cy="2451195"/>
          </a:xfrm>
          <a:prstGeom prst="rect">
            <a:avLst/>
          </a:prstGeom>
        </p:spPr>
      </p:pic>
      <p:pic>
        <p:nvPicPr>
          <p:cNvPr id="11" name="Picture 10">
            <a:extLst>
              <a:ext uri="{FF2B5EF4-FFF2-40B4-BE49-F238E27FC236}">
                <a16:creationId xmlns:a16="http://schemas.microsoft.com/office/drawing/2014/main" id="{C401143C-6A04-1231-E6DE-3E8E35300A58}"/>
              </a:ext>
            </a:extLst>
          </p:cNvPr>
          <p:cNvPicPr>
            <a:picLocks noChangeAspect="1"/>
          </p:cNvPicPr>
          <p:nvPr/>
        </p:nvPicPr>
        <p:blipFill>
          <a:blip r:embed="rId7"/>
          <a:stretch>
            <a:fillRect/>
          </a:stretch>
        </p:blipFill>
        <p:spPr>
          <a:xfrm>
            <a:off x="5942516" y="1326200"/>
            <a:ext cx="5607821" cy="2583903"/>
          </a:xfrm>
          <a:prstGeom prst="rect">
            <a:avLst/>
          </a:prstGeom>
        </p:spPr>
      </p:pic>
    </p:spTree>
    <p:extLst>
      <p:ext uri="{BB962C8B-B14F-4D97-AF65-F5344CB8AC3E}">
        <p14:creationId xmlns:p14="http://schemas.microsoft.com/office/powerpoint/2010/main" val="213079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2180513"/>
            <a:ext cx="11296184" cy="1655762"/>
          </a:xfrm>
        </p:spPr>
        <p:txBody>
          <a:bodyPr>
            <a:normAutofit/>
          </a:bodyPr>
          <a:lstStyle/>
          <a:p>
            <a:r>
              <a:rPr lang="en-IN" sz="4800" dirty="0"/>
              <a:t>10</a:t>
            </a:r>
            <a:r>
              <a:rPr lang="en-IN" sz="4800" baseline="30000" dirty="0"/>
              <a:t>th</a:t>
            </a:r>
            <a:r>
              <a:rPr lang="en-IN" sz="4800" dirty="0"/>
              <a:t> Anniversary Celebrations</a:t>
            </a:r>
            <a:endParaRPr lang="en-US" sz="4800"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24000" y="4333875"/>
            <a:ext cx="9144000" cy="1655762"/>
          </a:xfrm>
        </p:spPr>
        <p:txBody>
          <a:bodyPr/>
          <a:lstStyle/>
          <a:p>
            <a:pPr lvl="0" algn="ctr">
              <a:spcBef>
                <a:spcPts val="1800"/>
              </a:spcBef>
              <a:spcAft>
                <a:spcPts val="300"/>
              </a:spcAft>
            </a:pPr>
            <a:endParaRPr lang="en-IN" sz="2400" dirty="0">
              <a:latin typeface="Myriad Pro" panose="020B0503030403020204" pitchFamily="34" charset="0"/>
            </a:endParaRPr>
          </a:p>
        </p:txBody>
      </p:sp>
    </p:spTree>
    <p:extLst>
      <p:ext uri="{BB962C8B-B14F-4D97-AF65-F5344CB8AC3E}">
        <p14:creationId xmlns:p14="http://schemas.microsoft.com/office/powerpoint/2010/main" val="65346172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830</TotalTime>
  <Words>2000</Words>
  <Application>Microsoft Office PowerPoint</Application>
  <PresentationFormat>Widescreen</PresentationFormat>
  <Paragraphs>327</Paragraphs>
  <Slides>25</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Times New Roman</vt:lpstr>
      <vt:lpstr>Calibri</vt:lpstr>
      <vt:lpstr>Roboto</vt:lpstr>
      <vt:lpstr>Symbol</vt:lpstr>
      <vt:lpstr>Myanmar Text</vt:lpstr>
      <vt:lpstr>Myriad Pro</vt:lpstr>
      <vt:lpstr>Open Sans</vt:lpstr>
      <vt:lpstr>Arial</vt:lpstr>
      <vt:lpstr>inherit</vt:lpstr>
      <vt:lpstr>Office Theme</vt:lpstr>
      <vt:lpstr>Document</vt:lpstr>
      <vt:lpstr>Marcom Report</vt:lpstr>
      <vt:lpstr>Post event activity – oneM2M webinar@10</vt:lpstr>
      <vt:lpstr>Analytics</vt:lpstr>
      <vt:lpstr>oneM2M Conference (hybrid) The Journey to Massive IoT Through Interoperable and Open Standards</vt:lpstr>
      <vt:lpstr>About:</vt:lpstr>
      <vt:lpstr>Announcement</vt:lpstr>
      <vt:lpstr>Developer’s Tutorial Series </vt:lpstr>
      <vt:lpstr>Developers’ Tutorial Series</vt:lpstr>
      <vt:lpstr>10th Anniversary Celebrations</vt:lpstr>
      <vt:lpstr>10th Anniversary Celebrations</vt:lpstr>
      <vt:lpstr>Thank you Sensorise for sponsoring the souvenirs!!</vt:lpstr>
      <vt:lpstr>Events, Speaking Opps &amp; Marcom Updates</vt:lpstr>
      <vt:lpstr>VISIBILITY – Events &amp; Speaking Opportunities (Upcoming/Potential)</vt:lpstr>
      <vt:lpstr>Key Highlights</vt:lpstr>
      <vt:lpstr>Website – Visits analysis</vt:lpstr>
      <vt:lpstr>Website - Visits</vt:lpstr>
      <vt:lpstr>Website - Visits</vt:lpstr>
      <vt:lpstr>Reference Slides</vt:lpstr>
      <vt:lpstr>Thought Leadership – Articles</vt:lpstr>
      <vt:lpstr>Potential Article Opportunities</vt:lpstr>
      <vt:lpstr>Engagement – Interviews &amp; Executive Insights  </vt:lpstr>
      <vt:lpstr>VISIBILITY – Events &amp; Speaking Opportunities</vt:lpstr>
      <vt:lpstr>Potential Key Events /Speaking Opps</vt:lpstr>
      <vt:lpstr>MARCOM Approach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54</cp:revision>
  <dcterms:created xsi:type="dcterms:W3CDTF">2017-09-21T15:46:31Z</dcterms:created>
  <dcterms:modified xsi:type="dcterms:W3CDTF">2022-09-21T14:06:10Z</dcterms:modified>
</cp:coreProperties>
</file>