
<file path=[Content_Types].xml><?xml version="1.0" encoding="utf-8"?>
<Types xmlns="http://schemas.openxmlformats.org/package/2006/content-types">
  <Default Extension="docx" ContentType="application/vnd.openxmlformats-officedocument.wordprocessingml.documen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60" r:id="rId2"/>
    <p:sldId id="505" r:id="rId3"/>
    <p:sldId id="501" r:id="rId4"/>
    <p:sldId id="498" r:id="rId5"/>
    <p:sldId id="507" r:id="rId6"/>
    <p:sldId id="283" r:id="rId7"/>
    <p:sldId id="515" r:id="rId8"/>
    <p:sldId id="496" r:id="rId9"/>
    <p:sldId id="278" r:id="rId10"/>
    <p:sldId id="275" r:id="rId11"/>
    <p:sldId id="281" r:id="rId12"/>
    <p:sldId id="280" r:id="rId13"/>
    <p:sldId id="284" r:id="rId14"/>
    <p:sldId id="493" r:id="rId15"/>
    <p:sldId id="494" r:id="rId16"/>
    <p:sldId id="489" r:id="rId17"/>
    <p:sldId id="472" r:id="rId18"/>
    <p:sldId id="476" r:id="rId19"/>
    <p:sldId id="491" r:id="rId20"/>
    <p:sldId id="49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Myanmar Text" panose="020B0502040204020203" pitchFamily="34" charset="0"/>
      <p:regular r:id="rId27"/>
      <p:bold r:id="rId28"/>
    </p:embeddedFont>
    <p:embeddedFont>
      <p:font typeface="Myriad Pro" panose="020B050303040302020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86809" autoAdjust="0"/>
  </p:normalViewPr>
  <p:slideViewPr>
    <p:cSldViewPr snapToGrid="0">
      <p:cViewPr varScale="1">
        <p:scale>
          <a:sx n="93" d="100"/>
          <a:sy n="93" d="100"/>
        </p:scale>
        <p:origin x="254" y="10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AKash%20Malik\AppData\Local\Microsoft\Windows\INetCache\Content.Outlook\7V44R9EI\September-monthly-metrics-for-oneM2M.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AKash%20Malik\AppData\Local\Microsoft\Windows\INetCache\Content.Outlook\7V44R9EI\September-monthly-metrics-for-oneM2M.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Unique visitors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Unique visitors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mmm\-yy</c:formatCode>
                <c:ptCount val="16"/>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numCache>
            </c:numRef>
          </c:cat>
          <c:val>
            <c:numRef>
              <c:f>Sheet1!$B$2:$B$17</c:f>
              <c:numCache>
                <c:formatCode>mmm\-yy</c:formatCode>
                <c:ptCount val="16"/>
                <c:pt idx="0" formatCode="General">
                  <c:v>2239</c:v>
                </c:pt>
                <c:pt idx="1">
                  <c:v>2293</c:v>
                </c:pt>
                <c:pt idx="2" formatCode="General">
                  <c:v>1946</c:v>
                </c:pt>
                <c:pt idx="3" formatCode="General">
                  <c:v>1886</c:v>
                </c:pt>
                <c:pt idx="4" formatCode="General">
                  <c:v>2197</c:v>
                </c:pt>
                <c:pt idx="5" formatCode="General">
                  <c:v>2030</c:v>
                </c:pt>
                <c:pt idx="6" formatCode="General">
                  <c:v>1671</c:v>
                </c:pt>
                <c:pt idx="7" formatCode="General">
                  <c:v>1547</c:v>
                </c:pt>
                <c:pt idx="8" formatCode="General">
                  <c:v>1529</c:v>
                </c:pt>
                <c:pt idx="9" formatCode="General">
                  <c:v>1684</c:v>
                </c:pt>
                <c:pt idx="10" formatCode="General">
                  <c:v>1783</c:v>
                </c:pt>
                <c:pt idx="11" formatCode="General">
                  <c:v>2188</c:v>
                </c:pt>
                <c:pt idx="12" formatCode="General">
                  <c:v>1943</c:v>
                </c:pt>
                <c:pt idx="13" formatCode="General">
                  <c:v>721</c:v>
                </c:pt>
                <c:pt idx="14" formatCode="General">
                  <c:v>1900</c:v>
                </c:pt>
                <c:pt idx="15" formatCode="General">
                  <c:v>1700</c:v>
                </c:pt>
              </c:numCache>
            </c:numRef>
          </c:val>
          <c:extLst>
            <c:ext xmlns:c16="http://schemas.microsoft.com/office/drawing/2014/chart" uri="{C3380CC4-5D6E-409C-BE32-E72D297353CC}">
              <c16:uniqueId val="{00000000-8C86-479D-8CAF-5ED9C34F4F1E}"/>
            </c:ext>
          </c:extLst>
        </c:ser>
        <c:dLbls>
          <c:showLegendKey val="0"/>
          <c:showVal val="0"/>
          <c:showCatName val="0"/>
          <c:showSerName val="0"/>
          <c:showPercent val="0"/>
          <c:showBubbleSize val="0"/>
        </c:dLbls>
        <c:gapWidth val="219"/>
        <c:overlap val="-27"/>
        <c:axId val="1911709488"/>
        <c:axId val="1911722384"/>
      </c:barChart>
      <c:dateAx>
        <c:axId val="19117094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22384"/>
        <c:crosses val="autoZero"/>
        <c:auto val="1"/>
        <c:lblOffset val="100"/>
        <c:baseTimeUnit val="months"/>
      </c:dateAx>
      <c:valAx>
        <c:axId val="191172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0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IN" sz="1200" b="0" i="0" baseline="0" dirty="0">
                <a:effectLst/>
                <a:latin typeface="Myriad Pro" panose="020B0503030403020204" charset="0"/>
              </a:rPr>
              <a:t>Top 10 countries from where people visited the website</a:t>
            </a:r>
            <a:endParaRPr lang="en-IN" sz="1400" dirty="0">
              <a:effectLst/>
              <a:latin typeface="Myriad Pro" panose="020B0503030403020204" charset="0"/>
            </a:endParaRPr>
          </a:p>
        </c:rich>
      </c:tx>
      <c:layout>
        <c:manualLayout>
          <c:xMode val="edge"/>
          <c:yMode val="edge"/>
          <c:x val="0.24322864268407277"/>
          <c:y val="7.24637681159420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5.7776287974252535E-2"/>
          <c:y val="0.15830232031698654"/>
          <c:w val="0.9149694637966298"/>
          <c:h val="0.50166868364073702"/>
        </c:manualLayout>
      </c:layout>
      <c:barChart>
        <c:barDir val="col"/>
        <c:grouping val="clustered"/>
        <c:varyColors val="0"/>
        <c:ser>
          <c:idx val="0"/>
          <c:order val="0"/>
          <c:tx>
            <c:strRef>
              <c:f>Sheet1!$B$1</c:f>
              <c:strCache>
                <c:ptCount val="1"/>
                <c:pt idx="0">
                  <c:v>Apr'22</c:v>
                </c:pt>
              </c:strCache>
            </c:strRef>
          </c:tx>
          <c:spPr>
            <a:solidFill>
              <a:schemeClr val="accent1"/>
            </a:solidFill>
            <a:ln>
              <a:noFill/>
            </a:ln>
            <a:effectLst/>
          </c:spPr>
          <c:invertIfNegative val="0"/>
          <c:cat>
            <c:strRef>
              <c:f>Sheet1!$A$2:$A$15</c:f>
              <c:strCache>
                <c:ptCount val="14"/>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strCache>
            </c:strRef>
          </c:cat>
          <c:val>
            <c:numRef>
              <c:f>Sheet1!$B$2:$B$15</c:f>
              <c:numCache>
                <c:formatCode>General</c:formatCode>
                <c:ptCount val="14"/>
                <c:pt idx="0">
                  <c:v>484</c:v>
                </c:pt>
                <c:pt idx="1">
                  <c:v>187</c:v>
                </c:pt>
                <c:pt idx="2">
                  <c:v>190</c:v>
                </c:pt>
                <c:pt idx="3">
                  <c:v>107</c:v>
                </c:pt>
                <c:pt idx="4">
                  <c:v>79</c:v>
                </c:pt>
                <c:pt idx="5">
                  <c:v>49</c:v>
                </c:pt>
                <c:pt idx="6">
                  <c:v>56</c:v>
                </c:pt>
                <c:pt idx="7">
                  <c:v>45</c:v>
                </c:pt>
                <c:pt idx="8">
                  <c:v>0</c:v>
                </c:pt>
                <c:pt idx="9">
                  <c:v>0</c:v>
                </c:pt>
                <c:pt idx="10">
                  <c:v>34</c:v>
                </c:pt>
                <c:pt idx="11">
                  <c:v>43</c:v>
                </c:pt>
                <c:pt idx="12">
                  <c:v>0</c:v>
                </c:pt>
                <c:pt idx="13">
                  <c:v>0</c:v>
                </c:pt>
              </c:numCache>
            </c:numRef>
          </c:val>
          <c:extLst>
            <c:ext xmlns:c16="http://schemas.microsoft.com/office/drawing/2014/chart" uri="{C3380CC4-5D6E-409C-BE32-E72D297353CC}">
              <c16:uniqueId val="{00000000-0498-48F5-9B01-794147DA58C4}"/>
            </c:ext>
          </c:extLst>
        </c:ser>
        <c:ser>
          <c:idx val="1"/>
          <c:order val="1"/>
          <c:tx>
            <c:strRef>
              <c:f>Sheet1!$C$1</c:f>
              <c:strCache>
                <c:ptCount val="1"/>
                <c:pt idx="0">
                  <c:v>May'22</c:v>
                </c:pt>
              </c:strCache>
            </c:strRef>
          </c:tx>
          <c:spPr>
            <a:solidFill>
              <a:schemeClr val="accent2"/>
            </a:solidFill>
            <a:ln>
              <a:noFill/>
            </a:ln>
            <a:effectLst/>
          </c:spPr>
          <c:invertIfNegative val="0"/>
          <c:cat>
            <c:strRef>
              <c:f>Sheet1!$A$2:$A$15</c:f>
              <c:strCache>
                <c:ptCount val="14"/>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strCache>
            </c:strRef>
          </c:cat>
          <c:val>
            <c:numRef>
              <c:f>Sheet1!$C$2:$C$15</c:f>
              <c:numCache>
                <c:formatCode>General</c:formatCode>
                <c:ptCount val="14"/>
                <c:pt idx="0">
                  <c:v>643</c:v>
                </c:pt>
                <c:pt idx="1">
                  <c:v>391</c:v>
                </c:pt>
                <c:pt idx="2">
                  <c:v>328</c:v>
                </c:pt>
                <c:pt idx="3">
                  <c:v>57</c:v>
                </c:pt>
                <c:pt idx="4">
                  <c:v>82</c:v>
                </c:pt>
                <c:pt idx="5">
                  <c:v>58</c:v>
                </c:pt>
                <c:pt idx="6">
                  <c:v>58</c:v>
                </c:pt>
                <c:pt idx="7">
                  <c:v>52</c:v>
                </c:pt>
                <c:pt idx="8">
                  <c:v>30</c:v>
                </c:pt>
                <c:pt idx="9">
                  <c:v>53</c:v>
                </c:pt>
                <c:pt idx="10">
                  <c:v>0</c:v>
                </c:pt>
                <c:pt idx="11">
                  <c:v>0</c:v>
                </c:pt>
                <c:pt idx="12">
                  <c:v>0</c:v>
                </c:pt>
                <c:pt idx="13">
                  <c:v>0</c:v>
                </c:pt>
              </c:numCache>
            </c:numRef>
          </c:val>
          <c:extLst>
            <c:ext xmlns:c16="http://schemas.microsoft.com/office/drawing/2014/chart" uri="{C3380CC4-5D6E-409C-BE32-E72D297353CC}">
              <c16:uniqueId val="{00000001-0498-48F5-9B01-794147DA58C4}"/>
            </c:ext>
          </c:extLst>
        </c:ser>
        <c:ser>
          <c:idx val="2"/>
          <c:order val="2"/>
          <c:tx>
            <c:strRef>
              <c:f>Sheet1!$D$1</c:f>
              <c:strCache>
                <c:ptCount val="1"/>
                <c:pt idx="0">
                  <c:v>Jun'22</c:v>
                </c:pt>
              </c:strCache>
            </c:strRef>
          </c:tx>
          <c:spPr>
            <a:solidFill>
              <a:schemeClr val="accent3"/>
            </a:solidFill>
            <a:ln>
              <a:noFill/>
            </a:ln>
            <a:effectLst/>
          </c:spPr>
          <c:invertIfNegative val="0"/>
          <c:cat>
            <c:strRef>
              <c:f>Sheet1!$A$2:$A$15</c:f>
              <c:strCache>
                <c:ptCount val="14"/>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strCache>
            </c:strRef>
          </c:cat>
          <c:val>
            <c:numRef>
              <c:f>Sheet1!$D$2:$D$15</c:f>
              <c:numCache>
                <c:formatCode>General</c:formatCode>
                <c:ptCount val="14"/>
                <c:pt idx="0">
                  <c:v>677</c:v>
                </c:pt>
                <c:pt idx="1">
                  <c:v>306</c:v>
                </c:pt>
                <c:pt idx="2">
                  <c:v>195</c:v>
                </c:pt>
                <c:pt idx="3">
                  <c:v>82</c:v>
                </c:pt>
                <c:pt idx="4">
                  <c:v>68</c:v>
                </c:pt>
                <c:pt idx="5">
                  <c:v>43</c:v>
                </c:pt>
                <c:pt idx="6">
                  <c:v>55</c:v>
                </c:pt>
                <c:pt idx="7">
                  <c:v>27</c:v>
                </c:pt>
                <c:pt idx="8">
                  <c:v>0</c:v>
                </c:pt>
                <c:pt idx="9">
                  <c:v>0</c:v>
                </c:pt>
                <c:pt idx="10">
                  <c:v>29</c:v>
                </c:pt>
                <c:pt idx="11">
                  <c:v>0</c:v>
                </c:pt>
                <c:pt idx="12">
                  <c:v>27</c:v>
                </c:pt>
                <c:pt idx="13">
                  <c:v>0</c:v>
                </c:pt>
              </c:numCache>
            </c:numRef>
          </c:val>
          <c:extLst>
            <c:ext xmlns:c16="http://schemas.microsoft.com/office/drawing/2014/chart" uri="{C3380CC4-5D6E-409C-BE32-E72D297353CC}">
              <c16:uniqueId val="{00000002-0498-48F5-9B01-794147DA58C4}"/>
            </c:ext>
          </c:extLst>
        </c:ser>
        <c:ser>
          <c:idx val="3"/>
          <c:order val="3"/>
          <c:tx>
            <c:strRef>
              <c:f>Sheet1!$E$1</c:f>
              <c:strCache>
                <c:ptCount val="1"/>
                <c:pt idx="0">
                  <c:v>Aug'22</c:v>
                </c:pt>
              </c:strCache>
            </c:strRef>
          </c:tx>
          <c:spPr>
            <a:solidFill>
              <a:schemeClr val="accent4"/>
            </a:solidFill>
            <a:ln>
              <a:noFill/>
            </a:ln>
            <a:effectLst/>
          </c:spPr>
          <c:invertIfNegative val="0"/>
          <c:cat>
            <c:strRef>
              <c:f>Sheet1!$A$2:$A$15</c:f>
              <c:strCache>
                <c:ptCount val="14"/>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strCache>
            </c:strRef>
          </c:cat>
          <c:val>
            <c:numRef>
              <c:f>Sheet1!$E$2:$E$15</c:f>
              <c:numCache>
                <c:formatCode>General</c:formatCode>
                <c:ptCount val="14"/>
                <c:pt idx="0">
                  <c:v>524</c:v>
                </c:pt>
                <c:pt idx="1">
                  <c:v>228</c:v>
                </c:pt>
                <c:pt idx="2">
                  <c:v>215</c:v>
                </c:pt>
                <c:pt idx="3">
                  <c:v>260</c:v>
                </c:pt>
                <c:pt idx="4">
                  <c:v>53</c:v>
                </c:pt>
                <c:pt idx="5">
                  <c:v>75</c:v>
                </c:pt>
                <c:pt idx="6">
                  <c:v>61</c:v>
                </c:pt>
                <c:pt idx="7">
                  <c:v>46</c:v>
                </c:pt>
                <c:pt idx="8">
                  <c:v>0</c:v>
                </c:pt>
                <c:pt idx="9">
                  <c:v>0</c:v>
                </c:pt>
                <c:pt idx="10">
                  <c:v>65</c:v>
                </c:pt>
                <c:pt idx="11">
                  <c:v>33</c:v>
                </c:pt>
                <c:pt idx="12">
                  <c:v>0</c:v>
                </c:pt>
                <c:pt idx="13">
                  <c:v>0</c:v>
                </c:pt>
              </c:numCache>
            </c:numRef>
          </c:val>
          <c:extLst>
            <c:ext xmlns:c16="http://schemas.microsoft.com/office/drawing/2014/chart" uri="{C3380CC4-5D6E-409C-BE32-E72D297353CC}">
              <c16:uniqueId val="{00000000-D09B-480D-9DA2-D3254E930F87}"/>
            </c:ext>
          </c:extLst>
        </c:ser>
        <c:ser>
          <c:idx val="4"/>
          <c:order val="4"/>
          <c:tx>
            <c:strRef>
              <c:f>Sheet1!$F$1</c:f>
              <c:strCache>
                <c:ptCount val="1"/>
                <c:pt idx="0">
                  <c:v>Sep'22</c:v>
                </c:pt>
              </c:strCache>
            </c:strRef>
          </c:tx>
          <c:spPr>
            <a:solidFill>
              <a:schemeClr val="accent5"/>
            </a:solidFill>
            <a:ln>
              <a:noFill/>
            </a:ln>
            <a:effectLst/>
          </c:spPr>
          <c:invertIfNegative val="0"/>
          <c:cat>
            <c:strRef>
              <c:f>Sheet1!$A$2:$A$15</c:f>
              <c:strCache>
                <c:ptCount val="14"/>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strCache>
            </c:strRef>
          </c:cat>
          <c:val>
            <c:numRef>
              <c:f>Sheet1!$F$2:$F$15</c:f>
              <c:numCache>
                <c:formatCode>General</c:formatCode>
                <c:ptCount val="14"/>
                <c:pt idx="0">
                  <c:v>616</c:v>
                </c:pt>
                <c:pt idx="1">
                  <c:v>208</c:v>
                </c:pt>
                <c:pt idx="2">
                  <c:v>191</c:v>
                </c:pt>
                <c:pt idx="3">
                  <c:v>99</c:v>
                </c:pt>
                <c:pt idx="4">
                  <c:v>91</c:v>
                </c:pt>
                <c:pt idx="5">
                  <c:v>0</c:v>
                </c:pt>
                <c:pt idx="6">
                  <c:v>31</c:v>
                </c:pt>
                <c:pt idx="7">
                  <c:v>36</c:v>
                </c:pt>
                <c:pt idx="8">
                  <c:v>27</c:v>
                </c:pt>
                <c:pt idx="9">
                  <c:v>0</c:v>
                </c:pt>
                <c:pt idx="10">
                  <c:v>40</c:v>
                </c:pt>
                <c:pt idx="11">
                  <c:v>0</c:v>
                </c:pt>
                <c:pt idx="12">
                  <c:v>0</c:v>
                </c:pt>
                <c:pt idx="13">
                  <c:v>33</c:v>
                </c:pt>
              </c:numCache>
            </c:numRef>
          </c:val>
          <c:extLst>
            <c:ext xmlns:c16="http://schemas.microsoft.com/office/drawing/2014/chart" uri="{C3380CC4-5D6E-409C-BE32-E72D297353CC}">
              <c16:uniqueId val="{00000000-DC26-414A-A29E-81BA862C863C}"/>
            </c:ext>
          </c:extLst>
        </c:ser>
        <c:dLbls>
          <c:showLegendKey val="0"/>
          <c:showVal val="0"/>
          <c:showCatName val="0"/>
          <c:showSerName val="0"/>
          <c:showPercent val="0"/>
          <c:showBubbleSize val="0"/>
        </c:dLbls>
        <c:gapWidth val="219"/>
        <c:overlap val="-27"/>
        <c:axId val="1867004080"/>
        <c:axId val="1867006160"/>
      </c:barChart>
      <c:catAx>
        <c:axId val="186700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7006160"/>
        <c:crosses val="autoZero"/>
        <c:auto val="1"/>
        <c:lblAlgn val="ctr"/>
        <c:lblOffset val="100"/>
        <c:noMultiLvlLbl val="0"/>
      </c:catAx>
      <c:valAx>
        <c:axId val="186700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700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'\\etsi\fileservices\Units\SER\COM\Communications\COM-statistics-material\2022\September\[Draft-ETSI-MKG-metrics-report-September-2022.xlsx]Website oneM2M'!$H$28</c:f>
              <c:strCache>
                <c:ptCount val="1"/>
                <c:pt idx="0">
                  <c:v>2022</c:v>
                </c:pt>
              </c:strCache>
            </c:strRef>
          </c:tx>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'[1]Website oneM2M'!$E$29:$G$38</c:f>
              <c:multiLvlStrCache>
                <c:ptCount val="10"/>
                <c:lvl/>
                <c:lvl/>
                <c:lvl>
                  <c:pt idx="0">
                    <c:v>India</c:v>
                  </c:pt>
                  <c:pt idx="1">
                    <c:v>United States</c:v>
                  </c:pt>
                  <c:pt idx="2">
                    <c:v>South Korea</c:v>
                  </c:pt>
                  <c:pt idx="3">
                    <c:v>China</c:v>
                  </c:pt>
                  <c:pt idx="4">
                    <c:v>France</c:v>
                  </c:pt>
                  <c:pt idx="5">
                    <c:v>Vietnam</c:v>
                  </c:pt>
                  <c:pt idx="6">
                    <c:v>United Kingdom</c:v>
                  </c:pt>
                  <c:pt idx="7">
                    <c:v>Netherlands</c:v>
                  </c:pt>
                  <c:pt idx="8">
                    <c:v>Germany</c:v>
                  </c:pt>
                  <c:pt idx="9">
                    <c:v>Italy</c:v>
                  </c:pt>
                </c:lvl>
              </c:multiLvlStrCache>
            </c:multiLvlStrRef>
          </c:cat>
          <c:val>
            <c:numRef>
              <c:f>'[1]Website oneM2M'!$H$29:$H$38</c:f>
              <c:numCache>
                <c:formatCode>General</c:formatCode>
                <c:ptCount val="10"/>
                <c:pt idx="0">
                  <c:v>616</c:v>
                </c:pt>
                <c:pt idx="1">
                  <c:v>208</c:v>
                </c:pt>
                <c:pt idx="2">
                  <c:v>191</c:v>
                </c:pt>
                <c:pt idx="3">
                  <c:v>99</c:v>
                </c:pt>
                <c:pt idx="4">
                  <c:v>91</c:v>
                </c:pt>
                <c:pt idx="5">
                  <c:v>40</c:v>
                </c:pt>
                <c:pt idx="6">
                  <c:v>36</c:v>
                </c:pt>
                <c:pt idx="7">
                  <c:v>33</c:v>
                </c:pt>
                <c:pt idx="8">
                  <c:v>31</c:v>
                </c:pt>
                <c:pt idx="9">
                  <c:v>27</c:v>
                </c:pt>
              </c:numCache>
            </c:numRef>
          </c:val>
          <c:extLst xmlns:c15="http://schemas.microsoft.com/office/drawing/2012/chart">
            <c:ext xmlns:c16="http://schemas.microsoft.com/office/drawing/2014/chart" uri="{C3380CC4-5D6E-409C-BE32-E72D297353CC}">
              <c16:uniqueId val="{00000000-E1EF-4A10-95D9-3F86D47F4A95}"/>
            </c:ext>
          </c:extLst>
        </c:ser>
        <c:dLbls>
          <c:showLegendKey val="0"/>
          <c:showVal val="0"/>
          <c:showCatName val="0"/>
          <c:showSerName val="0"/>
          <c:showPercent val="0"/>
          <c:showBubbleSize val="0"/>
        </c:dLbls>
        <c:gapWidth val="77"/>
        <c:overlap val="-27"/>
        <c:axId val="800574408"/>
        <c:axId val="800578672"/>
        <c:extLst/>
      </c:barChart>
      <c:catAx>
        <c:axId val="80057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8672"/>
        <c:crosses val="autoZero"/>
        <c:auto val="1"/>
        <c:lblAlgn val="ctr"/>
        <c:lblOffset val="100"/>
        <c:noMultiLvlLbl val="0"/>
      </c:catAx>
      <c:valAx>
        <c:axId val="80057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4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r>
              <a:rPr lang="en-IN" sz="1400" dirty="0">
                <a:latin typeface="Myriad Pro" panose="020B0503030403020204" charset="0"/>
              </a:rPr>
              <a:t>Top viewed pages comparison </a:t>
            </a:r>
            <a:r>
              <a:rPr lang="en-IN" sz="1400" baseline="0" dirty="0">
                <a:latin typeface="Myriad Pro" panose="020B0503030403020204" charset="0"/>
              </a:rPr>
              <a:t>Aug’22 | Sep’22</a:t>
            </a:r>
            <a:endParaRPr lang="en-IN" sz="1400"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0.31574235610573215"/>
          <c:y val="0.10524232019032562"/>
          <c:w val="0.64605611038367705"/>
          <c:h val="0.75887450891106545"/>
        </c:manualLayout>
      </c:layout>
      <c:barChart>
        <c:barDir val="bar"/>
        <c:grouping val="clustered"/>
        <c:varyColors val="0"/>
        <c:ser>
          <c:idx val="0"/>
          <c:order val="0"/>
          <c:tx>
            <c:strRef>
              <c:f>Sheet1!$H$1</c:f>
              <c:strCache>
                <c:ptCount val="1"/>
                <c:pt idx="0">
                  <c:v>Aug'22</c:v>
                </c:pt>
              </c:strCache>
            </c:strRef>
          </c:tx>
          <c:spPr>
            <a:solidFill>
              <a:schemeClr val="accent1"/>
            </a:solidFill>
            <a:ln>
              <a:noFill/>
            </a:ln>
            <a:effectLst/>
          </c:spPr>
          <c:invertIfNegative val="0"/>
          <c:cat>
            <c:strRef>
              <c:f>Sheet1!$A$18:$A$28</c:f>
              <c:strCache>
                <c:ptCount val="11"/>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pt idx="9">
                  <c:v> /harmonization-m2m/onem2m-10</c:v>
                </c:pt>
                <c:pt idx="10">
                  <c:v>technical/onem2m-ontologies</c:v>
                </c:pt>
              </c:strCache>
            </c:strRef>
          </c:cat>
          <c:val>
            <c:numRef>
              <c:f>Sheet1!$H$18:$H$28</c:f>
              <c:numCache>
                <c:formatCode>General</c:formatCode>
                <c:ptCount val="11"/>
                <c:pt idx="0">
                  <c:v>615</c:v>
                </c:pt>
                <c:pt idx="1">
                  <c:v>365</c:v>
                </c:pt>
                <c:pt idx="2">
                  <c:v>303</c:v>
                </c:pt>
                <c:pt idx="3">
                  <c:v>265</c:v>
                </c:pt>
                <c:pt idx="4">
                  <c:v>255</c:v>
                </c:pt>
                <c:pt idx="5">
                  <c:v>170</c:v>
                </c:pt>
                <c:pt idx="6">
                  <c:v>131</c:v>
                </c:pt>
                <c:pt idx="7">
                  <c:v>143</c:v>
                </c:pt>
                <c:pt idx="8">
                  <c:v>188</c:v>
                </c:pt>
                <c:pt idx="9">
                  <c:v>0</c:v>
                </c:pt>
                <c:pt idx="10">
                  <c:v>0</c:v>
                </c:pt>
              </c:numCache>
            </c:numRef>
          </c:val>
          <c:extLst xmlns:c15="http://schemas.microsoft.com/office/drawing/2012/chart">
            <c:ext xmlns:c16="http://schemas.microsoft.com/office/drawing/2014/chart" uri="{C3380CC4-5D6E-409C-BE32-E72D297353CC}">
              <c16:uniqueId val="{00000003-C146-4D4C-A65E-A142F4511881}"/>
            </c:ext>
          </c:extLst>
        </c:ser>
        <c:ser>
          <c:idx val="1"/>
          <c:order val="1"/>
          <c:tx>
            <c:strRef>
              <c:f>Sheet1!$I$1</c:f>
              <c:strCache>
                <c:ptCount val="1"/>
                <c:pt idx="0">
                  <c:v>Sep'22</c:v>
                </c:pt>
              </c:strCache>
            </c:strRef>
          </c:tx>
          <c:spPr>
            <a:solidFill>
              <a:schemeClr val="accent2"/>
            </a:solidFill>
            <a:ln>
              <a:noFill/>
            </a:ln>
            <a:effectLst/>
          </c:spPr>
          <c:invertIfNegative val="0"/>
          <c:cat>
            <c:strRef>
              <c:f>Sheet1!$A$18:$A$28</c:f>
              <c:strCache>
                <c:ptCount val="11"/>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pt idx="9">
                  <c:v> /harmonization-m2m/onem2m-10</c:v>
                </c:pt>
                <c:pt idx="10">
                  <c:v>technical/onem2m-ontologies</c:v>
                </c:pt>
              </c:strCache>
            </c:strRef>
          </c:cat>
          <c:val>
            <c:numRef>
              <c:f>Sheet1!$I$18:$I$28</c:f>
              <c:numCache>
                <c:formatCode>General</c:formatCode>
                <c:ptCount val="11"/>
                <c:pt idx="0">
                  <c:v>490</c:v>
                </c:pt>
                <c:pt idx="1">
                  <c:v>360</c:v>
                </c:pt>
                <c:pt idx="2">
                  <c:v>334</c:v>
                </c:pt>
                <c:pt idx="3">
                  <c:v>365</c:v>
                </c:pt>
                <c:pt idx="4">
                  <c:v>185</c:v>
                </c:pt>
                <c:pt idx="5">
                  <c:v>167</c:v>
                </c:pt>
                <c:pt idx="6">
                  <c:v>0</c:v>
                </c:pt>
                <c:pt idx="7">
                  <c:v>136</c:v>
                </c:pt>
                <c:pt idx="8">
                  <c:v>0</c:v>
                </c:pt>
                <c:pt idx="9">
                  <c:v>211</c:v>
                </c:pt>
                <c:pt idx="10">
                  <c:v>0</c:v>
                </c:pt>
              </c:numCache>
            </c:numRef>
          </c:val>
          <c:extLst>
            <c:ext xmlns:c16="http://schemas.microsoft.com/office/drawing/2014/chart" uri="{C3380CC4-5D6E-409C-BE32-E72D297353CC}">
              <c16:uniqueId val="{00000001-1666-4E0A-8987-A26E353321A8}"/>
            </c:ext>
          </c:extLst>
        </c:ser>
        <c:dLbls>
          <c:showLegendKey val="0"/>
          <c:showVal val="0"/>
          <c:showCatName val="0"/>
          <c:showSerName val="0"/>
          <c:showPercent val="0"/>
          <c:showBubbleSize val="0"/>
        </c:dLbls>
        <c:gapWidth val="182"/>
        <c:axId val="25303711"/>
        <c:axId val="25305791"/>
        <c:extLst/>
      </c:barChart>
      <c:catAx>
        <c:axId val="2530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25305791"/>
        <c:crosses val="autoZero"/>
        <c:auto val="1"/>
        <c:lblAlgn val="ctr"/>
        <c:lblOffset val="100"/>
        <c:noMultiLvlLbl val="0"/>
      </c:catAx>
      <c:valAx>
        <c:axId val="253057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30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strRef>
          <c:f>'\\etsi\fileservices\Units\SER\COM\Communications\COM-statistics-material\2022\September\[Draft-ETSI-MKG-metrics-report-September-2022.xlsx]Website oneM2M'!$E$44</c:f>
          <c:strCache>
            <c:ptCount val="1"/>
            <c:pt idx="0">
              <c:v>oneM2M - Top ten viewed pages (total page views this month = 6 863)</c:v>
            </c:pt>
          </c:strCache>
        </c:strRef>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4">
                <a:shade val="76000"/>
              </a:schemeClr>
            </a:solidFill>
            <a:ln>
              <a:noFill/>
            </a:ln>
            <a:effectLst/>
          </c:spPr>
          <c:invertIfNegative val="0"/>
          <c:cat>
            <c:strRef>
              <c:f>'[1]Website oneM2M'!$C$45:$C$54</c:f>
              <c:strCache>
                <c:ptCount val="10"/>
                <c:pt idx="0">
                  <c:v>Homepage</c:v>
                </c:pt>
                <c:pt idx="1">
                  <c:v>using-onem2m/what-is-onem2m</c:v>
                </c:pt>
                <c:pt idx="2">
                  <c:v>membership/exec-viewpoints/interview-Rajaraman Vattem</c:v>
                </c:pt>
                <c:pt idx="3">
                  <c:v>technical/published-specifications</c:v>
                </c:pt>
                <c:pt idx="4">
                  <c:v>using-onem2m/developers/basics</c:v>
                </c:pt>
                <c:pt idx="5">
                  <c:v>technical</c:v>
                </c:pt>
                <c:pt idx="6">
                  <c:v>harmonization-m2m2</c:v>
                </c:pt>
                <c:pt idx="7">
                  <c:v>using-onem2m/developers</c:v>
                </c:pt>
                <c:pt idx="8">
                  <c:v>using-onem2m/devices-examples</c:v>
                </c:pt>
                <c:pt idx="9">
                  <c:v>using-onem2m/developers/api</c:v>
                </c:pt>
              </c:strCache>
            </c:strRef>
          </c:cat>
          <c:val>
            <c:numRef>
              <c:f>'[1]Website oneM2M'!$D$45:$D$54</c:f>
              <c:numCache>
                <c:formatCode>General</c:formatCode>
                <c:ptCount val="10"/>
              </c:numCache>
            </c:numRef>
          </c:val>
          <c:extLst xmlns:c15="http://schemas.microsoft.com/office/drawing/2012/chart">
            <c:ext xmlns:c16="http://schemas.microsoft.com/office/drawing/2014/chart" uri="{C3380CC4-5D6E-409C-BE32-E72D297353CC}">
              <c16:uniqueId val="{00000000-8A55-45FA-B44D-10D6532B7D5B}"/>
            </c:ext>
          </c:extLst>
        </c:ser>
        <c:ser>
          <c:idx val="1"/>
          <c:order val="1"/>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'[1]Website oneM2M'!$C$45:$C$54</c:f>
              <c:strCache>
                <c:ptCount val="10"/>
                <c:pt idx="0">
                  <c:v>Homepage</c:v>
                </c:pt>
                <c:pt idx="1">
                  <c:v>using-onem2m/what-is-onem2m</c:v>
                </c:pt>
                <c:pt idx="2">
                  <c:v>membership/exec-viewpoints/interview-Rajaraman Vattem</c:v>
                </c:pt>
                <c:pt idx="3">
                  <c:v>technical/published-specifications</c:v>
                </c:pt>
                <c:pt idx="4">
                  <c:v>using-onem2m/developers/basics</c:v>
                </c:pt>
                <c:pt idx="5">
                  <c:v>technical</c:v>
                </c:pt>
                <c:pt idx="6">
                  <c:v>harmonization-m2m2</c:v>
                </c:pt>
                <c:pt idx="7">
                  <c:v>using-onem2m/developers</c:v>
                </c:pt>
                <c:pt idx="8">
                  <c:v>using-onem2m/devices-examples</c:v>
                </c:pt>
                <c:pt idx="9">
                  <c:v>using-onem2m/developers/api</c:v>
                </c:pt>
              </c:strCache>
            </c:strRef>
          </c:cat>
          <c:val>
            <c:numRef>
              <c:f>'[1]Website oneM2M'!$E$45:$E$54</c:f>
              <c:numCache>
                <c:formatCode>General</c:formatCode>
                <c:ptCount val="10"/>
                <c:pt idx="0">
                  <c:v>1717</c:v>
                </c:pt>
                <c:pt idx="1">
                  <c:v>490</c:v>
                </c:pt>
                <c:pt idx="2">
                  <c:v>457</c:v>
                </c:pt>
                <c:pt idx="3">
                  <c:v>365</c:v>
                </c:pt>
                <c:pt idx="4">
                  <c:v>360</c:v>
                </c:pt>
                <c:pt idx="5">
                  <c:v>334</c:v>
                </c:pt>
                <c:pt idx="6">
                  <c:v>211</c:v>
                </c:pt>
                <c:pt idx="7">
                  <c:v>185</c:v>
                </c:pt>
                <c:pt idx="8">
                  <c:v>167</c:v>
                </c:pt>
                <c:pt idx="9">
                  <c:v>136</c:v>
                </c:pt>
              </c:numCache>
            </c:numRef>
          </c:val>
          <c:extLst>
            <c:ext xmlns:c16="http://schemas.microsoft.com/office/drawing/2014/chart" uri="{C3380CC4-5D6E-409C-BE32-E72D297353CC}">
              <c16:uniqueId val="{00000001-8A55-45FA-B44D-10D6532B7D5B}"/>
            </c:ext>
          </c:extLst>
        </c:ser>
        <c:dLbls>
          <c:showLegendKey val="0"/>
          <c:showVal val="0"/>
          <c:showCatName val="0"/>
          <c:showSerName val="0"/>
          <c:showPercent val="0"/>
          <c:showBubbleSize val="0"/>
        </c:dLbls>
        <c:gapWidth val="0"/>
        <c:axId val="586919720"/>
        <c:axId val="586921032"/>
        <c:extLst/>
      </c:barChart>
      <c:catAx>
        <c:axId val="586919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6921032"/>
        <c:crosses val="autoZero"/>
        <c:auto val="1"/>
        <c:lblAlgn val="ctr"/>
        <c:lblOffset val="100"/>
        <c:noMultiLvlLbl val="0"/>
      </c:catAx>
      <c:valAx>
        <c:axId val="586921032"/>
        <c:scaling>
          <c:orientation val="minMax"/>
          <c:max val="1700"/>
          <c:min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69197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No. of downloads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8.5675261456852669E-2"/>
          <c:y val="0.22786155849684497"/>
          <c:w val="0.88262887363968134"/>
          <c:h val="0.64760181665182803"/>
        </c:manualLayout>
      </c:layout>
      <c:barChart>
        <c:barDir val="col"/>
        <c:grouping val="clustered"/>
        <c:varyColors val="0"/>
        <c:ser>
          <c:idx val="0"/>
          <c:order val="0"/>
          <c:tx>
            <c:strRef>
              <c:f>Sheet1!$B$1</c:f>
              <c:strCache>
                <c:ptCount val="1"/>
                <c:pt idx="0">
                  <c:v>No. of dwnlds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Jan'22</c:v>
                </c:pt>
                <c:pt idx="1">
                  <c:v>Feb'22</c:v>
                </c:pt>
                <c:pt idx="2">
                  <c:v>Mar'22</c:v>
                </c:pt>
                <c:pt idx="3">
                  <c:v>Apr'22</c:v>
                </c:pt>
                <c:pt idx="4">
                  <c:v>May'22</c:v>
                </c:pt>
                <c:pt idx="5">
                  <c:v>Jun'22</c:v>
                </c:pt>
                <c:pt idx="6">
                  <c:v>Jul'22</c:v>
                </c:pt>
                <c:pt idx="7">
                  <c:v>Aug'22</c:v>
                </c:pt>
                <c:pt idx="8">
                  <c:v>Sep'22</c:v>
                </c:pt>
              </c:strCache>
            </c:strRef>
          </c:cat>
          <c:val>
            <c:numRef>
              <c:f>Sheet1!$B$2:$B$10</c:f>
              <c:numCache>
                <c:formatCode>General</c:formatCode>
                <c:ptCount val="9"/>
                <c:pt idx="0">
                  <c:v>28</c:v>
                </c:pt>
                <c:pt idx="1">
                  <c:v>15</c:v>
                </c:pt>
                <c:pt idx="2">
                  <c:v>38</c:v>
                </c:pt>
                <c:pt idx="3">
                  <c:v>13</c:v>
                </c:pt>
                <c:pt idx="4">
                  <c:v>27</c:v>
                </c:pt>
                <c:pt idx="5">
                  <c:v>23</c:v>
                </c:pt>
                <c:pt idx="6">
                  <c:v>67</c:v>
                </c:pt>
                <c:pt idx="7">
                  <c:v>41</c:v>
                </c:pt>
                <c:pt idx="8">
                  <c:v>68</c:v>
                </c:pt>
              </c:numCache>
            </c:numRef>
          </c:val>
          <c:extLst>
            <c:ext xmlns:c16="http://schemas.microsoft.com/office/drawing/2014/chart" uri="{C3380CC4-5D6E-409C-BE32-E72D297353CC}">
              <c16:uniqueId val="{00000000-5682-4EF0-81A8-D7599F92B134}"/>
            </c:ext>
          </c:extLst>
        </c:ser>
        <c:dLbls>
          <c:dLblPos val="outEnd"/>
          <c:showLegendKey val="0"/>
          <c:showVal val="1"/>
          <c:showCatName val="0"/>
          <c:showSerName val="0"/>
          <c:showPercent val="0"/>
          <c:showBubbleSize val="0"/>
        </c:dLbls>
        <c:gapWidth val="219"/>
        <c:overlap val="-27"/>
        <c:axId val="1866299584"/>
        <c:axId val="1866310400"/>
      </c:barChart>
      <c:catAx>
        <c:axId val="18662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310400"/>
        <c:crosses val="autoZero"/>
        <c:auto val="1"/>
        <c:lblAlgn val="ctr"/>
        <c:lblOffset val="100"/>
        <c:noMultiLvlLbl val="0"/>
      </c:catAx>
      <c:valAx>
        <c:axId val="186631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2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Myriad Pro" panose="020B0503030403020204" charset="0"/>
              </a:rPr>
              <a:t>Metrics for the views on executive viewpoints</a:t>
            </a:r>
            <a:endParaRPr lang="en-US"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592430062453525E-2"/>
          <c:y val="0.17202324833858046"/>
          <c:w val="0.93265106684546573"/>
          <c:h val="0.71583350892114239"/>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mmm\-yy</c:formatCode>
                <c:ptCount val="16"/>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numCache>
            </c:numRef>
          </c:cat>
          <c:val>
            <c:numRef>
              <c:f>Sheet1!$B$2:$B$17</c:f>
              <c:numCache>
                <c:formatCode>General</c:formatCode>
                <c:ptCount val="16"/>
                <c:pt idx="0">
                  <c:v>74</c:v>
                </c:pt>
                <c:pt idx="1">
                  <c:v>27</c:v>
                </c:pt>
                <c:pt idx="2">
                  <c:v>25</c:v>
                </c:pt>
                <c:pt idx="3">
                  <c:v>42</c:v>
                </c:pt>
                <c:pt idx="4">
                  <c:v>45</c:v>
                </c:pt>
                <c:pt idx="5">
                  <c:v>106</c:v>
                </c:pt>
                <c:pt idx="6">
                  <c:v>14</c:v>
                </c:pt>
                <c:pt idx="7">
                  <c:v>17</c:v>
                </c:pt>
                <c:pt idx="8">
                  <c:v>28</c:v>
                </c:pt>
                <c:pt idx="9">
                  <c:v>27</c:v>
                </c:pt>
                <c:pt idx="10">
                  <c:v>179</c:v>
                </c:pt>
                <c:pt idx="11">
                  <c:v>215</c:v>
                </c:pt>
                <c:pt idx="12">
                  <c:v>399</c:v>
                </c:pt>
                <c:pt idx="13">
                  <c:v>202</c:v>
                </c:pt>
                <c:pt idx="14">
                  <c:v>198</c:v>
                </c:pt>
                <c:pt idx="15">
                  <c:v>645</c:v>
                </c:pt>
              </c:numCache>
            </c:numRef>
          </c:val>
          <c:extLst>
            <c:ext xmlns:c16="http://schemas.microsoft.com/office/drawing/2014/chart" uri="{C3380CC4-5D6E-409C-BE32-E72D297353CC}">
              <c16:uniqueId val="{00000000-4F72-4CB2-A25D-BC6EFB76F391}"/>
            </c:ext>
          </c:extLst>
        </c:ser>
        <c:dLbls>
          <c:dLblPos val="outEnd"/>
          <c:showLegendKey val="0"/>
          <c:showVal val="1"/>
          <c:showCatName val="0"/>
          <c:showSerName val="0"/>
          <c:showPercent val="0"/>
          <c:showBubbleSize val="0"/>
        </c:dLbls>
        <c:gapWidth val="219"/>
        <c:overlap val="-27"/>
        <c:axId val="178339263"/>
        <c:axId val="178339679"/>
      </c:barChart>
      <c:dateAx>
        <c:axId val="17833926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a:ea typeface="+mn-ea"/>
                <a:cs typeface="+mn-cs"/>
              </a:defRPr>
            </a:pPr>
            <a:endParaRPr lang="en-US"/>
          </a:p>
        </c:txPr>
        <c:crossAx val="178339679"/>
        <c:crosses val="autoZero"/>
        <c:auto val="1"/>
        <c:lblOffset val="100"/>
        <c:baseTimeUnit val="months"/>
      </c:dateAx>
      <c:valAx>
        <c:axId val="178339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339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18-10-2022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tsi.org/events/2068-etsi-security-conference#pane-2/"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iotconferences.org/" TargetMode="External"/><Relationship Id="rId4" Type="http://schemas.openxmlformats.org/officeDocument/2006/relationships/hyperlink" Target="https://onem2m.org/iot-events/event/780-etsi-iot-week-2022"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nem2m.org/membership/executive-viewpoints/803-onem2m-interview-mauro-dragon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uturecom.com.br/en/hom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Oct – </a:t>
            </a:r>
          </a:p>
          <a:p>
            <a:pPr marL="342900" marR="0" lvl="0" indent="-342900" algn="l" defTabSz="914400" rtl="0" eaLnBrk="1" fontAlgn="auto" latinLnBrk="0" hangingPunct="1">
              <a:lnSpc>
                <a:spcPct val="100000"/>
              </a:lnSpc>
              <a:spcBef>
                <a:spcPts val="800"/>
              </a:spcBef>
              <a:spcAft>
                <a:spcPts val="0"/>
              </a:spcAft>
              <a:buClr>
                <a:srgbClr val="000000"/>
              </a:buClr>
              <a:buSzTx/>
              <a:buFont typeface="Arial"/>
              <a:buAutoNum type="arabicPeriod"/>
              <a:tabLst/>
              <a:defRPr/>
            </a:pPr>
            <a:r>
              <a:rPr lang="en-US" sz="1400" u="sng" dirty="0">
                <a:solidFill>
                  <a:srgbClr val="FF0000"/>
                </a:solidFill>
                <a:latin typeface="Myriad Pro" panose="020B0503030403020204" charset="0"/>
                <a:sym typeface="Arial"/>
              </a:rPr>
              <a:t>20-21 Sep'22: "IoT Tech Expo : POWERING THE CONNECTED WORLD WITH IOT|| AMSTERDAM/Hybrid|| free to attend|| Rana </a:t>
            </a:r>
            <a:r>
              <a:rPr lang="en-US" sz="1400" u="sng" dirty="0" err="1">
                <a:solidFill>
                  <a:srgbClr val="FF0000"/>
                </a:solidFill>
                <a:latin typeface="Myriad Pro" panose="020B0503030403020204" charset="0"/>
                <a:sym typeface="Arial"/>
              </a:rPr>
              <a:t>Kamill</a:t>
            </a:r>
            <a:r>
              <a:rPr lang="en-US" sz="1400" u="sng" dirty="0">
                <a:solidFill>
                  <a:srgbClr val="FF0000"/>
                </a:solidFill>
                <a:latin typeface="Myriad Pro" panose="020B0503030403020204" charset="0"/>
                <a:sym typeface="Arial"/>
              </a:rPr>
              <a:t> speaking“</a:t>
            </a:r>
          </a:p>
          <a:p>
            <a:pPr marL="228600" marR="0" lvl="0" indent="-228600" algn="l" defTabSz="914400" rtl="0" eaLnBrk="1" fontAlgn="auto" latinLnBrk="0" hangingPunct="1">
              <a:lnSpc>
                <a:spcPct val="100000"/>
              </a:lnSpc>
              <a:spcBef>
                <a:spcPts val="800"/>
              </a:spcBef>
              <a:spcAft>
                <a:spcPts val="0"/>
              </a:spcAft>
              <a:buClr>
                <a:srgbClr val="000000"/>
              </a:buClr>
              <a:buSzTx/>
              <a:buFont typeface="Arial"/>
              <a:buAutoNum type="arabicPeriod"/>
              <a:tabLst/>
              <a:defRPr/>
            </a:pPr>
            <a:r>
              <a:rPr lang="en-US" sz="1200" u="sng" kern="1200" dirty="0">
                <a:solidFill>
                  <a:srgbClr val="1155CC"/>
                </a:solidFill>
                <a:latin typeface="Myriad Pro" panose="020B0503030403020204" charset="0"/>
                <a:ea typeface="+mn-ea"/>
                <a:cs typeface="+mn-cs"/>
                <a:hlinkClick r:id="rId3">
                  <a:extLst>
                    <a:ext uri="{A12FA001-AC4F-418D-AE19-62706E023703}">
                      <ahyp:hlinkClr xmlns:ahyp="http://schemas.microsoft.com/office/drawing/2018/hyperlinkcolor" val="tx"/>
                    </a:ext>
                  </a:extLst>
                </a:hlinkClick>
              </a:rPr>
              <a:t>3-5 Oct: ETSI Security Conference 2022 (ETSI Security Week 2022)</a:t>
            </a:r>
            <a:endParaRPr lang="en-US" sz="1200" u="sng" kern="1200" dirty="0">
              <a:solidFill>
                <a:srgbClr val="1155CC"/>
              </a:solidFill>
              <a:latin typeface="Myriad Pro" panose="020B0503030403020204" charset="0"/>
              <a:ea typeface="+mn-ea"/>
              <a:cs typeface="+mn-cs"/>
            </a:endParaRPr>
          </a:p>
          <a:p>
            <a:pPr marL="228600" marR="0" lvl="0" indent="-228600" algn="l" defTabSz="914400" rtl="0" eaLnBrk="1" fontAlgn="auto" latinLnBrk="0" hangingPunct="1">
              <a:lnSpc>
                <a:spcPct val="100000"/>
              </a:lnSpc>
              <a:spcBef>
                <a:spcPts val="800"/>
              </a:spcBef>
              <a:spcAft>
                <a:spcPts val="0"/>
              </a:spcAft>
              <a:buClr>
                <a:srgbClr val="000000"/>
              </a:buClr>
              <a:buSzTx/>
              <a:buFont typeface="Arial"/>
              <a:buAutoNum type="arabicPeriod"/>
              <a:tabLst/>
              <a:defRPr/>
            </a:pPr>
            <a:r>
              <a:rPr lang="en-US" sz="1200" dirty="0">
                <a:latin typeface="Myriad Pro" panose="020B0503030403020204" charset="0"/>
                <a:sym typeface="Open Sans"/>
              </a:rPr>
              <a:t>10-14 Oct: </a:t>
            </a:r>
            <a:r>
              <a:rPr lang="en-US" sz="1200" u="sng" dirty="0">
                <a:latin typeface="Myriad Pro" panose="020B0503030403020204" charset="0"/>
                <a:sym typeface="Open Sans"/>
                <a:hlinkClick r:id="rId4"/>
              </a:rPr>
              <a:t>ETSI IoT Week 2022</a:t>
            </a:r>
            <a:endParaRPr lang="en-US" sz="1200" u="sng" kern="1200" dirty="0">
              <a:solidFill>
                <a:schemeClr val="tx1"/>
              </a:solidFill>
              <a:latin typeface="Myriad Pro" panose="020B0503030403020204" charset="0"/>
              <a:ea typeface="+mn-ea"/>
              <a:cs typeface="+mn-cs"/>
              <a:sym typeface="Open Sans"/>
            </a:endParaRPr>
          </a:p>
          <a:p>
            <a:pPr marL="228600" marR="0" lvl="0" indent="-228600" algn="l" defTabSz="914400" rtl="0" eaLnBrk="1" fontAlgn="auto" latinLnBrk="0" hangingPunct="1">
              <a:lnSpc>
                <a:spcPct val="100000"/>
              </a:lnSpc>
              <a:spcBef>
                <a:spcPts val="800"/>
              </a:spcBef>
              <a:spcAft>
                <a:spcPts val="0"/>
              </a:spcAft>
              <a:buClr>
                <a:srgbClr val="000000"/>
              </a:buClr>
              <a:buSzTx/>
              <a:buFont typeface="Arial"/>
              <a:buAutoNum type="arabicPeriod"/>
              <a:tabLst/>
              <a:defRPr/>
            </a:pPr>
            <a:r>
              <a:rPr lang="en-US" sz="1200" kern="1200" dirty="0">
                <a:solidFill>
                  <a:schemeClr val="tx1">
                    <a:lumMod val="75000"/>
                  </a:schemeClr>
                </a:solidFill>
                <a:latin typeface="Myriad Pro" panose="020B0503030403020204" charset="0"/>
                <a:ea typeface="+mn-ea"/>
                <a:cs typeface="+mn-cs"/>
                <a:sym typeface="Arial"/>
              </a:rPr>
              <a:t>13-14 Oct’22: </a:t>
            </a:r>
            <a:r>
              <a:rPr lang="en-US" sz="1200" kern="1200" dirty="0">
                <a:solidFill>
                  <a:schemeClr val="tx1">
                    <a:lumMod val="75000"/>
                  </a:schemeClr>
                </a:solidFill>
                <a:latin typeface="Myriad Pro" panose="020B0503030403020204" charset="0"/>
                <a:ea typeface="+mn-ea"/>
                <a:cs typeface="+mn-cs"/>
                <a:sym typeface="Arial"/>
                <a:hlinkClick r:id="rId5">
                  <a:extLst>
                    <a:ext uri="{A12FA001-AC4F-418D-AE19-62706E023703}">
                      <ahyp:hlinkClr xmlns:ahyp="http://schemas.microsoft.com/office/drawing/2018/hyperlinkcolor" val="tx"/>
                    </a:ext>
                  </a:extLst>
                </a:hlinkClick>
              </a:rPr>
              <a:t>Rana (BT) speaking at IoT World Forum 2022 London</a:t>
            </a:r>
            <a:endParaRPr lang="en-US" sz="1200" kern="1200" dirty="0">
              <a:solidFill>
                <a:schemeClr val="tx1">
                  <a:lumMod val="75000"/>
                </a:schemeClr>
              </a:solidFill>
              <a:latin typeface="Myriad Pro" panose="020B0503030403020204" charset="0"/>
              <a:ea typeface="+mn-ea"/>
              <a:cs typeface="+mn-cs"/>
              <a:sym typeface="Open Sans"/>
            </a:endParaRPr>
          </a:p>
          <a:p>
            <a:pPr marL="228600" marR="0" lvl="0" indent="-228600" algn="l" defTabSz="914400" rtl="0" eaLnBrk="1" fontAlgn="auto" latinLnBrk="0" hangingPunct="1">
              <a:lnSpc>
                <a:spcPct val="100000"/>
              </a:lnSpc>
              <a:spcBef>
                <a:spcPts val="800"/>
              </a:spcBef>
              <a:spcAft>
                <a:spcPts val="0"/>
              </a:spcAft>
              <a:buClr>
                <a:srgbClr val="000000"/>
              </a:buClr>
              <a:buSzTx/>
              <a:buFont typeface="Arial"/>
              <a:buAutoNum type="arabicPeriod"/>
              <a:tabLst/>
              <a:defRPr/>
            </a:pPr>
            <a:r>
              <a:rPr lang="en-US" sz="1200" dirty="0">
                <a:solidFill>
                  <a:schemeClr val="tx1">
                    <a:lumMod val="75000"/>
                  </a:schemeClr>
                </a:solidFill>
                <a:latin typeface="Myriad Pro" panose="020B0503030403020204" charset="0"/>
                <a:sym typeface="Open Sans"/>
              </a:rPr>
              <a:t>19-21 Oct: TTA - IoT Week Korea</a:t>
            </a:r>
          </a:p>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8</a:t>
            </a:fld>
            <a:endParaRPr lang="en-IN"/>
          </a:p>
        </p:txBody>
      </p:sp>
    </p:spTree>
    <p:extLst>
      <p:ext uri="{BB962C8B-B14F-4D97-AF65-F5344CB8AC3E}">
        <p14:creationId xmlns:p14="http://schemas.microsoft.com/office/powerpoint/2010/main" val="41943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Articles in pipeline – </a:t>
            </a:r>
          </a:p>
          <a:p>
            <a:pPr marL="228600" indent="-228600">
              <a:buAutoNum type="arabicPeriod"/>
            </a:pPr>
            <a:r>
              <a:rPr lang="en-US" sz="1800" i="0" dirty="0">
                <a:solidFill>
                  <a:srgbClr val="000000"/>
                </a:solidFill>
                <a:effectLst/>
                <a:latin typeface="Arial" panose="020B0604020202020204" pitchFamily="34" charset="0"/>
              </a:rPr>
              <a:t>Placeholder - ETSI Enjoy (10-year celebration) - Ken/Bindoo</a:t>
            </a:r>
          </a:p>
          <a:p>
            <a:pPr marL="228600" indent="-228600">
              <a:buAutoNum type="arabicPeriod"/>
            </a:pPr>
            <a:r>
              <a:rPr lang="en-US" sz="1800" i="0" dirty="0">
                <a:solidFill>
                  <a:srgbClr val="000000"/>
                </a:solidFill>
                <a:effectLst/>
                <a:latin typeface="Arial" panose="020B0604020202020204" pitchFamily="34" charset="0"/>
              </a:rPr>
              <a:t>Second article for Enjoy - deployments – Ken</a:t>
            </a:r>
          </a:p>
          <a:p>
            <a:pPr marL="228600" indent="-228600">
              <a:buAutoNum type="arabicPeriod"/>
            </a:pPr>
            <a:r>
              <a:rPr lang="en-IN" b="0" i="0" u="none" strike="noStrike" dirty="0">
                <a:solidFill>
                  <a:srgbClr val="000000"/>
                </a:solidFill>
                <a:effectLst/>
                <a:latin typeface="Roboto" panose="02000000000000000000" pitchFamily="2" charset="0"/>
              </a:rPr>
              <a:t>SDO interviews about oneM2M for ETSI Enjoy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yriad Pro" panose="020B0503030403020204"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yriad Pro" panose="020B0503030403020204" charset="0"/>
                <a:hlinkClick r:id="rId3"/>
              </a:rPr>
              <a:t>Executive Insights –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Myriad Pro" panose="020B0503030403020204" charset="0"/>
              </a:rPr>
              <a:t>For TP 55 by Roland Hechwartner - 7</a:t>
            </a:r>
            <a:r>
              <a:rPr lang="en-US" baseline="30000" dirty="0">
                <a:latin typeface="Myriad Pro" panose="020B0503030403020204" charset="0"/>
              </a:rPr>
              <a:t>th</a:t>
            </a:r>
            <a:r>
              <a:rPr lang="en-US" dirty="0">
                <a:latin typeface="Myriad Pro" panose="020B0503030403020204" charset="0"/>
              </a:rPr>
              <a:t> Sep’22 (https://www.onem2m.org/membership/executive-viewpoints/812-onem2m-tp55-interview-Hechwartner)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Myriad Pro" panose="020B0503030403020204" charset="0"/>
              </a:rPr>
              <a:t>IUDX-oneM2M pilot by Vasanth Rajaraman &amp; Anuradha </a:t>
            </a:r>
            <a:r>
              <a:rPr lang="en-US" dirty="0" err="1">
                <a:latin typeface="Myriad Pro" panose="020B0503030403020204" charset="0"/>
              </a:rPr>
              <a:t>Vattem</a:t>
            </a:r>
            <a:r>
              <a:rPr lang="en-US" dirty="0">
                <a:latin typeface="Myriad Pro" panose="020B0503030403020204" charset="0"/>
              </a:rPr>
              <a:t> – 12</a:t>
            </a:r>
            <a:r>
              <a:rPr lang="en-US" baseline="30000" dirty="0">
                <a:latin typeface="Myriad Pro" panose="020B0503030403020204" charset="0"/>
              </a:rPr>
              <a:t>th</a:t>
            </a:r>
            <a:r>
              <a:rPr lang="en-US" dirty="0">
                <a:latin typeface="Myriad Pro" panose="020B0503030403020204" charset="0"/>
              </a:rPr>
              <a:t> Sep’22 (https://www.onem2m.org/membership/executive-viewpoints/813-onem2m-interview-rajaraman-vattem)</a:t>
            </a:r>
            <a:endParaRPr lang="en-GB" dirty="0">
              <a:latin typeface="Myriad Pro" panose="020B0503030403020204" charset="0"/>
            </a:endParaRPr>
          </a:p>
        </p:txBody>
      </p:sp>
      <p:sp>
        <p:nvSpPr>
          <p:cNvPr id="4" name="Slide Number Placeholder 3"/>
          <p:cNvSpPr>
            <a:spLocks noGrp="1"/>
          </p:cNvSpPr>
          <p:nvPr>
            <p:ph type="sldNum" sz="quarter" idx="5"/>
          </p:nvPr>
        </p:nvSpPr>
        <p:spPr/>
        <p:txBody>
          <a:bodyPr/>
          <a:lstStyle/>
          <a:p>
            <a:fld id="{2DA05934-9E10-4F0A-88EF-5F62E8EA335B}" type="slidenum">
              <a:rPr lang="en-IN" smtClean="0"/>
              <a:t>9</a:t>
            </a:fld>
            <a:endParaRPr lang="en-IN"/>
          </a:p>
        </p:txBody>
      </p:sp>
    </p:spTree>
    <p:extLst>
      <p:ext uri="{BB962C8B-B14F-4D97-AF65-F5344CB8AC3E}">
        <p14:creationId xmlns:p14="http://schemas.microsoft.com/office/powerpoint/2010/main" val="77961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11</a:t>
            </a:fld>
            <a:endParaRPr lang="en-IN"/>
          </a:p>
        </p:txBody>
      </p:sp>
    </p:spTree>
    <p:extLst>
      <p:ext uri="{BB962C8B-B14F-4D97-AF65-F5344CB8AC3E}">
        <p14:creationId xmlns:p14="http://schemas.microsoft.com/office/powerpoint/2010/main" val="16154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050" dirty="0"/>
              <a:t>Executive </a:t>
            </a:r>
            <a:r>
              <a:rPr lang="en-IN" dirty="0"/>
              <a:t>Insights in pipeline – </a:t>
            </a:r>
          </a:p>
          <a:p>
            <a:pPr marL="285750" indent="-285750">
              <a:buFontTx/>
              <a:buChar char="-"/>
            </a:pPr>
            <a:r>
              <a:rPr lang="en-IN" sz="1800" i="0" dirty="0">
                <a:effectLst/>
                <a:latin typeface="Arial" panose="020B0604020202020204" pitchFamily="34" charset="0"/>
              </a:rPr>
              <a:t>TP #55 (Roland)</a:t>
            </a:r>
          </a:p>
          <a:p>
            <a:pPr marL="171450" indent="-171450">
              <a:buFontTx/>
              <a:buChar char="-"/>
            </a:pPr>
            <a:r>
              <a:rPr lang="en-IN" sz="1200" kern="1200" dirty="0">
                <a:solidFill>
                  <a:schemeClr val="tx1"/>
                </a:solidFill>
                <a:latin typeface="+mn-lt"/>
                <a:ea typeface="+mn-ea"/>
                <a:cs typeface="+mn-cs"/>
              </a:rPr>
              <a:t>Dr</a:t>
            </a:r>
            <a:r>
              <a:rPr lang="en-IN" sz="1800" i="0" dirty="0">
                <a:solidFill>
                  <a:srgbClr val="000000"/>
                </a:solidFill>
                <a:effectLst/>
                <a:latin typeface="Arial" panose="020B0604020202020204" pitchFamily="34" charset="0"/>
              </a:rPr>
              <a:t> </a:t>
            </a:r>
            <a:r>
              <a:rPr lang="en-IN" sz="1800" i="0" dirty="0" err="1">
                <a:solidFill>
                  <a:srgbClr val="000000"/>
                </a:solidFill>
                <a:effectLst/>
                <a:latin typeface="Arial" panose="020B0604020202020204" pitchFamily="34" charset="0"/>
              </a:rPr>
              <a:t>Indergopal</a:t>
            </a:r>
            <a:r>
              <a:rPr lang="en-IN" sz="1800" i="0" dirty="0">
                <a:solidFill>
                  <a:srgbClr val="000000"/>
                </a:solidFill>
                <a:effectLst/>
                <a:latin typeface="Arial" panose="020B0604020202020204" pitchFamily="34" charset="0"/>
              </a:rPr>
              <a:t> IISC Bangalore - IUDX-oneM2M interface for smart cities</a:t>
            </a:r>
          </a:p>
          <a:p>
            <a:pPr marL="171450" indent="-171450">
              <a:buFontTx/>
              <a:buChar char="-"/>
            </a:pPr>
            <a:r>
              <a:rPr lang="en-US" sz="1800" i="0" dirty="0">
                <a:effectLst/>
                <a:latin typeface="Arial" panose="020B0604020202020204" pitchFamily="34" charset="0"/>
              </a:rPr>
              <a:t>Sateesh (CDAC - </a:t>
            </a:r>
            <a:r>
              <a:rPr lang="en-US" sz="1800" i="0" dirty="0" err="1">
                <a:effectLst/>
                <a:latin typeface="Arial" panose="020B0604020202020204" pitchFamily="34" charset="0"/>
              </a:rPr>
              <a:t>CoSMiC</a:t>
            </a:r>
            <a:r>
              <a:rPr lang="en-US" sz="1800" i="0" dirty="0">
                <a:effectLst/>
                <a:latin typeface="Arial" panose="020B0604020202020204" pitchFamily="34" charset="0"/>
              </a:rPr>
              <a:t>) satheeshg@cdac.in</a:t>
            </a:r>
            <a:endParaRPr lang="en-IN" sz="1800" i="0" dirty="0">
              <a:solidFill>
                <a:srgbClr val="000000"/>
              </a:solidFill>
              <a:effectLst/>
              <a:latin typeface="Arial" panose="020B0604020202020204" pitchFamily="34" charset="0"/>
            </a:endParaRPr>
          </a:p>
          <a:p>
            <a:pPr marL="171450" indent="-171450">
              <a:buFontTx/>
              <a:buChar char="-"/>
            </a:pPr>
            <a:r>
              <a:rPr lang="en-IN" sz="1800" i="0" dirty="0">
                <a:effectLst/>
                <a:latin typeface="Arial" panose="020B0604020202020204" pitchFamily="34" charset="0"/>
              </a:rPr>
              <a:t>TP #56 (Roland)</a:t>
            </a: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16</a:t>
            </a:fld>
            <a:endParaRPr lang="en-US" dirty="0"/>
          </a:p>
        </p:txBody>
      </p:sp>
    </p:spTree>
    <p:extLst>
      <p:ext uri="{BB962C8B-B14F-4D97-AF65-F5344CB8AC3E}">
        <p14:creationId xmlns:p14="http://schemas.microsoft.com/office/powerpoint/2010/main" val="54165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650" lvl="0" indent="0" algn="l" rtl="0">
              <a:spcBef>
                <a:spcPts val="0"/>
              </a:spcBef>
              <a:spcAft>
                <a:spcPts val="0"/>
              </a:spcAft>
              <a:buClr>
                <a:schemeClr val="dk1"/>
              </a:buClr>
              <a:buSzPts val="1700"/>
              <a:buFont typeface="Open Sans"/>
              <a:buNone/>
            </a:pPr>
            <a:r>
              <a:rPr lang="en-IN" sz="1050" dirty="0">
                <a:latin typeface="Myriad Pro"/>
                <a:ea typeface="Open Sans"/>
                <a:cs typeface="Open Sans"/>
                <a:sym typeface="Open Sans"/>
              </a:rPr>
              <a:t>Regional Events Upcoming - </a:t>
            </a:r>
          </a:p>
          <a:p>
            <a:pPr marL="457200" lvl="0" indent="-336550" algn="l" rtl="0">
              <a:spcBef>
                <a:spcPts val="0"/>
              </a:spcBef>
              <a:spcAft>
                <a:spcPts val="0"/>
              </a:spcAft>
              <a:buClr>
                <a:schemeClr val="dk1"/>
              </a:buClr>
              <a:buSzPts val="1700"/>
              <a:buFont typeface="Open Sans"/>
              <a:buChar char="-"/>
            </a:pPr>
            <a:r>
              <a:rPr lang="en-IN" sz="1050" dirty="0">
                <a:latin typeface="Myriad Pro"/>
                <a:ea typeface="Open Sans"/>
                <a:cs typeface="Open Sans"/>
                <a:sym typeface="Open Sans"/>
              </a:rPr>
              <a:t>1-3 Oct: IMC 2022*</a:t>
            </a: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IN" sz="1050" u="sng" dirty="0">
                <a:solidFill>
                  <a:srgbClr val="FF0000"/>
                </a:solidFill>
                <a:latin typeface="Myriad Pro"/>
                <a:ea typeface="Open Sans"/>
                <a:cs typeface="Open Sans"/>
                <a:sym typeface="Open Sans"/>
                <a:hlinkClick r:id="rId3">
                  <a:extLst>
                    <a:ext uri="{A12FA001-AC4F-418D-AE19-62706E023703}">
                      <ahyp:hlinkClr xmlns:ahyp="http://schemas.microsoft.com/office/drawing/2018/hyperlinkcolor" val="tx"/>
                    </a:ext>
                  </a:extLst>
                </a:hlinkClick>
              </a:rPr>
              <a:t>18-20 Oct: Future Com Brazil/Hybrid/Sau Paolo</a:t>
            </a:r>
            <a:endParaRPr lang="en-IN" sz="1050" u="sng" dirty="0">
              <a:solidFill>
                <a:srgbClr val="FF0000"/>
              </a:solidFill>
              <a:latin typeface="Myriad Pro"/>
              <a:ea typeface="Open Sans"/>
              <a:cs typeface="Open Sans"/>
              <a:sym typeface="Open Sans"/>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IN" sz="1050" b="0" i="0" u="sng" strike="noStrike" cap="none" dirty="0">
                <a:solidFill>
                  <a:srgbClr val="FF0000"/>
                </a:solidFill>
                <a:latin typeface="Myriad Pro"/>
                <a:ea typeface="Open Sans"/>
                <a:cs typeface="Open Sans"/>
                <a:sym typeface="Arial"/>
              </a:rPr>
              <a:t>IET Future Tech Congress - 22-23 Nov (</a:t>
            </a:r>
            <a:r>
              <a:rPr lang="en-IN" sz="1050" b="0" i="0" u="sng" strike="noStrike" cap="none" dirty="0" err="1">
                <a:solidFill>
                  <a:srgbClr val="FF0000"/>
                </a:solidFill>
                <a:latin typeface="Myriad Pro"/>
                <a:ea typeface="Open Sans"/>
                <a:cs typeface="Open Sans"/>
                <a:sym typeface="Arial"/>
              </a:rPr>
              <a:t>Phygital</a:t>
            </a:r>
            <a:r>
              <a:rPr lang="en-IN" sz="1050" b="0" i="0" u="sng" strike="noStrike" cap="none" dirty="0">
                <a:solidFill>
                  <a:srgbClr val="FF0000"/>
                </a:solidFill>
                <a:latin typeface="Myriad Pro"/>
                <a:ea typeface="Open Sans"/>
                <a:cs typeface="Open Sans"/>
                <a:sym typeface="Arial"/>
              </a:rPr>
              <a:t>)/BLR</a:t>
            </a:r>
            <a:endParaRPr lang="en-IN" sz="1050" dirty="0">
              <a:latin typeface="Myriad Pro"/>
              <a:ea typeface="Open Sans"/>
              <a:cs typeface="Open Sans"/>
              <a:sym typeface="Open Sans"/>
            </a:endParaRPr>
          </a:p>
          <a:p>
            <a:pPr marL="457200" lvl="0" indent="-336550" algn="l" rtl="0">
              <a:spcBef>
                <a:spcPts val="0"/>
              </a:spcBef>
              <a:spcAft>
                <a:spcPts val="0"/>
              </a:spcAft>
              <a:buClr>
                <a:schemeClr val="dk1"/>
              </a:buClr>
              <a:buSzPts val="1700"/>
              <a:buFont typeface="Open Sans"/>
              <a:buChar char="-"/>
            </a:pPr>
            <a:r>
              <a:rPr lang="en-IN" sz="1050" b="1" i="0" u="sng" strike="noStrike" cap="none" dirty="0">
                <a:solidFill>
                  <a:srgbClr val="FF0000"/>
                </a:solidFill>
                <a:latin typeface="Myriad Pro"/>
                <a:ea typeface="Open Sans"/>
                <a:cs typeface="Open Sans"/>
                <a:sym typeface="Arial"/>
              </a:rPr>
              <a:t>12-15 Oct: </a:t>
            </a:r>
            <a:r>
              <a:rPr lang="en-IN" sz="1050" b="0" i="0" u="sng" strike="noStrike" cap="none" dirty="0">
                <a:solidFill>
                  <a:srgbClr val="FF0000"/>
                </a:solidFill>
                <a:latin typeface="Myriad Pro"/>
                <a:ea typeface="Open Sans"/>
                <a:cs typeface="Open Sans"/>
                <a:sym typeface="Arial"/>
              </a:rPr>
              <a:t>The 2nd International Conference on AI-ML-Systems (AIMLSystems'22), F2F Bangalore, India</a:t>
            </a:r>
            <a:endParaRPr lang="en-IN" sz="1050" b="0" i="0" u="sng" strike="noStrike" cap="none" dirty="0">
              <a:solidFill>
                <a:srgbClr val="FF0000"/>
              </a:solidFill>
              <a:latin typeface="Myriad Pro"/>
              <a:ea typeface="Open Sans"/>
              <a:cs typeface="Open Sans"/>
              <a:sym typeface="Open Sans"/>
            </a:endParaRPr>
          </a:p>
          <a:p>
            <a:endParaRPr lang="en-IN" sz="1050" dirty="0"/>
          </a:p>
        </p:txBody>
      </p:sp>
      <p:sp>
        <p:nvSpPr>
          <p:cNvPr id="4" name="Slide Number Placeholder 3"/>
          <p:cNvSpPr>
            <a:spLocks noGrp="1"/>
          </p:cNvSpPr>
          <p:nvPr>
            <p:ph type="sldNum" sz="quarter" idx="5"/>
          </p:nvPr>
        </p:nvSpPr>
        <p:spPr/>
        <p:txBody>
          <a:bodyPr/>
          <a:lstStyle/>
          <a:p>
            <a:fld id="{24F79383-E4C0-4FC2-A15A-FDB41178610A}" type="slidenum">
              <a:rPr lang="en-US" smtClean="0"/>
              <a:t>17</a:t>
            </a:fld>
            <a:endParaRPr lang="en-US" dirty="0"/>
          </a:p>
        </p:txBody>
      </p:sp>
    </p:spTree>
    <p:extLst>
      <p:ext uri="{BB962C8B-B14F-4D97-AF65-F5344CB8AC3E}">
        <p14:creationId xmlns:p14="http://schemas.microsoft.com/office/powerpoint/2010/main" val="235414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18</a:t>
            </a:fld>
            <a:endParaRPr lang="en-US" dirty="0"/>
          </a:p>
        </p:txBody>
      </p:sp>
    </p:spTree>
    <p:extLst>
      <p:ext uri="{BB962C8B-B14F-4D97-AF65-F5344CB8AC3E}">
        <p14:creationId xmlns:p14="http://schemas.microsoft.com/office/powerpoint/2010/main" val="306123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19</a:t>
            </a:fld>
            <a:endParaRPr lang="en-US" dirty="0"/>
          </a:p>
        </p:txBody>
      </p:sp>
    </p:spTree>
    <p:extLst>
      <p:ext uri="{BB962C8B-B14F-4D97-AF65-F5344CB8AC3E}">
        <p14:creationId xmlns:p14="http://schemas.microsoft.com/office/powerpoint/2010/main" val="4190755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10/18/2022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10/18/2022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10/18/2022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10/18/2022</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10/18/2022</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iotforall.com/streamline-messaging-take-the-load-off-sensors" TargetMode="External"/><Relationship Id="rId13" Type="http://schemas.openxmlformats.org/officeDocument/2006/relationships/hyperlink" Target="https://www.etsi.org/e-brochure/Magazine/July-2022/mobile/index.html#p=22" TargetMode="External"/><Relationship Id="rId3" Type="http://schemas.openxmlformats.org/officeDocument/2006/relationships/hyperlink" Target="https://iotbusinessnews.com/2022/04/06/71164-iot-and-sustainability/" TargetMode="External"/><Relationship Id="rId7" Type="http://schemas.openxmlformats.org/officeDocument/2006/relationships/hyperlink" Target="https://pipelinepub.com/IoT-2022/intelligent-IoT-systems" TargetMode="External"/><Relationship Id="rId12" Type="http://schemas.openxmlformats.org/officeDocument/2006/relationships/hyperlink" Target="https://www.etsi.org/e-brochure/Magazine/April-2022/mobile/index.html#p=21" TargetMode="External"/><Relationship Id="rId2" Type="http://schemas.openxmlformats.org/officeDocument/2006/relationships/hyperlink" Target="https://onem2m.org/iot-news/777-a-scalable-standards-based-approach-for-iot-data-sharing-and-ecosystem-monetization" TargetMode="External"/><Relationship Id="rId1" Type="http://schemas.openxmlformats.org/officeDocument/2006/relationships/slideLayout" Target="../slideLayouts/slideLayout4.xml"/><Relationship Id="rId6" Type="http://schemas.openxmlformats.org/officeDocument/2006/relationships/hyperlink" Target="https://aimagazine.com/technology/onem2m-power-iiot-and-artificial-intelligence" TargetMode="External"/><Relationship Id="rId11" Type="http://schemas.openxmlformats.org/officeDocument/2006/relationships/hyperlink" Target="https://tele.net.in/sustainable-smart-cities-using-a-national-standards-based-horizontal-framework/" TargetMode="External"/><Relationship Id="rId5" Type="http://schemas.openxmlformats.org/officeDocument/2006/relationships/hyperlink" Target="7%20Mar%20-%20Briefing%20dscussion%20with%20ABI%20on%20Smart%20Cities%20(Roland,%20Bob,%20Dale,%20Ken)" TargetMode="External"/><Relationship Id="rId10" Type="http://schemas.openxmlformats.org/officeDocument/2006/relationships/hyperlink" Target="https://drive.google.com/file/d/1Bn6u5pMr9_-WB-D3Y1vwiR4-ddyLSfy2/view" TargetMode="External"/><Relationship Id="rId4" Type="http://schemas.openxmlformats.org/officeDocument/2006/relationships/hyperlink" Target="https://interoperability.news/2022/05/interoperability-of-things/" TargetMode="External"/><Relationship Id="rId9" Type="http://schemas.openxmlformats.org/officeDocument/2006/relationships/hyperlink" Target="https://www.innovatingcanada.ca/technology/internet-of-things/iot-standardisation-for-long-term-innovation/" TargetMode="External"/><Relationship Id="rId14" Type="http://schemas.openxmlformats.org/officeDocument/2006/relationships/hyperlink" Target="https://docs.google.com/spreadsheets/d/1RikZmqw7vbcXsvmrHTCGTgK2TDCld51rI7za7ZtpYAk/edit#gid=127087076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tsi.org/e-brochure/Magazine/April-2022/mobile/index.html#p=21" TargetMode="External"/><Relationship Id="rId2" Type="http://schemas.openxmlformats.org/officeDocument/2006/relationships/hyperlink" Target="https://www.innovatingcanada.ca/technology/internet-of-things/iot-standardisation-for-long-term-innovation/"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mailto:oneM2M_PressMedia@list.onem2m.org"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iotconferences.org/" TargetMode="External"/><Relationship Id="rId3" Type="http://schemas.openxmlformats.org/officeDocument/2006/relationships/hyperlink" Target="https://www.indico-ictstandards.eu/upcoming-events/brazil/eu-brazil-cooperation-workshop-on-iot-policy-regulations-and-standards" TargetMode="External"/><Relationship Id="rId7" Type="http://schemas.openxmlformats.org/officeDocument/2006/relationships/hyperlink" Target="https://tsdsi.in/event/webinar-series-on-iot-m2m-applications-for-verticals-webinar-on-transportat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onem2m.org/iot-events/event/778-ccsp-and-cosmic" TargetMode="External"/><Relationship Id="rId5" Type="http://schemas.openxmlformats.org/officeDocument/2006/relationships/hyperlink" Target="https://sites.google.com/view/intranse." TargetMode="External"/><Relationship Id="rId4" Type="http://schemas.openxmlformats.org/officeDocument/2006/relationships/hyperlink" Target="https://www.ntiprit.gov.in/uploads/home-page-content/Final_Brochure_IoT_M2M.pdf" TargetMode="External"/><Relationship Id="rId9" Type="http://schemas.openxmlformats.org/officeDocument/2006/relationships/hyperlink" Target="https://docs.google.com/spreadsheets/d/1RikZmqw7vbcXsvmrHTCGTgK2TDCld51rI7za7ZtpYAk/edit#gid=127087076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uturecom.com.br/en/home.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3.svg"/><Relationship Id="rId1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12.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4.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futurecom.com.br/en/home.htm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p:txBody>
          <a:bodyPr/>
          <a:lstStyle/>
          <a:p>
            <a:r>
              <a:rPr lang="en-GB" dirty="0"/>
              <a:t>Bindoo Srivastava</a:t>
            </a:r>
          </a:p>
          <a:p>
            <a:r>
              <a:rPr lang="en-GB" dirty="0"/>
              <a:t>TSDSI</a:t>
            </a:r>
          </a:p>
          <a:p>
            <a:r>
              <a:rPr lang="en-GB" dirty="0"/>
              <a:t>27 October 2022</a:t>
            </a:r>
          </a:p>
          <a:p>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 analysis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11" name="Chart 10">
            <a:extLst>
              <a:ext uri="{FF2B5EF4-FFF2-40B4-BE49-F238E27FC236}">
                <a16:creationId xmlns:a16="http://schemas.microsoft.com/office/drawing/2014/main" id="{57D99038-5D94-CCED-B67F-8D482773097D}"/>
              </a:ext>
            </a:extLst>
          </p:cNvPr>
          <p:cNvGraphicFramePr/>
          <p:nvPr>
            <p:extLst>
              <p:ext uri="{D42A27DB-BD31-4B8C-83A1-F6EECF244321}">
                <p14:modId xmlns:p14="http://schemas.microsoft.com/office/powerpoint/2010/main" val="1545190275"/>
              </p:ext>
            </p:extLst>
          </p:nvPr>
        </p:nvGraphicFramePr>
        <p:xfrm>
          <a:off x="0" y="1173570"/>
          <a:ext cx="5263744" cy="2995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7">
            <a:extLst>
              <a:ext uri="{FF2B5EF4-FFF2-40B4-BE49-F238E27FC236}">
                <a16:creationId xmlns:a16="http://schemas.microsoft.com/office/drawing/2014/main" id="{49AF0ADB-76DD-DD74-E777-29381D7A3C55}"/>
              </a:ext>
            </a:extLst>
          </p:cNvPr>
          <p:cNvGraphicFramePr>
            <a:graphicFrameLocks/>
          </p:cNvGraphicFramePr>
          <p:nvPr>
            <p:extLst>
              <p:ext uri="{D42A27DB-BD31-4B8C-83A1-F6EECF244321}">
                <p14:modId xmlns:p14="http://schemas.microsoft.com/office/powerpoint/2010/main" val="1894828887"/>
              </p:ext>
            </p:extLst>
          </p:nvPr>
        </p:nvGraphicFramePr>
        <p:xfrm>
          <a:off x="4955077" y="3863974"/>
          <a:ext cx="6989736" cy="26289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CE5437C-4CC4-0289-6DAE-5CB46EAFF53D}"/>
              </a:ext>
            </a:extLst>
          </p:cNvPr>
          <p:cNvSpPr txBox="1"/>
          <p:nvPr/>
        </p:nvSpPr>
        <p:spPr>
          <a:xfrm>
            <a:off x="5850544" y="1371598"/>
            <a:ext cx="6094268" cy="307777"/>
          </a:xfrm>
          <a:prstGeom prst="rect">
            <a:avLst/>
          </a:prstGeom>
          <a:noFill/>
        </p:spPr>
        <p:txBody>
          <a:bodyPr wrap="square">
            <a:spAutoFit/>
          </a:bodyPr>
          <a:lstStyle/>
          <a:p>
            <a:pPr algn="ctr" rtl="0">
              <a:defRPr sz="1862" b="0" i="0" u="none" strike="noStrike" kern="1200" spc="0" baseline="0">
                <a:solidFill>
                  <a:srgbClr val="545054">
                    <a:lumMod val="65000"/>
                    <a:lumOff val="35000"/>
                  </a:srgbClr>
                </a:solidFill>
                <a:latin typeface="+mn-lt"/>
                <a:ea typeface="+mn-ea"/>
                <a:cs typeface="+mn-cs"/>
              </a:defRPr>
            </a:pPr>
            <a:r>
              <a:rPr lang="en-IN" sz="1400" b="0" i="0" baseline="0" dirty="0">
                <a:effectLst/>
                <a:latin typeface="Myriad Pro" panose="020B0503030403020204" charset="0"/>
              </a:rPr>
              <a:t>Top 10 countries from where people visited website in Sep’22</a:t>
            </a:r>
            <a:endParaRPr lang="en-IN" dirty="0">
              <a:effectLst/>
              <a:latin typeface="Myriad Pro" panose="020B0503030403020204" charset="0"/>
            </a:endParaRPr>
          </a:p>
        </p:txBody>
      </p:sp>
      <p:pic>
        <p:nvPicPr>
          <p:cNvPr id="4" name="Graphic 3">
            <a:extLst>
              <a:ext uri="{FF2B5EF4-FFF2-40B4-BE49-F238E27FC236}">
                <a16:creationId xmlns:a16="http://schemas.microsoft.com/office/drawing/2014/main" id="{96280555-7497-CBF5-CECF-9DFF7B5018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35" y="4169043"/>
            <a:ext cx="4882542" cy="2688956"/>
          </a:xfrm>
          <a:prstGeom prst="rect">
            <a:avLst/>
          </a:prstGeom>
        </p:spPr>
      </p:pic>
      <p:sp>
        <p:nvSpPr>
          <p:cNvPr id="8" name="TextBox 7">
            <a:extLst>
              <a:ext uri="{FF2B5EF4-FFF2-40B4-BE49-F238E27FC236}">
                <a16:creationId xmlns:a16="http://schemas.microsoft.com/office/drawing/2014/main" id="{846E69C1-6DDB-4849-81D7-F16B85C4F170}"/>
              </a:ext>
            </a:extLst>
          </p:cNvPr>
          <p:cNvSpPr txBox="1"/>
          <p:nvPr/>
        </p:nvSpPr>
        <p:spPr>
          <a:xfrm>
            <a:off x="9817963" y="2148086"/>
            <a:ext cx="1419049" cy="523220"/>
          </a:xfrm>
          <a:prstGeom prst="rect">
            <a:avLst/>
          </a:prstGeom>
          <a:noFill/>
        </p:spPr>
        <p:txBody>
          <a:bodyPr wrap="square">
            <a:spAutoFit/>
          </a:bodyPr>
          <a:lstStyle/>
          <a:p>
            <a:pPr algn="ctr" rtl="0">
              <a:defRPr sz="1862" b="0" i="0" u="none" strike="noStrike" kern="1200" spc="0" baseline="0">
                <a:solidFill>
                  <a:srgbClr val="545054">
                    <a:lumMod val="65000"/>
                    <a:lumOff val="35000"/>
                  </a:srgbClr>
                </a:solidFill>
                <a:latin typeface="+mn-lt"/>
                <a:ea typeface="+mn-ea"/>
                <a:cs typeface="+mn-cs"/>
              </a:defRPr>
            </a:pPr>
            <a:r>
              <a:rPr lang="en-IN" sz="1400" b="0" i="0" baseline="0" dirty="0">
                <a:solidFill>
                  <a:srgbClr val="FF0000"/>
                </a:solidFill>
                <a:effectLst/>
                <a:latin typeface="Myriad Pro" panose="020B0503030403020204" charset="0"/>
              </a:rPr>
              <a:t>First time visit of Netherlands!!!</a:t>
            </a:r>
            <a:endParaRPr lang="en-IN" dirty="0">
              <a:solidFill>
                <a:srgbClr val="FF0000"/>
              </a:solidFill>
              <a:effectLst/>
              <a:latin typeface="Myriad Pro" panose="020B0503030403020204" charset="0"/>
            </a:endParaRPr>
          </a:p>
        </p:txBody>
      </p:sp>
      <p:graphicFrame>
        <p:nvGraphicFramePr>
          <p:cNvPr id="14" name="Chart 13">
            <a:extLst>
              <a:ext uri="{FF2B5EF4-FFF2-40B4-BE49-F238E27FC236}">
                <a16:creationId xmlns:a16="http://schemas.microsoft.com/office/drawing/2014/main" id="{4688711B-E695-4672-9DE3-D5AA577B43A0}"/>
              </a:ext>
            </a:extLst>
          </p:cNvPr>
          <p:cNvGraphicFramePr>
            <a:graphicFrameLocks/>
          </p:cNvGraphicFramePr>
          <p:nvPr>
            <p:extLst>
              <p:ext uri="{D42A27DB-BD31-4B8C-83A1-F6EECF244321}">
                <p14:modId xmlns:p14="http://schemas.microsoft.com/office/powerpoint/2010/main" val="2067951502"/>
              </p:ext>
            </p:extLst>
          </p:nvPr>
        </p:nvGraphicFramePr>
        <p:xfrm>
          <a:off x="5263744" y="1173570"/>
          <a:ext cx="7089197" cy="2865347"/>
        </p:xfrm>
        <a:graphic>
          <a:graphicData uri="http://schemas.openxmlformats.org/drawingml/2006/chart">
            <c:chart xmlns:c="http://schemas.openxmlformats.org/drawingml/2006/chart" xmlns:r="http://schemas.openxmlformats.org/officeDocument/2006/relationships" r:id="rId6"/>
          </a:graphicData>
        </a:graphic>
      </p:graphicFrame>
      <p:cxnSp>
        <p:nvCxnSpPr>
          <p:cNvPr id="17" name="Straight Arrow Connector 16">
            <a:extLst>
              <a:ext uri="{FF2B5EF4-FFF2-40B4-BE49-F238E27FC236}">
                <a16:creationId xmlns:a16="http://schemas.microsoft.com/office/drawing/2014/main" id="{921951CA-27FA-A687-ABE4-FCBF7279ECAC}"/>
              </a:ext>
            </a:extLst>
          </p:cNvPr>
          <p:cNvCxnSpPr/>
          <p:nvPr/>
        </p:nvCxnSpPr>
        <p:spPr>
          <a:xfrm>
            <a:off x="10328564" y="2671306"/>
            <a:ext cx="198924" cy="684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78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Content Placeholder 11">
            <a:extLst>
              <a:ext uri="{FF2B5EF4-FFF2-40B4-BE49-F238E27FC236}">
                <a16:creationId xmlns:a16="http://schemas.microsoft.com/office/drawing/2014/main" id="{C6826DA7-F0D7-A298-7DC3-0D71CDB10FDF}"/>
              </a:ext>
            </a:extLst>
          </p:cNvPr>
          <p:cNvGraphicFramePr>
            <a:graphicFrameLocks/>
          </p:cNvGraphicFramePr>
          <p:nvPr>
            <p:extLst>
              <p:ext uri="{D42A27DB-BD31-4B8C-83A1-F6EECF244321}">
                <p14:modId xmlns:p14="http://schemas.microsoft.com/office/powerpoint/2010/main" val="1948805031"/>
              </p:ext>
            </p:extLst>
          </p:nvPr>
        </p:nvGraphicFramePr>
        <p:xfrm>
          <a:off x="1" y="1173570"/>
          <a:ext cx="5891644" cy="531930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2161D2F-E0F2-0658-A719-C944C55CB4EB}"/>
              </a:ext>
            </a:extLst>
          </p:cNvPr>
          <p:cNvSpPr txBox="1"/>
          <p:nvPr/>
        </p:nvSpPr>
        <p:spPr>
          <a:xfrm>
            <a:off x="10893134" y="3885507"/>
            <a:ext cx="1298865" cy="1015663"/>
          </a:xfrm>
          <a:prstGeom prst="rect">
            <a:avLst/>
          </a:prstGeom>
          <a:noFill/>
        </p:spPr>
        <p:txBody>
          <a:bodyPr wrap="square">
            <a:spAutoFit/>
          </a:bodyPr>
          <a:lstStyle/>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oneM2M – Top ten viewed pages in Sep’22</a:t>
            </a:r>
          </a:p>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Total page views in Sep’22 = 6863</a:t>
            </a:r>
          </a:p>
        </p:txBody>
      </p:sp>
      <p:graphicFrame>
        <p:nvGraphicFramePr>
          <p:cNvPr id="2" name="Chart 1">
            <a:extLst>
              <a:ext uri="{FF2B5EF4-FFF2-40B4-BE49-F238E27FC236}">
                <a16:creationId xmlns:a16="http://schemas.microsoft.com/office/drawing/2014/main" id="{A70FD01F-E708-43D0-89A4-4B748FA295FE}"/>
              </a:ext>
            </a:extLst>
          </p:cNvPr>
          <p:cNvGraphicFramePr>
            <a:graphicFrameLocks/>
          </p:cNvGraphicFramePr>
          <p:nvPr>
            <p:extLst>
              <p:ext uri="{D42A27DB-BD31-4B8C-83A1-F6EECF244321}">
                <p14:modId xmlns:p14="http://schemas.microsoft.com/office/powerpoint/2010/main" val="1922666000"/>
              </p:ext>
            </p:extLst>
          </p:nvPr>
        </p:nvGraphicFramePr>
        <p:xfrm>
          <a:off x="5891645" y="1173571"/>
          <a:ext cx="6300354" cy="51827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688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7" name="Content Placeholder 7">
            <a:extLst>
              <a:ext uri="{FF2B5EF4-FFF2-40B4-BE49-F238E27FC236}">
                <a16:creationId xmlns:a16="http://schemas.microsoft.com/office/drawing/2014/main" id="{556381A7-5561-7DE1-29B6-E5EEC694FCC8}"/>
              </a:ext>
            </a:extLst>
          </p:cNvPr>
          <p:cNvGraphicFramePr>
            <a:graphicFrameLocks noGrp="1"/>
          </p:cNvGraphicFramePr>
          <p:nvPr>
            <p:ph idx="1"/>
            <p:extLst>
              <p:ext uri="{D42A27DB-BD31-4B8C-83A1-F6EECF244321}">
                <p14:modId xmlns:p14="http://schemas.microsoft.com/office/powerpoint/2010/main" val="529050929"/>
              </p:ext>
            </p:extLst>
          </p:nvPr>
        </p:nvGraphicFramePr>
        <p:xfrm>
          <a:off x="133489" y="1239043"/>
          <a:ext cx="3276138" cy="2744021"/>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B5BBBB51-5AE5-0DDC-0465-C22A4CCBCBE8}"/>
              </a:ext>
            </a:extLst>
          </p:cNvPr>
          <p:cNvCxnSpPr>
            <a:cxnSpLocks/>
          </p:cNvCxnSpPr>
          <p:nvPr/>
        </p:nvCxnSpPr>
        <p:spPr>
          <a:xfrm>
            <a:off x="3456122" y="1173570"/>
            <a:ext cx="0" cy="531930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Google Shape;155;p10">
            <a:extLst>
              <a:ext uri="{FF2B5EF4-FFF2-40B4-BE49-F238E27FC236}">
                <a16:creationId xmlns:a16="http://schemas.microsoft.com/office/drawing/2014/main" id="{F942B765-E01F-9FCB-49BE-20C680A48204}"/>
              </a:ext>
            </a:extLst>
          </p:cNvPr>
          <p:cNvGraphicFramePr/>
          <p:nvPr>
            <p:extLst>
              <p:ext uri="{D42A27DB-BD31-4B8C-83A1-F6EECF244321}">
                <p14:modId xmlns:p14="http://schemas.microsoft.com/office/powerpoint/2010/main" val="994223383"/>
              </p:ext>
            </p:extLst>
          </p:nvPr>
        </p:nvGraphicFramePr>
        <p:xfrm>
          <a:off x="3367198" y="1239043"/>
          <a:ext cx="8740827" cy="4438906"/>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157;p10">
            <a:extLst>
              <a:ext uri="{FF2B5EF4-FFF2-40B4-BE49-F238E27FC236}">
                <a16:creationId xmlns:a16="http://schemas.microsoft.com/office/drawing/2014/main" id="{71082327-DFC4-265A-F87A-9421EDB5A4B3}"/>
              </a:ext>
            </a:extLst>
          </p:cNvPr>
          <p:cNvSpPr txBox="1"/>
          <p:nvPr/>
        </p:nvSpPr>
        <p:spPr>
          <a:xfrm>
            <a:off x="6053571" y="6118444"/>
            <a:ext cx="4252051" cy="378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62" b="0" i="0" u="none" strike="noStrike" dirty="0">
                <a:solidFill>
                  <a:schemeClr val="dk2"/>
                </a:solidFill>
                <a:latin typeface="Myriad Pro" panose="020B0503030403020204"/>
                <a:ea typeface="Open Sans"/>
                <a:cs typeface="Open Sans"/>
                <a:sym typeface="Open Sans"/>
              </a:rPr>
              <a:t>#Viewpoints published every month</a:t>
            </a:r>
            <a:endParaRPr dirty="0">
              <a:latin typeface="Myriad Pro" panose="020B0503030403020204"/>
            </a:endParaRPr>
          </a:p>
        </p:txBody>
      </p:sp>
      <p:graphicFrame>
        <p:nvGraphicFramePr>
          <p:cNvPr id="11" name="Google Shape;156;p10">
            <a:extLst>
              <a:ext uri="{FF2B5EF4-FFF2-40B4-BE49-F238E27FC236}">
                <a16:creationId xmlns:a16="http://schemas.microsoft.com/office/drawing/2014/main" id="{95090D6C-E1E7-EF54-8E3C-2E3C129E5F25}"/>
              </a:ext>
            </a:extLst>
          </p:cNvPr>
          <p:cNvGraphicFramePr/>
          <p:nvPr>
            <p:extLst>
              <p:ext uri="{D42A27DB-BD31-4B8C-83A1-F6EECF244321}">
                <p14:modId xmlns:p14="http://schemas.microsoft.com/office/powerpoint/2010/main" val="3913184733"/>
              </p:ext>
            </p:extLst>
          </p:nvPr>
        </p:nvGraphicFramePr>
        <p:xfrm>
          <a:off x="4064625" y="5677950"/>
          <a:ext cx="7978431" cy="365770"/>
        </p:xfrm>
        <a:graphic>
          <a:graphicData uri="http://schemas.openxmlformats.org/drawingml/2006/table">
            <a:tbl>
              <a:tblPr firstRow="1" bandRow="1">
                <a:noFill/>
              </a:tblPr>
              <a:tblGrid>
                <a:gridCol w="383033">
                  <a:extLst>
                    <a:ext uri="{9D8B030D-6E8A-4147-A177-3AD203B41FA5}">
                      <a16:colId xmlns:a16="http://schemas.microsoft.com/office/drawing/2014/main" val="20000"/>
                    </a:ext>
                  </a:extLst>
                </a:gridCol>
                <a:gridCol w="456851">
                  <a:extLst>
                    <a:ext uri="{9D8B030D-6E8A-4147-A177-3AD203B41FA5}">
                      <a16:colId xmlns:a16="http://schemas.microsoft.com/office/drawing/2014/main" val="20001"/>
                    </a:ext>
                  </a:extLst>
                </a:gridCol>
                <a:gridCol w="488373">
                  <a:extLst>
                    <a:ext uri="{9D8B030D-6E8A-4147-A177-3AD203B41FA5}">
                      <a16:colId xmlns:a16="http://schemas.microsoft.com/office/drawing/2014/main" val="20002"/>
                    </a:ext>
                  </a:extLst>
                </a:gridCol>
                <a:gridCol w="509154">
                  <a:extLst>
                    <a:ext uri="{9D8B030D-6E8A-4147-A177-3AD203B41FA5}">
                      <a16:colId xmlns:a16="http://schemas.microsoft.com/office/drawing/2014/main" val="20003"/>
                    </a:ext>
                  </a:extLst>
                </a:gridCol>
                <a:gridCol w="509155">
                  <a:extLst>
                    <a:ext uri="{9D8B030D-6E8A-4147-A177-3AD203B41FA5}">
                      <a16:colId xmlns:a16="http://schemas.microsoft.com/office/drawing/2014/main" val="20004"/>
                    </a:ext>
                  </a:extLst>
                </a:gridCol>
                <a:gridCol w="498764">
                  <a:extLst>
                    <a:ext uri="{9D8B030D-6E8A-4147-A177-3AD203B41FA5}">
                      <a16:colId xmlns:a16="http://schemas.microsoft.com/office/drawing/2014/main" val="20005"/>
                    </a:ext>
                  </a:extLst>
                </a:gridCol>
                <a:gridCol w="561109">
                  <a:extLst>
                    <a:ext uri="{9D8B030D-6E8A-4147-A177-3AD203B41FA5}">
                      <a16:colId xmlns:a16="http://schemas.microsoft.com/office/drawing/2014/main" val="20006"/>
                    </a:ext>
                  </a:extLst>
                </a:gridCol>
                <a:gridCol w="488372">
                  <a:extLst>
                    <a:ext uri="{9D8B030D-6E8A-4147-A177-3AD203B41FA5}">
                      <a16:colId xmlns:a16="http://schemas.microsoft.com/office/drawing/2014/main" val="20007"/>
                    </a:ext>
                  </a:extLst>
                </a:gridCol>
                <a:gridCol w="509155">
                  <a:extLst>
                    <a:ext uri="{9D8B030D-6E8A-4147-A177-3AD203B41FA5}">
                      <a16:colId xmlns:a16="http://schemas.microsoft.com/office/drawing/2014/main" val="20008"/>
                    </a:ext>
                  </a:extLst>
                </a:gridCol>
                <a:gridCol w="529936">
                  <a:extLst>
                    <a:ext uri="{9D8B030D-6E8A-4147-A177-3AD203B41FA5}">
                      <a16:colId xmlns:a16="http://schemas.microsoft.com/office/drawing/2014/main" val="20009"/>
                    </a:ext>
                  </a:extLst>
                </a:gridCol>
                <a:gridCol w="509155">
                  <a:extLst>
                    <a:ext uri="{9D8B030D-6E8A-4147-A177-3AD203B41FA5}">
                      <a16:colId xmlns:a16="http://schemas.microsoft.com/office/drawing/2014/main" val="20010"/>
                    </a:ext>
                  </a:extLst>
                </a:gridCol>
                <a:gridCol w="498763">
                  <a:extLst>
                    <a:ext uri="{9D8B030D-6E8A-4147-A177-3AD203B41FA5}">
                      <a16:colId xmlns:a16="http://schemas.microsoft.com/office/drawing/2014/main" val="20011"/>
                    </a:ext>
                  </a:extLst>
                </a:gridCol>
                <a:gridCol w="540328">
                  <a:extLst>
                    <a:ext uri="{9D8B030D-6E8A-4147-A177-3AD203B41FA5}">
                      <a16:colId xmlns:a16="http://schemas.microsoft.com/office/drawing/2014/main" val="883930877"/>
                    </a:ext>
                  </a:extLst>
                </a:gridCol>
                <a:gridCol w="467591">
                  <a:extLst>
                    <a:ext uri="{9D8B030D-6E8A-4147-A177-3AD203B41FA5}">
                      <a16:colId xmlns:a16="http://schemas.microsoft.com/office/drawing/2014/main" val="3861565536"/>
                    </a:ext>
                  </a:extLst>
                </a:gridCol>
                <a:gridCol w="540327">
                  <a:extLst>
                    <a:ext uri="{9D8B030D-6E8A-4147-A177-3AD203B41FA5}">
                      <a16:colId xmlns:a16="http://schemas.microsoft.com/office/drawing/2014/main" val="4167163782"/>
                    </a:ext>
                  </a:extLst>
                </a:gridCol>
                <a:gridCol w="488365">
                  <a:extLst>
                    <a:ext uri="{9D8B030D-6E8A-4147-A177-3AD203B41FA5}">
                      <a16:colId xmlns:a16="http://schemas.microsoft.com/office/drawing/2014/main" val="4173847677"/>
                    </a:ext>
                  </a:extLst>
                </a:gridCol>
              </a:tblGrid>
              <a:tr h="320775">
                <a:tc>
                  <a:txBody>
                    <a:bodyPr/>
                    <a:lstStyle/>
                    <a:p>
                      <a:pPr marL="0" marR="0" lvl="0" indent="0" algn="ctr" rtl="0">
                        <a:spcBef>
                          <a:spcPts val="0"/>
                        </a:spcBef>
                        <a:spcAft>
                          <a:spcPts val="0"/>
                        </a:spcAft>
                        <a:buNone/>
                      </a:pPr>
                      <a:r>
                        <a:rPr lang="en-IN" sz="1800" b="1">
                          <a:solidFill>
                            <a:schemeClr val="bg1"/>
                          </a:solidFill>
                          <a:latin typeface="Myriad Pro" panose="020B0503030403020204"/>
                        </a:rPr>
                        <a:t>2</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0</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0</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2</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2</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0</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2</a:t>
                      </a:r>
                      <a:endParaRPr b="1" dirty="0">
                        <a:solidFill>
                          <a:schemeClr val="bg1"/>
                        </a:solidFill>
                        <a:latin typeface="Myriad Pro" panose="020B0503030403020204"/>
                      </a:endParaRPr>
                    </a:p>
                  </a:txBody>
                  <a:tcPr marL="91450" marR="91450" marT="45725" marB="45725">
                    <a:solidFill>
                      <a:schemeClr val="accent1"/>
                    </a:solidFill>
                  </a:tcPr>
                </a:tc>
                <a:extLst>
                  <a:ext uri="{0D108BD9-81ED-4DB2-BD59-A6C34878D82A}">
                    <a16:rowId xmlns:a16="http://schemas.microsoft.com/office/drawing/2014/main" val="10000"/>
                  </a:ext>
                </a:extLst>
              </a:tr>
            </a:tbl>
          </a:graphicData>
        </a:graphic>
      </p:graphicFrame>
      <p:graphicFrame>
        <p:nvGraphicFramePr>
          <p:cNvPr id="2" name="Table 1">
            <a:extLst>
              <a:ext uri="{FF2B5EF4-FFF2-40B4-BE49-F238E27FC236}">
                <a16:creationId xmlns:a16="http://schemas.microsoft.com/office/drawing/2014/main" id="{19F43B29-98F9-C5AA-6315-CDB76F4531C2}"/>
              </a:ext>
            </a:extLst>
          </p:cNvPr>
          <p:cNvGraphicFramePr>
            <a:graphicFrameLocks noGrp="1"/>
          </p:cNvGraphicFramePr>
          <p:nvPr>
            <p:extLst>
              <p:ext uri="{D42A27DB-BD31-4B8C-83A1-F6EECF244321}">
                <p14:modId xmlns:p14="http://schemas.microsoft.com/office/powerpoint/2010/main" val="801817416"/>
              </p:ext>
            </p:extLst>
          </p:nvPr>
        </p:nvGraphicFramePr>
        <p:xfrm>
          <a:off x="83973" y="4664075"/>
          <a:ext cx="3372148" cy="1828800"/>
        </p:xfrm>
        <a:graphic>
          <a:graphicData uri="http://schemas.openxmlformats.org/drawingml/2006/table">
            <a:tbl>
              <a:tblPr>
                <a:tableStyleId>{5C22544A-7EE6-4342-B048-85BDC9FD1C3A}</a:tableStyleId>
              </a:tblPr>
              <a:tblGrid>
                <a:gridCol w="2045401">
                  <a:extLst>
                    <a:ext uri="{9D8B030D-6E8A-4147-A177-3AD203B41FA5}">
                      <a16:colId xmlns:a16="http://schemas.microsoft.com/office/drawing/2014/main" val="1640993024"/>
                    </a:ext>
                  </a:extLst>
                </a:gridCol>
                <a:gridCol w="1326747">
                  <a:extLst>
                    <a:ext uri="{9D8B030D-6E8A-4147-A177-3AD203B41FA5}">
                      <a16:colId xmlns:a16="http://schemas.microsoft.com/office/drawing/2014/main" val="19117615"/>
                    </a:ext>
                  </a:extLst>
                </a:gridCol>
              </a:tblGrid>
              <a:tr h="303475">
                <a:tc>
                  <a:txBody>
                    <a:bodyPr/>
                    <a:lstStyle/>
                    <a:p>
                      <a:pPr algn="r" fontAlgn="b"/>
                      <a:r>
                        <a:rPr lang="en-IN" sz="2000" u="none" strike="noStrike" dirty="0">
                          <a:effectLst/>
                          <a:latin typeface="Myanmar Text" panose="020B0502040204020203" pitchFamily="34" charset="0"/>
                          <a:cs typeface="Myanmar Text" panose="020B0502040204020203" pitchFamily="34" charset="0"/>
                        </a:rPr>
                        <a:t>Sep-22</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32743458"/>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232325761"/>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Organic search</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891</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01678582"/>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Direct</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728</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003808501"/>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Referral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78</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2258315234"/>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Social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27</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489220670"/>
                  </a:ext>
                </a:extLst>
              </a:tr>
            </a:tbl>
          </a:graphicData>
        </a:graphic>
      </p:graphicFrame>
      <p:sp>
        <p:nvSpPr>
          <p:cNvPr id="4" name="TextBox 3">
            <a:extLst>
              <a:ext uri="{FF2B5EF4-FFF2-40B4-BE49-F238E27FC236}">
                <a16:creationId xmlns:a16="http://schemas.microsoft.com/office/drawing/2014/main" id="{ADBF8546-67D1-B541-E2E4-B96E307D6E77}"/>
              </a:ext>
            </a:extLst>
          </p:cNvPr>
          <p:cNvSpPr txBox="1"/>
          <p:nvPr/>
        </p:nvSpPr>
        <p:spPr>
          <a:xfrm>
            <a:off x="-22823" y="3999099"/>
            <a:ext cx="3496817" cy="665439"/>
          </a:xfrm>
          <a:prstGeom prst="rect">
            <a:avLst/>
          </a:prstGeom>
          <a:noFill/>
        </p:spPr>
        <p:txBody>
          <a:bodyPr wrap="square">
            <a:spAutoFit/>
          </a:bodyPr>
          <a:lstStyle/>
          <a:p>
            <a:r>
              <a:rPr lang="en-US" sz="1862" dirty="0">
                <a:solidFill>
                  <a:srgbClr val="545054">
                    <a:lumMod val="65000"/>
                    <a:lumOff val="35000"/>
                  </a:srgbClr>
                </a:solidFill>
                <a:latin typeface="Myriad Pro" panose="020B0503030403020204" charset="0"/>
              </a:rPr>
              <a:t>Where do visits come from (monthly): </a:t>
            </a:r>
            <a:endParaRPr lang="en-IN" sz="1862" dirty="0">
              <a:solidFill>
                <a:srgbClr val="545054">
                  <a:lumMod val="65000"/>
                  <a:lumOff val="35000"/>
                </a:srgbClr>
              </a:solidFill>
              <a:latin typeface="Myriad Pro" panose="020B0503030403020204" charset="0"/>
            </a:endParaRPr>
          </a:p>
        </p:txBody>
      </p:sp>
    </p:spTree>
    <p:extLst>
      <p:ext uri="{BB962C8B-B14F-4D97-AF65-F5344CB8AC3E}">
        <p14:creationId xmlns:p14="http://schemas.microsoft.com/office/powerpoint/2010/main" val="66695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p:txBody>
          <a:bodyPr>
            <a:normAutofit/>
          </a:bodyPr>
          <a:lstStyle/>
          <a:p>
            <a:r>
              <a:rPr lang="en-GB" dirty="0"/>
              <a:t>Thought Leadership – Articles</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493918"/>
            <a:ext cx="10515600" cy="4862431"/>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2">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4">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5"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6">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7">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800100" lvl="1" indent="-342900">
              <a:buFont typeface="Arial" panose="020B0604020202020204" pitchFamily="34" charset="0"/>
              <a:buChar char="•"/>
            </a:pPr>
            <a:r>
              <a:rPr lang="en-IN" sz="2300" dirty="0" err="1">
                <a:latin typeface="Myriad Pro" panose="020B0503030403020204" charset="0"/>
                <a:hlinkClick r:id="rId8">
                  <a:extLst>
                    <a:ext uri="{A12FA001-AC4F-418D-AE19-62706E023703}">
                      <ahyp:hlinkClr xmlns:ahyp="http://schemas.microsoft.com/office/drawing/2018/hyperlinkcolor" val="tx"/>
                    </a:ext>
                  </a:extLst>
                </a:hlinkClick>
              </a:rPr>
              <a:t>IoTforAll</a:t>
            </a:r>
            <a:r>
              <a:rPr lang="en-IN" sz="2300" dirty="0">
                <a:latin typeface="Myriad Pro" panose="020B0503030403020204" charset="0"/>
                <a:hlinkClick r:id="rId8">
                  <a:extLst>
                    <a:ext uri="{A12FA001-AC4F-418D-AE19-62706E023703}">
                      <ahyp:hlinkClr xmlns:ahyp="http://schemas.microsoft.com/office/drawing/2018/hyperlinkcolor" val="tx"/>
                    </a:ext>
                  </a:extLst>
                </a:hlinkClick>
              </a:rPr>
              <a:t> - "efficient IoT messages"</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9">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9">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10">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1">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2">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2">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6">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3"/>
              </a:rPr>
              <a:t>ETSI Enjoy: Standards to Support AI/ML Services</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4">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2986245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92AA-8E64-6791-B392-8F4A70CCEB02}"/>
              </a:ext>
            </a:extLst>
          </p:cNvPr>
          <p:cNvSpPr>
            <a:spLocks noGrp="1"/>
          </p:cNvSpPr>
          <p:nvPr>
            <p:ph type="title"/>
          </p:nvPr>
        </p:nvSpPr>
        <p:spPr/>
        <p:txBody>
          <a:bodyPr/>
          <a:lstStyle/>
          <a:p>
            <a:r>
              <a:rPr lang="en-GB" sz="4400" dirty="0"/>
              <a:t>Potential Article Opportunities</a:t>
            </a:r>
            <a:endParaRPr lang="en-IN" dirty="0"/>
          </a:p>
        </p:txBody>
      </p:sp>
      <p:sp>
        <p:nvSpPr>
          <p:cNvPr id="3" name="Content Placeholder 2">
            <a:extLst>
              <a:ext uri="{FF2B5EF4-FFF2-40B4-BE49-F238E27FC236}">
                <a16:creationId xmlns:a16="http://schemas.microsoft.com/office/drawing/2014/main" id="{11B2941B-6448-C46F-D0D0-BD569C6A8D45}"/>
              </a:ext>
            </a:extLst>
          </p:cNvPr>
          <p:cNvSpPr>
            <a:spLocks noGrp="1"/>
          </p:cNvSpPr>
          <p:nvPr>
            <p:ph idx="1"/>
          </p:nvPr>
        </p:nvSpPr>
        <p:spPr/>
        <p:txBody>
          <a:bodyPr>
            <a:normAutofit lnSpcReduction="10000"/>
          </a:bodyPr>
          <a:lstStyle/>
          <a:p>
            <a:pPr marL="457200" lvl="1" indent="0">
              <a:buNone/>
            </a:pPr>
            <a:r>
              <a:rPr lang="en-GB" i="1" dirty="0">
                <a:latin typeface="Myriad Pro" panose="020B0503030403020204" charset="0"/>
              </a:rPr>
              <a:t>Global Journals</a:t>
            </a:r>
          </a:p>
          <a:p>
            <a:pPr marL="800100" lvl="1" indent="-342900">
              <a:buFont typeface="Arial" panose="020B0604020202020204" pitchFamily="34" charset="0"/>
              <a:buChar char="•"/>
            </a:pPr>
            <a:r>
              <a:rPr lang="en-GB" strike="sngStrike" dirty="0">
                <a:latin typeface="Myriad Pro" panose="020B0503030403020204" charset="0"/>
              </a:rPr>
              <a:t>IEEE Network Special Edition on Smart Communities </a:t>
            </a:r>
            <a:r>
              <a:rPr lang="en-GB" dirty="0">
                <a:latin typeface="Myriad Pro" panose="020B0503030403020204" charset="0"/>
              </a:rPr>
              <a:t>(dropped)</a:t>
            </a:r>
          </a:p>
          <a:p>
            <a:pPr lvl="1"/>
            <a:endParaRPr lang="en-US" sz="2000" u="sng" dirty="0">
              <a:solidFill>
                <a:srgbClr val="1155CC"/>
              </a:solidFill>
              <a:latin typeface="Myriad Pro" panose="020B0503030403020204" charset="0"/>
            </a:endParaRPr>
          </a:p>
          <a:p>
            <a:pPr marL="457200" lvl="1" indent="0">
              <a:buNone/>
            </a:pPr>
            <a:r>
              <a:rPr lang="en-US" i="1" dirty="0">
                <a:latin typeface="Myriad Pro" panose="020B0503030403020204" charset="0"/>
              </a:rPr>
              <a:t>Trade Journals</a:t>
            </a:r>
          </a:p>
          <a:p>
            <a:pPr marL="800100" lvl="1" indent="-342900">
              <a:buFont typeface="Arial" panose="020B0604020202020204" pitchFamily="34" charset="0"/>
              <a:buChar char="•"/>
            </a:pPr>
            <a:r>
              <a:rPr lang="en-US" dirty="0">
                <a:effectLst/>
                <a:latin typeface="Myriad Pro" panose="020B0503030403020204" charset="0"/>
              </a:rPr>
              <a:t>Second article for Interoperability News (with Enrico)</a:t>
            </a:r>
          </a:p>
          <a:p>
            <a:pPr marL="457200" lvl="1" indent="0">
              <a:buNone/>
            </a:pPr>
            <a:endParaRPr lang="en-US" sz="2000" i="0" u="sng" dirty="0">
              <a:solidFill>
                <a:srgbClr val="1155CC"/>
              </a:solidFill>
              <a:effectLst/>
              <a:latin typeface="Myriad Pro" panose="020B0503030403020204" charset="0"/>
              <a:hlinkClick r:id="rId2"/>
            </a:endParaRPr>
          </a:p>
          <a:p>
            <a:pPr marL="457200" lvl="1" indent="0">
              <a:buNone/>
            </a:pPr>
            <a:r>
              <a:rPr lang="en-US" i="1" dirty="0">
                <a:latin typeface="Myriad Pro" panose="020B0503030403020204" charset="0"/>
              </a:rPr>
              <a:t>Regional</a:t>
            </a:r>
            <a:endParaRPr lang="en-US" i="1" dirty="0">
              <a:latin typeface="Myriad Pro" panose="020B0503030403020204" charset="0"/>
              <a:hlinkClick r:id="rId2">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endParaRPr lang="en-US" sz="2000" u="sng" dirty="0">
              <a:solidFill>
                <a:srgbClr val="1155CC"/>
              </a:solidFill>
              <a:latin typeface="Myriad Pro" panose="020B0503030403020204" charset="0"/>
            </a:endParaRPr>
          </a:p>
          <a:p>
            <a:pPr marL="457200" lvl="1" indent="0">
              <a:buNone/>
            </a:pPr>
            <a:r>
              <a:rPr lang="en-US" i="1" dirty="0">
                <a:latin typeface="Myriad Pro" panose="020B0503030403020204" charset="0"/>
              </a:rPr>
              <a:t>Partner Communiques</a:t>
            </a:r>
          </a:p>
          <a:p>
            <a:pPr lvl="1"/>
            <a:r>
              <a:rPr lang="en-US" dirty="0">
                <a:latin typeface="Myriad Pro" panose="020B0503030403020204" charset="0"/>
              </a:rPr>
              <a:t>SDO Interviews about oneM2M for ETSI Enjoy!</a:t>
            </a:r>
          </a:p>
          <a:p>
            <a:pPr lvl="1"/>
            <a:r>
              <a:rPr lang="en-IN" dirty="0">
                <a:latin typeface="Myriad Pro" panose="020B0503030403020204" charset="0"/>
              </a:rPr>
              <a:t>ETSI Enjoy (10-year celebration)</a:t>
            </a:r>
            <a:endParaRPr lang="en-US" dirty="0">
              <a:latin typeface="Myriad Pro" panose="020B0503030403020204" charset="0"/>
            </a:endParaRPr>
          </a:p>
          <a:p>
            <a:pPr lvl="1"/>
            <a:r>
              <a:rPr lang="en-US" dirty="0">
                <a:latin typeface="Myriad Pro" panose="020B0503030403020204" charset="0"/>
              </a:rPr>
              <a:t>oneM2M deployments for ETSI Enjoy!</a:t>
            </a:r>
          </a:p>
          <a:p>
            <a:pPr marL="457200" lvl="1" indent="0">
              <a:buNone/>
            </a:pPr>
            <a:endParaRPr lang="en-US" i="1" dirty="0">
              <a:latin typeface="Myriad Pro" panose="020B0503030403020204" charset="0"/>
              <a:hlinkClick r:id="rId3">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D9C320A9-0402-2D37-22F1-8EAC0D190F6B}"/>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115312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Interviews &amp; Executive Insights  </a:t>
            </a:r>
            <a:endParaRPr lang="en-GB" sz="2400" dirty="0">
              <a:highlight>
                <a:srgbClr val="00FFFF"/>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524315"/>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Interviews </a:t>
            </a:r>
          </a:p>
          <a:p>
            <a:pPr lvl="1"/>
            <a:r>
              <a:rPr lang="en-IN" i="0" u="sng" dirty="0">
                <a:solidFill>
                  <a:srgbClr val="1155CC"/>
                </a:solidFill>
                <a:effectLst/>
                <a:latin typeface="Myriad Pro" panose="020B0503030403020204" charset="0"/>
              </a:rPr>
              <a:t>None</a:t>
            </a:r>
            <a:endParaRPr lang="en-GB" dirty="0">
              <a:latin typeface="Myriad Pro" panose="020B0503030403020204" charset="0"/>
            </a:endParaRPr>
          </a:p>
          <a:p>
            <a:pPr lvl="1"/>
            <a:endParaRPr lang="en-GB" dirty="0">
              <a:latin typeface="Myriad Pro" panose="020B0503030403020204" charset="0"/>
            </a:endParaRPr>
          </a:p>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2">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1204 Subscribers</a:t>
            </a:r>
          </a:p>
          <a:p>
            <a:endParaRPr lang="en-GB" dirty="0">
              <a:latin typeface="Myriad Pro" panose="020B0503030403020204" charset="0"/>
            </a:endParaRPr>
          </a:p>
          <a:p>
            <a:r>
              <a:rPr lang="en-GB" dirty="0">
                <a:latin typeface="Myriad Pro" panose="020B0503030403020204" charset="0"/>
              </a:rPr>
              <a:t>Press Releases – 1</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3"/>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09587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29497"/>
            <a:ext cx="8986285" cy="1173570"/>
          </a:xfrm>
        </p:spPr>
        <p:txBody>
          <a:bodyPr>
            <a:noAutofit/>
          </a:bodyPr>
          <a:lstStyle/>
          <a:p>
            <a:r>
              <a:rPr lang="en-GB" sz="3200" dirty="0"/>
              <a:t>VISIBILITY – Events &amp; Speaking Opportunities</a:t>
            </a:r>
            <a:endParaRPr lang="en-GB" sz="3200" dirty="0">
              <a:highlight>
                <a:srgbClr val="00FFFF"/>
              </a:highlight>
            </a:endParaRPr>
          </a:p>
        </p:txBody>
      </p:sp>
      <p:graphicFrame>
        <p:nvGraphicFramePr>
          <p:cNvPr id="3" name="Table 6">
            <a:extLst>
              <a:ext uri="{FF2B5EF4-FFF2-40B4-BE49-F238E27FC236}">
                <a16:creationId xmlns:a16="http://schemas.microsoft.com/office/drawing/2014/main" id="{A554D980-3EFB-4892-B8D4-DFFC7EE660D7}"/>
              </a:ext>
            </a:extLst>
          </p:cNvPr>
          <p:cNvGraphicFramePr>
            <a:graphicFrameLocks noGrp="1"/>
          </p:cNvGraphicFramePr>
          <p:nvPr>
            <p:extLst>
              <p:ext uri="{D42A27DB-BD31-4B8C-83A1-F6EECF244321}">
                <p14:modId xmlns:p14="http://schemas.microsoft.com/office/powerpoint/2010/main" val="129315302"/>
              </p:ext>
            </p:extLst>
          </p:nvPr>
        </p:nvGraphicFramePr>
        <p:xfrm>
          <a:off x="334695" y="1202518"/>
          <a:ext cx="11105749" cy="4292600"/>
        </p:xfrm>
        <a:graphic>
          <a:graphicData uri="http://schemas.openxmlformats.org/drawingml/2006/table">
            <a:tbl>
              <a:tblPr firstRow="1" bandRow="1">
                <a:tableStyleId>{073A0DAA-6AF3-43AB-8588-CEC1D06C72B9}</a:tableStyleId>
              </a:tblPr>
              <a:tblGrid>
                <a:gridCol w="1732607">
                  <a:extLst>
                    <a:ext uri="{9D8B030D-6E8A-4147-A177-3AD203B41FA5}">
                      <a16:colId xmlns:a16="http://schemas.microsoft.com/office/drawing/2014/main" val="2204820466"/>
                    </a:ext>
                  </a:extLst>
                </a:gridCol>
                <a:gridCol w="1465790">
                  <a:extLst>
                    <a:ext uri="{9D8B030D-6E8A-4147-A177-3AD203B41FA5}">
                      <a16:colId xmlns:a16="http://schemas.microsoft.com/office/drawing/2014/main" val="2664730951"/>
                    </a:ext>
                  </a:extLst>
                </a:gridCol>
                <a:gridCol w="4278923">
                  <a:extLst>
                    <a:ext uri="{9D8B030D-6E8A-4147-A177-3AD203B41FA5}">
                      <a16:colId xmlns:a16="http://schemas.microsoft.com/office/drawing/2014/main" val="58006265"/>
                    </a:ext>
                  </a:extLst>
                </a:gridCol>
                <a:gridCol w="3628429">
                  <a:extLst>
                    <a:ext uri="{9D8B030D-6E8A-4147-A177-3AD203B41FA5}">
                      <a16:colId xmlns:a16="http://schemas.microsoft.com/office/drawing/2014/main" val="2733045229"/>
                    </a:ext>
                  </a:extLst>
                </a:gridCol>
              </a:tblGrid>
              <a:tr h="370840">
                <a:tc>
                  <a:txBody>
                    <a:bodyPr/>
                    <a:lstStyle/>
                    <a:p>
                      <a:r>
                        <a:rPr lang="en-US" dirty="0">
                          <a:latin typeface="Myriad Pro" panose="020B0503030403020204"/>
                        </a:rPr>
                        <a:t>VISIBILITY</a:t>
                      </a:r>
                      <a:endParaRPr lang="en-IN" dirty="0">
                        <a:latin typeface="Myriad Pro" panose="020B0503030403020204"/>
                      </a:endParaRPr>
                    </a:p>
                  </a:txBody>
                  <a:tcPr/>
                </a:tc>
                <a:tc>
                  <a:txBody>
                    <a:bodyPr/>
                    <a:lstStyle/>
                    <a:p>
                      <a:r>
                        <a:rPr lang="en-US" dirty="0">
                          <a:latin typeface="Myriad Pro" panose="020B0503030403020204"/>
                        </a:rPr>
                        <a:t>oneM2M </a:t>
                      </a:r>
                      <a:endParaRPr lang="en-IN" dirty="0">
                        <a:latin typeface="Myriad Pro" panose="020B0503030403020204"/>
                      </a:endParaRPr>
                    </a:p>
                  </a:txBody>
                  <a:tcPr/>
                </a:tc>
                <a:tc>
                  <a:txBody>
                    <a:bodyPr/>
                    <a:lstStyle/>
                    <a:p>
                      <a:r>
                        <a:rPr lang="en-US" dirty="0">
                          <a:latin typeface="Myriad Pro" panose="020B0503030403020204"/>
                        </a:rPr>
                        <a:t>Partner driven</a:t>
                      </a:r>
                      <a:endParaRPr lang="en-IN" dirty="0">
                        <a:latin typeface="Myriad Pro" panose="020B0503030403020204"/>
                      </a:endParaRPr>
                    </a:p>
                  </a:txBody>
                  <a:tcPr/>
                </a:tc>
                <a:tc>
                  <a:txBody>
                    <a:bodyPr/>
                    <a:lstStyle/>
                    <a:p>
                      <a:r>
                        <a:rPr lang="en-US" dirty="0">
                          <a:latin typeface="Myriad Pro" panose="020B0503030403020204"/>
                        </a:rPr>
                        <a:t>Regional</a:t>
                      </a:r>
                      <a:endParaRPr lang="en-IN" dirty="0">
                        <a:latin typeface="Myriad Pro" panose="020B0503030403020204"/>
                      </a:endParaRPr>
                    </a:p>
                  </a:txBody>
                  <a:tcPr/>
                </a:tc>
                <a:extLst>
                  <a:ext uri="{0D108BD9-81ED-4DB2-BD59-A6C34878D82A}">
                    <a16:rowId xmlns:a16="http://schemas.microsoft.com/office/drawing/2014/main" val="1382385001"/>
                  </a:ext>
                </a:extLst>
              </a:tr>
              <a:tr h="370840">
                <a:tc>
                  <a:txBody>
                    <a:bodyPr/>
                    <a:lstStyle/>
                    <a:p>
                      <a:r>
                        <a:rPr lang="en-US" sz="1600" b="1" dirty="0">
                          <a:latin typeface="Myriad Pro" panose="020B0503030403020204"/>
                        </a:rPr>
                        <a:t>Events </a:t>
                      </a:r>
                      <a:endParaRPr lang="en-IN" sz="1600" b="1" dirty="0">
                        <a:latin typeface="Myriad Pro" panose="020B0503030403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yriad Pro" panose="020B0503030403020204"/>
                        </a:rPr>
                        <a:t>- </a:t>
                      </a:r>
                      <a:r>
                        <a:rPr lang="en-US" sz="1800" dirty="0">
                          <a:solidFill>
                            <a:schemeClr val="dk1"/>
                          </a:solidFill>
                          <a:latin typeface="Myriad Pro"/>
                          <a:ea typeface="Open Sans"/>
                          <a:cs typeface="Open Sans"/>
                          <a:sym typeface="Open Sans"/>
                        </a:rPr>
                        <a:t>Interop to be hosted by TTA in Dec’22</a:t>
                      </a:r>
                    </a:p>
                    <a:p>
                      <a:endParaRPr lang="en-IN" dirty="0">
                        <a:latin typeface="Myriad Pro" panose="020B0503030403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kern="1200" dirty="0">
                          <a:solidFill>
                            <a:schemeClr val="dk1"/>
                          </a:solidFill>
                          <a:latin typeface="Myriad Pro" panose="020B0503030403020204"/>
                          <a:ea typeface="+mn-ea"/>
                          <a:cs typeface="+mn-cs"/>
                        </a:rPr>
                        <a:t>18 Jan: ETSI-TSDSI Webinar on oneM2M “Risk/Benefit analyses”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latin typeface="Myriad Pro" panose="020B0503030403020204"/>
                        </a:rPr>
                        <a:t>25 Jan: ETSI-TSDSI Webinar on oneM2M ” Smart Lift private sector use case ” ETSI: EU-Brazil Bilateral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kern="1200" dirty="0">
                          <a:solidFill>
                            <a:schemeClr val="dk1"/>
                          </a:solidFill>
                          <a:latin typeface="Myriad Pro" panose="020B0503030403020204"/>
                          <a:ea typeface="+mn-ea"/>
                          <a:cs typeface="+mn-cs"/>
                        </a:rPr>
                        <a:t>4 Feb: ETSI-TSDSI Webinar on oneM2M “Smart Home/Smart Building private sector use case</a:t>
                      </a:r>
                      <a:r>
                        <a:rPr lang="en-US" sz="1400" kern="1200" dirty="0">
                          <a:solidFill>
                            <a:schemeClr val="dk1"/>
                          </a:solidFill>
                          <a:latin typeface="Myriad Pro" panose="020B0503030403020204"/>
                          <a:ea typeface="+mn-ea"/>
                          <a:cs typeface="+mn-cs"/>
                        </a:rPr>
                        <a:t>”</a:t>
                      </a:r>
                    </a:p>
                    <a:p>
                      <a:endParaRPr lang="fi-FI" sz="1400" kern="1200" dirty="0">
                        <a:solidFill>
                          <a:schemeClr val="dk1"/>
                        </a:solidFill>
                        <a:latin typeface="Myriad Pro" panose="020B0503030403020204"/>
                        <a:ea typeface="+mn-ea"/>
                        <a:cs typeface="+mn-cs"/>
                      </a:endParaRPr>
                    </a:p>
                    <a:p>
                      <a:r>
                        <a:rPr lang="fi-FI" sz="1400" kern="1200" dirty="0">
                          <a:solidFill>
                            <a:schemeClr val="dk1"/>
                          </a:solidFill>
                          <a:latin typeface="Myriad Pro" panose="020B0503030403020204"/>
                          <a:ea typeface="+mn-ea"/>
                          <a:cs typeface="+mn-cs"/>
                        </a:rPr>
                        <a:t>ETSI-Argentina talk on oneM2M</a:t>
                      </a:r>
                    </a:p>
                    <a:p>
                      <a:r>
                        <a:rPr lang="en-US" sz="1400" strike="sngStrike"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6 Apr: ETSI- EU-</a:t>
                      </a:r>
                      <a:r>
                        <a:rPr lang="en-US" sz="1400" strike="sngStrike" kern="1200" dirty="0" err="1">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Brasil</a:t>
                      </a:r>
                      <a:r>
                        <a:rPr lang="en-US" sz="1400" strike="sngStrike"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 cooperation workshop : </a:t>
                      </a:r>
                      <a:br>
                        <a:rPr lang="en-US" sz="1400" strike="sngStrike"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br>
                      <a:r>
                        <a:rPr lang="en-US" sz="1400" strike="sngStrike"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on IoT Policy, Regulation &amp; Standards</a:t>
                      </a:r>
                      <a:br>
                        <a:rPr lang="en-US" sz="1400" strike="sngStrike"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br>
                      <a:r>
                        <a:rPr lang="en-IN" sz="1400" strike="sngStrike" kern="1200" dirty="0">
                          <a:solidFill>
                            <a:schemeClr val="dk1"/>
                          </a:solidFill>
                          <a:latin typeface="Myriad Pro" panose="020B0503030403020204"/>
                          <a:ea typeface="+mn-ea"/>
                          <a:cs typeface="+mn-cs"/>
                        </a:rPr>
                        <a:t>28 Apr: ETSI-TTA Smart Cities in Korea</a:t>
                      </a:r>
                      <a:endParaRPr lang="en-US" sz="1400" strike="sngStrike" kern="1200" dirty="0">
                        <a:solidFill>
                          <a:schemeClr val="dk1"/>
                        </a:solidFill>
                        <a:latin typeface="Myriad Pro" panose="020B0503030403020204"/>
                        <a:ea typeface="+mn-ea"/>
                        <a:cs typeface="+mn-cs"/>
                      </a:endParaRPr>
                    </a:p>
                    <a:p>
                      <a:r>
                        <a:rPr lang="en-US" sz="1400" strike="sngStrike" dirty="0">
                          <a:latin typeface="Myriad Pro" panose="020B0503030403020204"/>
                        </a:rPr>
                        <a:t>TSDSI- A webinar conducted by DoT-TSDSI on M2M for transport vertical on 7 Apr’22</a:t>
                      </a:r>
                    </a:p>
                  </a:txBody>
                  <a:tcPr/>
                </a:tc>
                <a:tc>
                  <a:txBody>
                    <a:bodyPr/>
                    <a:lstStyle/>
                    <a:p>
                      <a:r>
                        <a:rPr lang="en-US" sz="1400" strike="sngStrike" dirty="0">
                          <a:latin typeface="Myriad Pro" panose="020B0503030403020204"/>
                        </a:rPr>
                        <a:t>24 Feb: INDIA- TEC </a:t>
                      </a:r>
                      <a:r>
                        <a:rPr lang="en-US" sz="1400" strike="sngStrike" dirty="0" err="1">
                          <a:latin typeface="Myriad Pro" panose="020B0503030403020204"/>
                        </a:rPr>
                        <a:t>Organised</a:t>
                      </a:r>
                      <a:r>
                        <a:rPr lang="en-US" sz="1400" strike="sngStrike" dirty="0">
                          <a:latin typeface="Myriad Pro" panose="020B0503030403020204"/>
                        </a:rPr>
                        <a:t> webinar on oneM2M- Smart cities</a:t>
                      </a:r>
                    </a:p>
                    <a:p>
                      <a:r>
                        <a:rPr lang="en-IN" sz="1400" strike="sngStrike" kern="1200" dirty="0">
                          <a:solidFill>
                            <a:schemeClr val="dk1"/>
                          </a:solidFill>
                          <a:latin typeface="Myriad Pro" panose="020B0503030403020204"/>
                          <a:ea typeface="+mn-ea"/>
                          <a:cs typeface="+mn-cs"/>
                          <a:hlinkClick r:id="rId4">
                            <a:extLst>
                              <a:ext uri="{A12FA001-AC4F-418D-AE19-62706E023703}">
                                <ahyp:hlinkClr xmlns:ahyp="http://schemas.microsoft.com/office/drawing/2018/hyperlinkcolor" val="tx"/>
                              </a:ext>
                            </a:extLst>
                          </a:hlinkClick>
                        </a:rPr>
                        <a:t>28 Mar: NTIPRIT Conference on M2M</a:t>
                      </a:r>
                      <a:endParaRPr lang="en-US" sz="1400" strike="sngStrike" kern="1200" dirty="0">
                        <a:solidFill>
                          <a:schemeClr val="dk1"/>
                        </a:solidFill>
                        <a:latin typeface="Myriad Pro" panose="020B0503030403020204"/>
                        <a:ea typeface="+mn-ea"/>
                        <a:cs typeface="+mn-cs"/>
                      </a:endParaRPr>
                    </a:p>
                    <a:p>
                      <a:r>
                        <a:rPr lang="en-IN" sz="1400" strike="sngStrike" kern="1200" dirty="0">
                          <a:solidFill>
                            <a:schemeClr val="dk1"/>
                          </a:solidFill>
                          <a:latin typeface="Myriad Pro" panose="020B0503030403020204"/>
                          <a:ea typeface="+mn-ea"/>
                          <a:cs typeface="+mn-cs"/>
                          <a:hlinkClick r:id="rId5">
                            <a:extLst>
                              <a:ext uri="{A12FA001-AC4F-418D-AE19-62706E023703}">
                                <ahyp:hlinkClr xmlns:ahyp="http://schemas.microsoft.com/office/drawing/2018/hyperlinkcolor" val="tx"/>
                              </a:ext>
                            </a:extLst>
                          </a:hlinkClick>
                        </a:rPr>
                        <a:t>7-8 Apr: New Delhi India - </a:t>
                      </a:r>
                      <a:r>
                        <a:rPr lang="en-IN" sz="1400" strike="sngStrike" kern="1200" dirty="0" err="1">
                          <a:solidFill>
                            <a:schemeClr val="dk1"/>
                          </a:solidFill>
                          <a:latin typeface="Myriad Pro" panose="020B0503030403020204"/>
                          <a:ea typeface="+mn-ea"/>
                          <a:cs typeface="+mn-cs"/>
                          <a:hlinkClick r:id="rId5">
                            <a:extLst>
                              <a:ext uri="{A12FA001-AC4F-418D-AE19-62706E023703}">
                                <ahyp:hlinkClr xmlns:ahyp="http://schemas.microsoft.com/office/drawing/2018/hyperlinkcolor" val="tx"/>
                              </a:ext>
                            </a:extLst>
                          </a:hlinkClick>
                        </a:rPr>
                        <a:t>InTranSe</a:t>
                      </a:r>
                      <a:r>
                        <a:rPr lang="en-IN" sz="1400" strike="sngStrike" kern="1200" dirty="0">
                          <a:solidFill>
                            <a:schemeClr val="dk1"/>
                          </a:solidFill>
                          <a:latin typeface="Myriad Pro" panose="020B0503030403020204"/>
                          <a:ea typeface="+mn-ea"/>
                          <a:cs typeface="+mn-cs"/>
                          <a:hlinkClick r:id="rId5">
                            <a:extLst>
                              <a:ext uri="{A12FA001-AC4F-418D-AE19-62706E023703}">
                                <ahyp:hlinkClr xmlns:ahyp="http://schemas.microsoft.com/office/drawing/2018/hyperlinkcolor" val="tx"/>
                              </a:ext>
                            </a:extLst>
                          </a:hlinkClick>
                        </a:rPr>
                        <a:t> conference</a:t>
                      </a:r>
                      <a:endParaRPr lang="en-IN" sz="1400" strike="sngStrike" kern="1200" dirty="0">
                        <a:solidFill>
                          <a:schemeClr val="dk1"/>
                        </a:solidFill>
                        <a:latin typeface="Myriad Pro" panose="020B0503030403020204"/>
                        <a:ea typeface="+mn-ea"/>
                        <a:cs typeface="+mn-cs"/>
                      </a:endParaRPr>
                    </a:p>
                    <a:p>
                      <a:r>
                        <a:rPr lang="en-IN" sz="1400" strike="sngStrike" kern="1200" dirty="0">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t>21 Apr: Webinar on CCSP and </a:t>
                      </a:r>
                      <a:r>
                        <a:rPr lang="en-IN" sz="1400" strike="sngStrike" kern="1200" dirty="0" err="1">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t>CoSMiC</a:t>
                      </a:r>
                      <a:r>
                        <a:rPr lang="en-IN" sz="1400" strike="sngStrike" kern="1200" dirty="0">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t> - indigenous software platforms for M2M/IoT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kern="1200" dirty="0">
                          <a:solidFill>
                            <a:schemeClr val="dk1"/>
                          </a:solidFill>
                          <a:latin typeface="Myriad Pro" panose="020B0503030403020204"/>
                          <a:ea typeface="+mn-ea"/>
                          <a:cs typeface="+mn-cs"/>
                          <a:hlinkClick r:id="rId7">
                            <a:extLst>
                              <a:ext uri="{A12FA001-AC4F-418D-AE19-62706E023703}">
                                <ahyp:hlinkClr xmlns:ahyp="http://schemas.microsoft.com/office/drawing/2018/hyperlinkcolor" val="tx"/>
                              </a:ext>
                            </a:extLst>
                          </a:hlinkClick>
                        </a:rPr>
                        <a:t>7 Apr: DoT-TSDSI Webinar #1 on M2M applied to verticals- transportation</a:t>
                      </a:r>
                      <a:endParaRPr lang="en-US" sz="1400" strike="sngStrike" kern="1200" dirty="0">
                        <a:solidFill>
                          <a:schemeClr val="dk1"/>
                        </a:solidFill>
                        <a:latin typeface="Myriad Pro" panose="020B05030304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kern="1200" dirty="0">
                          <a:solidFill>
                            <a:schemeClr val="dk1"/>
                          </a:solidFill>
                          <a:latin typeface="Myriad Pro" panose="020B0503030403020204"/>
                          <a:ea typeface="+mn-ea"/>
                          <a:cs typeface="+mn-cs"/>
                        </a:rPr>
                        <a:t>4 May: DoT-TSDSI Webinar #2 on M2M applied to Utilities</a:t>
                      </a:r>
                      <a:br>
                        <a:rPr lang="en-IN" sz="1400" strike="sngStrike" kern="1200" dirty="0">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br>
                      <a:endParaRPr lang="en-US" sz="1400" strike="sngStrike" kern="1200" dirty="0">
                        <a:solidFill>
                          <a:schemeClr val="dk1"/>
                        </a:solidFill>
                        <a:latin typeface="Myriad Pro" panose="020B0503030403020204"/>
                        <a:ea typeface="+mn-ea"/>
                        <a:cs typeface="+mn-cs"/>
                      </a:endParaRPr>
                    </a:p>
                  </a:txBody>
                  <a:tcPr/>
                </a:tc>
                <a:extLst>
                  <a:ext uri="{0D108BD9-81ED-4DB2-BD59-A6C34878D82A}">
                    <a16:rowId xmlns:a16="http://schemas.microsoft.com/office/drawing/2014/main" val="634574289"/>
                  </a:ext>
                </a:extLst>
              </a:tr>
              <a:tr h="0">
                <a:tc>
                  <a:txBody>
                    <a:bodyPr/>
                    <a:lstStyle/>
                    <a:p>
                      <a:r>
                        <a:rPr lang="en-US" sz="1600" b="1" dirty="0">
                          <a:latin typeface="Myriad Pro" panose="020B0503030403020204"/>
                        </a:rPr>
                        <a:t>Speaking Opportunities</a:t>
                      </a:r>
                      <a:endParaRPr lang="en-IN" sz="1600" b="1" dirty="0">
                        <a:latin typeface="Myriad Pro" panose="020B0503030403020204"/>
                      </a:endParaRPr>
                    </a:p>
                  </a:txBody>
                  <a:tcPr/>
                </a:tc>
                <a:tc gridSpan="3">
                  <a:txBody>
                    <a:bodyPr/>
                    <a:lstStyle/>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200" u="sng" strike="sngStrike" dirty="0">
                          <a:solidFill>
                            <a:srgbClr val="1155CC"/>
                          </a:solidFill>
                          <a:latin typeface="Myriad Pro"/>
                          <a:ea typeface="Arial"/>
                          <a:cs typeface="Arial"/>
                          <a:sym typeface="Arial"/>
                        </a:rPr>
                        <a:t>20-21 Sep'22: "IoT Tech Expo : POWERING THE CONNECTED WORLD WITH IOT|| AMSTERDAM/Hybrid|| free to attend|| Rana </a:t>
                      </a:r>
                      <a:r>
                        <a:rPr lang="en-US" sz="1200" u="sng" strike="sngStrike" dirty="0" err="1">
                          <a:solidFill>
                            <a:srgbClr val="1155CC"/>
                          </a:solidFill>
                          <a:latin typeface="Myriad Pro"/>
                          <a:ea typeface="Arial"/>
                          <a:cs typeface="Arial"/>
                          <a:sym typeface="Arial"/>
                        </a:rPr>
                        <a:t>Kamill</a:t>
                      </a:r>
                      <a:r>
                        <a:rPr lang="en-US" sz="1200" u="sng" strike="sngStrike" dirty="0">
                          <a:solidFill>
                            <a:srgbClr val="1155CC"/>
                          </a:solidFill>
                          <a:latin typeface="Myriad Pro"/>
                          <a:ea typeface="Arial"/>
                          <a:cs typeface="Arial"/>
                          <a:sym typeface="Arial"/>
                        </a:rPr>
                        <a:t> speaking"</a:t>
                      </a:r>
                      <a:endParaRPr lang="en-US" sz="1200" u="sng" strike="sngStrike" dirty="0">
                        <a:solidFill>
                          <a:schemeClr val="dk2"/>
                        </a:solidFill>
                        <a:latin typeface="Myriad Pro"/>
                        <a:ea typeface="Arial"/>
                        <a:cs typeface="Arial"/>
                        <a:sym typeface="Arial"/>
                      </a:endParaRPr>
                    </a:p>
                    <a:p>
                      <a:pPr marL="0" lvl="0" indent="0" algn="l" rtl="0">
                        <a:spcBef>
                          <a:spcPts val="800"/>
                        </a:spcBef>
                        <a:spcAft>
                          <a:spcPts val="0"/>
                        </a:spcAft>
                        <a:buNone/>
                      </a:pPr>
                      <a:r>
                        <a:rPr lang="en-US" sz="1200" u="sng" dirty="0">
                          <a:solidFill>
                            <a:schemeClr val="dk2"/>
                          </a:solidFill>
                          <a:latin typeface="Myriad Pro"/>
                          <a:ea typeface="Arial"/>
                          <a:cs typeface="Arial"/>
                          <a:sym typeface="Arial"/>
                        </a:rPr>
                        <a:t>26 Oct-11 Nov’22: IEEE IoT WF /Tokyo/Hybrid</a:t>
                      </a:r>
                    </a:p>
                    <a:p>
                      <a:pPr marL="0" lvl="0" indent="0" algn="l" rtl="0">
                        <a:spcBef>
                          <a:spcPts val="800"/>
                        </a:spcBef>
                        <a:spcAft>
                          <a:spcPts val="0"/>
                        </a:spcAft>
                        <a:buNone/>
                      </a:pPr>
                      <a:r>
                        <a:rPr lang="en-US" sz="1200" u="sng" strike="sngStrike" dirty="0">
                          <a:solidFill>
                            <a:schemeClr val="dk2"/>
                          </a:solidFill>
                          <a:latin typeface="Myriad Pro"/>
                          <a:ea typeface="Arial"/>
                          <a:cs typeface="Arial"/>
                          <a:sym typeface="Arial"/>
                        </a:rPr>
                        <a:t>13-14 Oct’22: </a:t>
                      </a:r>
                      <a:r>
                        <a:rPr lang="en-US" sz="1200" u="sng" strike="sngStrike" dirty="0">
                          <a:solidFill>
                            <a:schemeClr val="dk2"/>
                          </a:solidFill>
                          <a:latin typeface="Myriad Pro"/>
                          <a:ea typeface="Arial"/>
                          <a:cs typeface="Arial"/>
                          <a:sym typeface="Arial"/>
                          <a:hlinkClick r:id="rId8">
                            <a:extLst>
                              <a:ext uri="{A12FA001-AC4F-418D-AE19-62706E023703}">
                                <ahyp:hlinkClr xmlns:ahyp="http://schemas.microsoft.com/office/drawing/2018/hyperlinkcolor" val="tx"/>
                              </a:ext>
                            </a:extLst>
                          </a:hlinkClick>
                        </a:rPr>
                        <a:t>Rana (BT) speaking at IoT World Forum 2022 </a:t>
                      </a:r>
                      <a:r>
                        <a:rPr lang="en-US" sz="1200" u="sng" strike="sngStrike" dirty="0" err="1">
                          <a:solidFill>
                            <a:schemeClr val="dk2"/>
                          </a:solidFill>
                          <a:latin typeface="Myriad Pro"/>
                          <a:ea typeface="Arial"/>
                          <a:cs typeface="Arial"/>
                          <a:sym typeface="Arial"/>
                          <a:hlinkClick r:id="rId8">
                            <a:extLst>
                              <a:ext uri="{A12FA001-AC4F-418D-AE19-62706E023703}">
                                <ahyp:hlinkClr xmlns:ahyp="http://schemas.microsoft.com/office/drawing/2018/hyperlinkcolor" val="tx"/>
                              </a:ext>
                            </a:extLst>
                          </a:hlinkClick>
                        </a:rPr>
                        <a:t>london</a:t>
                      </a:r>
                      <a:r>
                        <a:rPr lang="en-US" sz="1200" u="sng" strike="sngStrike" dirty="0">
                          <a:solidFill>
                            <a:schemeClr val="dk2"/>
                          </a:solidFill>
                          <a:latin typeface="Myriad Pro"/>
                          <a:ea typeface="Arial"/>
                          <a:cs typeface="Arial"/>
                          <a:sym typeface="Arial"/>
                          <a:hlinkClick r:id="rId8">
                            <a:extLst>
                              <a:ext uri="{A12FA001-AC4F-418D-AE19-62706E023703}">
                                <ahyp:hlinkClr xmlns:ahyp="http://schemas.microsoft.com/office/drawing/2018/hyperlinkcolor" val="tx"/>
                              </a:ext>
                            </a:extLst>
                          </a:hlinkClick>
                        </a:rPr>
                        <a:t> (RESCHEDULED to 13-14 Oct ‘22)</a:t>
                      </a:r>
                      <a:endParaRPr lang="en-US" sz="1400" strike="sngStrike" dirty="0">
                        <a:latin typeface="Myriad Pro"/>
                        <a:ea typeface="Open Sans"/>
                        <a:cs typeface="Open Sans"/>
                        <a:sym typeface="Open Sans"/>
                      </a:endParaRPr>
                    </a:p>
                    <a:p>
                      <a:pPr marL="0" lvl="0" indent="0" algn="l" rtl="0">
                        <a:spcBef>
                          <a:spcPts val="0"/>
                        </a:spcBef>
                        <a:spcAft>
                          <a:spcPts val="0"/>
                        </a:spcAft>
                        <a:buNone/>
                      </a:pPr>
                      <a:r>
                        <a:rPr lang="en-US" sz="1400" strike="sngStrike" dirty="0">
                          <a:latin typeface="Myriad Pro"/>
                          <a:ea typeface="Open Sans"/>
                          <a:cs typeface="Open Sans"/>
                          <a:sym typeface="Open Sans"/>
                        </a:rPr>
                        <a:t>Potential </a:t>
                      </a:r>
                      <a:r>
                        <a:rPr lang="en-US" sz="1400" strike="sngStrike" dirty="0">
                          <a:solidFill>
                            <a:schemeClr val="dk1"/>
                          </a:solidFill>
                          <a:latin typeface="Myriad Pro"/>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speaking opportunities for CY’22 are listed in notes</a:t>
                      </a:r>
                      <a:endParaRPr lang="en-US" sz="1400" b="1" u="sng" strike="sngStrike" dirty="0">
                        <a:solidFill>
                          <a:schemeClr val="dk1"/>
                        </a:solidFill>
                        <a:latin typeface="Myriad Pro"/>
                        <a:ea typeface="Open Sans"/>
                        <a:cs typeface="Open Sans"/>
                        <a:sym typeface="Open Sans"/>
                      </a:endParaRPr>
                    </a:p>
                  </a:txBody>
                  <a:tcPr/>
                </a:tc>
                <a:tc hMerge="1">
                  <a:txBody>
                    <a:bodyPr/>
                    <a:lstStyle/>
                    <a:p>
                      <a:r>
                        <a:rPr lang="en-IN" sz="1600" dirty="0">
                          <a:latin typeface="Myriad Pro" panose="020B0503030403020204"/>
                        </a:rPr>
                        <a:t>5 in pipeline </a:t>
                      </a:r>
                    </a:p>
                  </a:txBody>
                  <a:tcPr/>
                </a:tc>
                <a:tc hMerge="1">
                  <a:txBody>
                    <a:bodyPr/>
                    <a:lstStyle/>
                    <a:p>
                      <a:r>
                        <a:rPr lang="en-US" sz="1200" dirty="0">
                          <a:latin typeface="Myriad Pro" panose="020B0503030403020204"/>
                        </a:rPr>
                        <a:t>1</a:t>
                      </a:r>
                      <a:endParaRPr lang="en-IN" sz="1200" dirty="0">
                        <a:latin typeface="Myriad Pro" panose="020B0503030403020204"/>
                      </a:endParaRPr>
                    </a:p>
                  </a:txBody>
                  <a:tcPr/>
                </a:tc>
                <a:extLst>
                  <a:ext uri="{0D108BD9-81ED-4DB2-BD59-A6C34878D82A}">
                    <a16:rowId xmlns:a16="http://schemas.microsoft.com/office/drawing/2014/main" val="249746126"/>
                  </a:ext>
                </a:extLst>
              </a:tr>
            </a:tbl>
          </a:graphicData>
        </a:graphic>
      </p:graphicFrame>
      <p:sp>
        <p:nvSpPr>
          <p:cNvPr id="7" name="Rectangle 6">
            <a:extLst>
              <a:ext uri="{FF2B5EF4-FFF2-40B4-BE49-F238E27FC236}">
                <a16:creationId xmlns:a16="http://schemas.microsoft.com/office/drawing/2014/main" id="{DB0B3F7A-F6C4-4344-8CC9-AD4BD1874638}"/>
              </a:ext>
            </a:extLst>
          </p:cNvPr>
          <p:cNvSpPr/>
          <p:nvPr/>
        </p:nvSpPr>
        <p:spPr>
          <a:xfrm>
            <a:off x="9496018" y="6069555"/>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9">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
        <p:nvSpPr>
          <p:cNvPr id="5" name="Footer Placeholder 38">
            <a:extLst>
              <a:ext uri="{FF2B5EF4-FFF2-40B4-BE49-F238E27FC236}">
                <a16:creationId xmlns:a16="http://schemas.microsoft.com/office/drawing/2014/main" id="{D97A9DD8-F9E3-79AF-9B9A-18A04A006E2A}"/>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228148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14748"/>
            <a:ext cx="8986285" cy="1173570"/>
          </a:xfrm>
        </p:spPr>
        <p:txBody>
          <a:bodyPr>
            <a:noAutofit/>
          </a:bodyPr>
          <a:lstStyle/>
          <a:p>
            <a:r>
              <a:rPr lang="en-GB" sz="2400" dirty="0"/>
              <a:t>Potential Key Events /Speaking </a:t>
            </a:r>
            <a:r>
              <a:rPr lang="en-GB" sz="2400" dirty="0" err="1"/>
              <a:t>Opps</a:t>
            </a:r>
            <a:endParaRPr lang="en-GB" sz="2400" dirty="0"/>
          </a:p>
        </p:txBody>
      </p:sp>
      <p:sp>
        <p:nvSpPr>
          <p:cNvPr id="5" name="TextBox 4">
            <a:extLst>
              <a:ext uri="{FF2B5EF4-FFF2-40B4-BE49-F238E27FC236}">
                <a16:creationId xmlns:a16="http://schemas.microsoft.com/office/drawing/2014/main" id="{3CB70B99-4F92-4F7C-BCED-812D4AACAF49}"/>
              </a:ext>
            </a:extLst>
          </p:cNvPr>
          <p:cNvSpPr txBox="1"/>
          <p:nvPr/>
        </p:nvSpPr>
        <p:spPr>
          <a:xfrm>
            <a:off x="334696" y="1259326"/>
            <a:ext cx="11196043" cy="5403018"/>
          </a:xfrm>
          <a:prstGeom prst="rect">
            <a:avLst/>
          </a:prstGeom>
          <a:noFill/>
        </p:spPr>
        <p:txBody>
          <a:bodyPr wrap="square" rtlCol="0">
            <a:spAutoFit/>
          </a:bodyPr>
          <a:lstStyle/>
          <a:p>
            <a:r>
              <a:rPr lang="en-GB" sz="2000" b="1" dirty="0">
                <a:effectLst/>
                <a:latin typeface="Myriad Pro" panose="020B0503030403020204"/>
                <a:ea typeface="Times New Roman" panose="02020603050405020304" pitchFamily="18" charset="0"/>
              </a:rPr>
              <a:t>Potential Global and Regional Events </a:t>
            </a:r>
            <a:endParaRPr lang="en-IN" sz="1600" dirty="0">
              <a:latin typeface="Myriad Pro" panose="020B0503030403020204"/>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Embedded Technologies Convention </a:t>
            </a: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IEEE 8</a:t>
            </a:r>
            <a:r>
              <a:rPr lang="en-IN" sz="1600" baseline="30000" dirty="0">
                <a:latin typeface="Myriad Pro" panose="020B0503030403020204"/>
                <a:cs typeface="Times New Roman" panose="02020603050405020304" pitchFamily="18" charset="0"/>
              </a:rPr>
              <a:t>th</a:t>
            </a:r>
            <a:r>
              <a:rPr lang="en-IN" sz="1600" dirty="0">
                <a:latin typeface="Myriad Pro" panose="020B0503030403020204"/>
                <a:cs typeface="Times New Roman" panose="02020603050405020304" pitchFamily="18" charset="0"/>
              </a:rPr>
              <a:t> IoT World Forum (26 Oct-11 Nov’22 // Yokohama, Japan  (in person and hybrid)</a:t>
            </a:r>
          </a:p>
          <a:p>
            <a:pPr marL="285750" indent="-285750">
              <a:lnSpc>
                <a:spcPct val="107000"/>
              </a:lnSpc>
              <a:spcAft>
                <a:spcPts val="800"/>
              </a:spcAft>
              <a:buFont typeface="Arial" panose="020B0604020202020204" pitchFamily="34" charset="0"/>
              <a:buChar char="•"/>
            </a:pPr>
            <a:r>
              <a:rPr lang="en-IN" sz="1600" dirty="0" err="1">
                <a:latin typeface="Myriad Pro" panose="020B0503030403020204"/>
                <a:cs typeface="Times New Roman" panose="02020603050405020304" pitchFamily="18" charset="0"/>
                <a:hlinkClick r:id="rId3">
                  <a:extLst>
                    <a:ext uri="{A12FA001-AC4F-418D-AE19-62706E023703}">
                      <ahyp:hlinkClr xmlns:ahyp="http://schemas.microsoft.com/office/drawing/2018/hyperlinkcolor" val="tx"/>
                    </a:ext>
                  </a:extLst>
                </a:hlinkClick>
              </a:rPr>
              <a:t>Futurecom</a:t>
            </a:r>
            <a:r>
              <a:rPr lang="en-IN" sz="1600" dirty="0">
                <a:latin typeface="Myriad Pro" panose="020B0503030403020204"/>
                <a:cs typeface="Times New Roman" panose="02020603050405020304" pitchFamily="18" charset="0"/>
                <a:hlinkClick r:id="rId3">
                  <a:extLst>
                    <a:ext uri="{A12FA001-AC4F-418D-AE19-62706E023703}">
                      <ahyp:hlinkClr xmlns:ahyp="http://schemas.microsoft.com/office/drawing/2018/hyperlinkcolor" val="tx"/>
                    </a:ext>
                  </a:extLst>
                </a:hlinkClick>
              </a:rPr>
              <a:t> 2022</a:t>
            </a:r>
            <a:r>
              <a:rPr lang="en-IN" sz="1600" dirty="0">
                <a:latin typeface="Myriad Pro" panose="020B0503030403020204"/>
                <a:cs typeface="Times New Roman" panose="02020603050405020304" pitchFamily="18" charset="0"/>
              </a:rPr>
              <a:t>: 18-20 Oct’22, Sao Paulo, Brazil </a:t>
            </a: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ETSI IoT Week</a:t>
            </a:r>
          </a:p>
          <a:p>
            <a:pPr marL="285750" indent="-285750">
              <a:lnSpc>
                <a:spcPct val="107000"/>
              </a:lnSpc>
              <a:spcAft>
                <a:spcPts val="800"/>
              </a:spcAft>
              <a:buFont typeface="Arial" panose="020B0604020202020204" pitchFamily="34" charset="0"/>
              <a:buChar char="•"/>
            </a:pPr>
            <a:r>
              <a:rPr lang="en-IN" sz="1600" dirty="0">
                <a:latin typeface="Myriad Pro" panose="020B0503030403020204"/>
                <a:ea typeface="Times New Roman" panose="02020603050405020304" pitchFamily="18" charset="0"/>
                <a:cs typeface="Times New Roman" panose="02020603050405020304" pitchFamily="18" charset="0"/>
              </a:rPr>
              <a:t>Korea IoT event</a:t>
            </a:r>
            <a:endParaRPr lang="en-IN" sz="1600" dirty="0">
              <a:effectLst/>
              <a:latin typeface="Myriad Pro" panose="020B0503030403020204"/>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TSDSI Tech Deep Dive 2022</a:t>
            </a: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India Mobile Congress IMC 2022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WORLD SMART CITY EXPO 2022 – Korea - 31 Aug-2 Sep’22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Embedded Technology Convention ASIA - 28-29 Sep’22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India Mobile Congress- 1 - 4 Oct’22</a:t>
            </a:r>
          </a:p>
          <a:p>
            <a:pPr marL="285750" indent="-285750">
              <a:lnSpc>
                <a:spcPct val="107000"/>
              </a:lnSpc>
              <a:spcAft>
                <a:spcPts val="800"/>
              </a:spcAft>
              <a:buFont typeface="Arial" panose="020B0604020202020204" pitchFamily="34" charset="0"/>
              <a:buChar char="•"/>
            </a:pPr>
            <a:r>
              <a:rPr lang="en-IN" sz="1600" dirty="0">
                <a:highlight>
                  <a:srgbClr val="FFFF00"/>
                </a:highlight>
                <a:latin typeface="Myriad Pro"/>
                <a:ea typeface="Arial"/>
                <a:cs typeface="Arial"/>
                <a:sym typeface="Arial"/>
              </a:rPr>
              <a:t>TSDSI Tech Deep Dive - 07-10 Nov’22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5th INTERNATIONAL CONFERENCE ON FUTURE SMART CITIES (FSC) - 18-20 Nov’22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IET Future Tech Congress 2022 (</a:t>
            </a:r>
            <a:r>
              <a:rPr lang="en-IN" sz="1600" dirty="0" err="1">
                <a:latin typeface="Myriad Pro"/>
                <a:ea typeface="Arial"/>
                <a:cs typeface="Arial"/>
                <a:sym typeface="Arial"/>
              </a:rPr>
              <a:t>Phygital</a:t>
            </a:r>
            <a:r>
              <a:rPr lang="en-IN" sz="1600" dirty="0">
                <a:latin typeface="Myriad Pro"/>
                <a:ea typeface="Arial"/>
                <a:cs typeface="Arial"/>
                <a:sym typeface="Arial"/>
              </a:rPr>
              <a:t> event) - 22-23 Nov’22</a:t>
            </a:r>
          </a:p>
          <a:p>
            <a:pPr marL="285750" indent="-285750">
              <a:lnSpc>
                <a:spcPct val="107000"/>
              </a:lnSpc>
              <a:spcAft>
                <a:spcPts val="800"/>
              </a:spcAft>
              <a:buFont typeface="Arial" panose="020B0604020202020204" pitchFamily="34" charset="0"/>
              <a:buChar char="•"/>
            </a:pPr>
            <a:endParaRPr lang="en-GB" sz="1600" b="1" dirty="0">
              <a:effectLst/>
              <a:latin typeface="Myriad Pro" panose="020B0503030403020204"/>
              <a:ea typeface="Times New Roman" panose="02020603050405020304" pitchFamily="18" charset="0"/>
            </a:endParaRPr>
          </a:p>
        </p:txBody>
      </p:sp>
      <p:sp>
        <p:nvSpPr>
          <p:cNvPr id="4" name="Footer Placeholder 38">
            <a:extLst>
              <a:ext uri="{FF2B5EF4-FFF2-40B4-BE49-F238E27FC236}">
                <a16:creationId xmlns:a16="http://schemas.microsoft.com/office/drawing/2014/main" id="{102CFB34-9DB1-AD3D-5D6C-7298C93E1A1E}"/>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370505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800A-72B0-471B-A678-EBB803A3CAEA}"/>
              </a:ext>
            </a:extLst>
          </p:cNvPr>
          <p:cNvSpPr>
            <a:spLocks noGrp="1"/>
          </p:cNvSpPr>
          <p:nvPr>
            <p:ph type="title"/>
          </p:nvPr>
        </p:nvSpPr>
        <p:spPr>
          <a:xfrm>
            <a:off x="340964" y="123986"/>
            <a:ext cx="8750274" cy="1328554"/>
          </a:xfrm>
        </p:spPr>
        <p:txBody>
          <a:bodyPr>
            <a:normAutofit/>
          </a:bodyPr>
          <a:lstStyle/>
          <a:p>
            <a:r>
              <a:rPr lang="en-US" sz="3600" dirty="0"/>
              <a:t>MARCOM Approach </a:t>
            </a:r>
            <a:endParaRPr lang="en-IN" sz="3600" dirty="0"/>
          </a:p>
        </p:txBody>
      </p:sp>
      <p:sp>
        <p:nvSpPr>
          <p:cNvPr id="8" name="Content Placeholder 2">
            <a:extLst>
              <a:ext uri="{FF2B5EF4-FFF2-40B4-BE49-F238E27FC236}">
                <a16:creationId xmlns:a16="http://schemas.microsoft.com/office/drawing/2014/main" id="{80DC3D57-6F2B-7BA2-756D-25D25D327F66}"/>
              </a:ext>
            </a:extLst>
          </p:cNvPr>
          <p:cNvSpPr>
            <a:spLocks noGrp="1"/>
          </p:cNvSpPr>
          <p:nvPr>
            <p:ph idx="1"/>
          </p:nvPr>
        </p:nvSpPr>
        <p:spPr>
          <a:xfrm>
            <a:off x="334696" y="1173570"/>
            <a:ext cx="10697098" cy="5129576"/>
          </a:xfrm>
        </p:spPr>
        <p:txBody>
          <a:bodyPr>
            <a:normAutofit lnSpcReduction="10000"/>
          </a:bodyPr>
          <a:lstStyle/>
          <a:p>
            <a:pPr marL="0" indent="0">
              <a:buNone/>
            </a:pPr>
            <a:r>
              <a:rPr lang="en-GB" sz="2300" b="1" dirty="0">
                <a:latin typeface="Myriad Pro" panose="020B0503030403020204" charset="0"/>
              </a:rPr>
              <a:t>MARCOM Goals </a:t>
            </a:r>
          </a:p>
          <a:p>
            <a:pPr marL="342900" lvl="0" indent="-342900">
              <a:lnSpc>
                <a:spcPct val="107000"/>
              </a:lnSpc>
              <a:buFont typeface="Symbol" panose="05050102010706020507" pitchFamily="18" charset="2"/>
              <a:buChar char=""/>
            </a:pPr>
            <a:r>
              <a:rPr lang="en-GB" sz="2300" dirty="0">
                <a:latin typeface="Myriad Pro" panose="020B0503030403020204" charset="0"/>
              </a:rPr>
              <a:t>Provide sustained Market Visibility for oneM2M;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to increase the understanding of oneM2M both as a technical standard and as an organization for developing and maintaining a standardization roadmap; and,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develop the market for oneM2M solutions.</a:t>
            </a:r>
            <a:endParaRPr lang="en-IN" sz="2300" dirty="0">
              <a:latin typeface="Myriad Pro" panose="020B0503030403020204" charset="0"/>
            </a:endParaRP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b="1" dirty="0">
                <a:latin typeface="Myriad Pro" panose="020B0503030403020204" charset="0"/>
                <a:ea typeface="Calibri" panose="020F0502020204030204" pitchFamily="34" charset="0"/>
              </a:rPr>
              <a:t>Approach</a:t>
            </a:r>
          </a:p>
          <a:p>
            <a:r>
              <a:rPr lang="en-IN" sz="2300" dirty="0">
                <a:latin typeface="Myriad Pro" panose="020B0503030403020204" charset="0"/>
                <a:ea typeface="Calibri" panose="020F0502020204030204" pitchFamily="34" charset="0"/>
              </a:rPr>
              <a:t>Global (oneM2M level), Partner level and Regional activities</a:t>
            </a:r>
          </a:p>
          <a:p>
            <a:r>
              <a:rPr lang="en-IN" sz="2300" dirty="0">
                <a:latin typeface="Myriad Pro" panose="020B0503030403020204" charset="0"/>
                <a:ea typeface="Calibri" panose="020F0502020204030204" pitchFamily="34" charset="0"/>
              </a:rPr>
              <a:t>Articles &amp; Speaking Opportunities in targeted journals/periodicals and Events</a:t>
            </a:r>
          </a:p>
          <a:p>
            <a:r>
              <a:rPr lang="en-IN" sz="2300" dirty="0">
                <a:latin typeface="Myriad Pro" panose="020B0503030403020204" charset="0"/>
                <a:ea typeface="Calibri" panose="020F0502020204030204" pitchFamily="34" charset="0"/>
              </a:rPr>
              <a:t>Support development of collateral for Developers</a:t>
            </a: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dirty="0">
                <a:latin typeface="Myriad Pro" panose="020B0503030403020204" charset="0"/>
                <a:ea typeface="Calibri" panose="020F0502020204030204" pitchFamily="34" charset="0"/>
              </a:rPr>
              <a:t>Interactions being held with Partner and oneM2M experts</a:t>
            </a:r>
          </a:p>
        </p:txBody>
      </p:sp>
      <p:sp>
        <p:nvSpPr>
          <p:cNvPr id="4" name="Footer Placeholder 38">
            <a:extLst>
              <a:ext uri="{FF2B5EF4-FFF2-40B4-BE49-F238E27FC236}">
                <a16:creationId xmlns:a16="http://schemas.microsoft.com/office/drawing/2014/main" id="{99B81CA2-4A57-E690-AC79-B94EA289DC59}"/>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22472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871942"/>
          </a:xfrm>
        </p:spPr>
        <p:txBody>
          <a:bodyPr>
            <a:normAutofit/>
          </a:bodyPr>
          <a:lstStyle/>
          <a:p>
            <a:r>
              <a:rPr lang="en-US" sz="4400" dirty="0"/>
              <a:t>oneM2M Conference (hybrid)</a:t>
            </a:r>
            <a:br>
              <a:rPr lang="en-US" sz="4800" dirty="0"/>
            </a:br>
            <a:r>
              <a:rPr lang="en-US" sz="3600" dirty="0"/>
              <a:t>The Journey to Massive IoT Through Interoperable and Open Standards</a:t>
            </a:r>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normAutofit/>
          </a:bodyPr>
          <a:lstStyle/>
          <a:p>
            <a:pPr lvl="0" algn="ctr">
              <a:spcBef>
                <a:spcPts val="1800"/>
              </a:spcBef>
              <a:spcAft>
                <a:spcPts val="300"/>
              </a:spcAft>
            </a:pPr>
            <a:r>
              <a:rPr lang="en-US" dirty="0"/>
              <a:t>Date: 1-2 Dec ‘22</a:t>
            </a:r>
            <a:endParaRPr lang="en-IN" dirty="0"/>
          </a:p>
          <a:p>
            <a:pPr>
              <a:spcBef>
                <a:spcPts val="1800"/>
              </a:spcBef>
              <a:spcAft>
                <a:spcPts val="300"/>
              </a:spcAft>
            </a:pPr>
            <a:r>
              <a:rPr lang="en-IN" sz="2400" dirty="0">
                <a:latin typeface="Myriad Pro" panose="020B0503030403020204" pitchFamily="34" charset="0"/>
              </a:rPr>
              <a:t>Venue: TTA premises (TBC), Seoul, S. Korea</a:t>
            </a:r>
          </a:p>
        </p:txBody>
      </p:sp>
    </p:spTree>
    <p:extLst>
      <p:ext uri="{BB962C8B-B14F-4D97-AF65-F5344CB8AC3E}">
        <p14:creationId xmlns:p14="http://schemas.microsoft.com/office/powerpoint/2010/main" val="397544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A8E846A-D691-BA62-18E1-075D2B51ED80}"/>
              </a:ext>
            </a:extLst>
          </p:cNvPr>
          <p:cNvSpPr>
            <a:spLocks noGrp="1"/>
          </p:cNvSpPr>
          <p:nvPr>
            <p:ph idx="1"/>
          </p:nvPr>
        </p:nvSpPr>
        <p:spPr>
          <a:xfrm>
            <a:off x="334696" y="1310640"/>
            <a:ext cx="11674424" cy="5181599"/>
          </a:xfrm>
        </p:spPr>
        <p:txBody>
          <a:bodyPr>
            <a:normAutofit fontScale="77500" lnSpcReduction="20000"/>
          </a:bodyPr>
          <a:lstStyle/>
          <a:p>
            <a:pPr marL="0" indent="0">
              <a:buNone/>
            </a:pPr>
            <a:r>
              <a:rPr lang="en-US" sz="2600" b="1" dirty="0"/>
              <a:t>Conference on “The Journey to Massive IoT Through Interoperable and Open Standards”</a:t>
            </a:r>
          </a:p>
          <a:p>
            <a:pPr marL="0" indent="0">
              <a:buNone/>
            </a:pPr>
            <a:endParaRPr lang="en-IN" sz="2500" dirty="0"/>
          </a:p>
          <a:p>
            <a:pPr marL="0" indent="0">
              <a:buNone/>
            </a:pPr>
            <a:r>
              <a:rPr lang="en-US" sz="2900" dirty="0">
                <a:effectLst/>
                <a:latin typeface="Times New Roman" panose="02020603050405020304" pitchFamily="18" charset="0"/>
                <a:ea typeface="Times New Roman" panose="02020603050405020304" pitchFamily="18" charset="0"/>
              </a:rPr>
              <a:t>To achieve quick results, many IoT deployments deploy single-purpose solutions or rely on proprietary platforms. However, as new requirements and operational goals arise these can be difficult to evolve. Users may find themselves locked into single technology or single-vendor environments. This can affect the scope for innovation and the ability to deploy cross-silo systems.</a:t>
            </a:r>
            <a:endParaRPr lang="en-IN" sz="2900" dirty="0">
              <a:effectLst/>
              <a:latin typeface="Times New Roman" panose="02020603050405020304" pitchFamily="18" charset="0"/>
              <a:ea typeface="Times New Roman" panose="02020603050405020304" pitchFamily="18" charset="0"/>
            </a:endParaRPr>
          </a:p>
          <a:p>
            <a:pPr marL="0" indent="0">
              <a:buNone/>
            </a:pPr>
            <a:r>
              <a:rPr lang="en-US" sz="2900" dirty="0">
                <a:effectLst/>
                <a:latin typeface="Times New Roman" panose="02020603050405020304" pitchFamily="18" charset="0"/>
                <a:ea typeface="Times New Roman" panose="02020603050405020304" pitchFamily="18" charset="0"/>
              </a:rPr>
              <a:t>This conference aims to illustrate the technical and innovation potential of open-standard, scalable and interoperable IoT systems. Presenters will describe IoT systems based on the oneM2M standard. They will share developer and deployment experiences while illustrating the benefits of global standardization. </a:t>
            </a:r>
            <a:endParaRPr lang="en-IN" sz="2900" dirty="0">
              <a:effectLst/>
              <a:latin typeface="Times New Roman" panose="02020603050405020304" pitchFamily="18" charset="0"/>
              <a:ea typeface="Times New Roman" panose="02020603050405020304" pitchFamily="18" charset="0"/>
            </a:endParaRPr>
          </a:p>
          <a:p>
            <a:pPr marL="0" indent="0">
              <a:buNone/>
            </a:pPr>
            <a:r>
              <a:rPr lang="en-US" sz="2900" dirty="0">
                <a:effectLst/>
                <a:latin typeface="Times New Roman" panose="02020603050405020304" pitchFamily="18" charset="0"/>
                <a:ea typeface="Times New Roman" panose="02020603050405020304" pitchFamily="18" charset="0"/>
              </a:rPr>
              <a:t>In addition to technical specifications, multi-year standardization roadmaps are a proven way to address new requirements. Interoperability testing and certification are also important for building trust in IoT systems. These issues will be discussed in terms of oneM2M’s standardization framework as well as the formal roles of regional standardization bodies and the ITU. </a:t>
            </a:r>
          </a:p>
          <a:p>
            <a:pPr marL="0" indent="0">
              <a:buNone/>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AGENDA PROGRAM: to be announced shortly</a:t>
            </a:r>
            <a:endParaRPr lang="en-IN"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2900" dirty="0">
              <a:effectLst/>
              <a:latin typeface="Times New Roman" panose="02020603050405020304" pitchFamily="18" charset="0"/>
              <a:ea typeface="Times New Roman" panose="02020603050405020304" pitchFamily="18" charset="0"/>
            </a:endParaRPr>
          </a:p>
          <a:p>
            <a:pPr marL="0" indent="0">
              <a:buNone/>
            </a:pPr>
            <a:endParaRPr lang="en-IN" sz="1600" dirty="0"/>
          </a:p>
        </p:txBody>
      </p:sp>
      <p:sp>
        <p:nvSpPr>
          <p:cNvPr id="2" name="Title 1">
            <a:extLst>
              <a:ext uri="{FF2B5EF4-FFF2-40B4-BE49-F238E27FC236}">
                <a16:creationId xmlns:a16="http://schemas.microsoft.com/office/drawing/2014/main" id="{B2DA54F5-9A5B-26D4-78FF-56EDC01629F3}"/>
              </a:ext>
            </a:extLst>
          </p:cNvPr>
          <p:cNvSpPr>
            <a:spLocks noGrp="1"/>
          </p:cNvSpPr>
          <p:nvPr>
            <p:ph type="title"/>
          </p:nvPr>
        </p:nvSpPr>
        <p:spPr/>
        <p:txBody>
          <a:bodyPr>
            <a:normAutofit/>
          </a:bodyPr>
          <a:lstStyle/>
          <a:p>
            <a:r>
              <a:rPr lang="en-US" dirty="0"/>
              <a:t>About the Conference</a:t>
            </a:r>
            <a:endParaRPr lang="en-IN" dirty="0"/>
          </a:p>
        </p:txBody>
      </p:sp>
      <p:sp>
        <p:nvSpPr>
          <p:cNvPr id="4" name="Footer Placeholder 3">
            <a:extLst>
              <a:ext uri="{FF2B5EF4-FFF2-40B4-BE49-F238E27FC236}">
                <a16:creationId xmlns:a16="http://schemas.microsoft.com/office/drawing/2014/main" id="{1FADE11F-9C9A-37FE-8ADF-CD2C29D50134}"/>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12" name="Object 11">
            <a:extLst>
              <a:ext uri="{FF2B5EF4-FFF2-40B4-BE49-F238E27FC236}">
                <a16:creationId xmlns:a16="http://schemas.microsoft.com/office/drawing/2014/main" id="{2123948B-2E34-C28A-D850-289540EDF59E}"/>
              </a:ext>
            </a:extLst>
          </p:cNvPr>
          <p:cNvGraphicFramePr>
            <a:graphicFrameLocks noChangeAspect="1"/>
          </p:cNvGraphicFramePr>
          <p:nvPr>
            <p:extLst>
              <p:ext uri="{D42A27DB-BD31-4B8C-83A1-F6EECF244321}">
                <p14:modId xmlns:p14="http://schemas.microsoft.com/office/powerpoint/2010/main" val="1612839311"/>
              </p:ext>
            </p:extLst>
          </p:nvPr>
        </p:nvGraphicFramePr>
        <p:xfrm>
          <a:off x="9032240" y="5151278"/>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400" imgH="792360" progId="Word.Document.12">
                  <p:embed/>
                </p:oleObj>
              </mc:Choice>
              <mc:Fallback>
                <p:oleObj name="Document" showAsIcon="1" r:id="rId2" imgW="914400" imgH="792360" progId="Word.Document.12">
                  <p:embed/>
                  <p:pic>
                    <p:nvPicPr>
                      <p:cNvPr id="0" name=""/>
                      <p:cNvPicPr/>
                      <p:nvPr/>
                    </p:nvPicPr>
                    <p:blipFill>
                      <a:blip r:embed="rId3"/>
                      <a:stretch>
                        <a:fillRect/>
                      </a:stretch>
                    </p:blipFill>
                    <p:spPr>
                      <a:xfrm>
                        <a:off x="9032240" y="515127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8217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945938" cy="1173570"/>
          </a:xfrm>
        </p:spPr>
        <p:txBody>
          <a:bodyPr>
            <a:normAutofit/>
          </a:bodyPr>
          <a:lstStyle/>
          <a:p>
            <a:r>
              <a:rPr lang="en-IN" dirty="0">
                <a:effectLst/>
                <a:latin typeface="Myriad Pro" panose="020B0503030403020204" charset="0"/>
                <a:ea typeface="Calibri" panose="020F0502020204030204" pitchFamily="34" charset="0"/>
              </a:rPr>
              <a:t>Logistics Information</a:t>
            </a:r>
            <a:endParaRPr lang="fr-FR" dirty="0"/>
          </a:p>
        </p:txBody>
      </p:sp>
      <p:sp>
        <p:nvSpPr>
          <p:cNvPr id="39" name="Content Placeholder 2">
            <a:extLst>
              <a:ext uri="{FF2B5EF4-FFF2-40B4-BE49-F238E27FC236}">
                <a16:creationId xmlns:a16="http://schemas.microsoft.com/office/drawing/2014/main" id="{75712E42-36E6-85FA-0C29-26DA8F71D4CB}"/>
              </a:ext>
            </a:extLst>
          </p:cNvPr>
          <p:cNvSpPr>
            <a:spLocks noGrp="1"/>
          </p:cNvSpPr>
          <p:nvPr>
            <p:ph idx="1"/>
          </p:nvPr>
        </p:nvSpPr>
        <p:spPr>
          <a:xfrm>
            <a:off x="334696" y="1290499"/>
            <a:ext cx="10515600" cy="4948922"/>
          </a:xfrm>
        </p:spPr>
        <p:txBody>
          <a:bodyPr>
            <a:normAutofit/>
          </a:bodyPr>
          <a:lstStyle/>
          <a:p>
            <a:pPr marL="228600"/>
            <a:endParaRPr lang="en-US" sz="1600" dirty="0">
              <a:effectLst/>
              <a:highlight>
                <a:srgbClr val="00FFFF"/>
              </a:highlight>
              <a:latin typeface="Myriad Pro" panose="020B0503030403020204" charset="0"/>
              <a:ea typeface="Calibri" panose="020F0502020204030204" pitchFamily="34"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SCHEDULE: 1-2 December 2022, 1600-1800 KST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VENUE: </a:t>
            </a:r>
            <a:r>
              <a:rPr lang="en-US" sz="1800" dirty="0"/>
              <a:t>1-2 December 2022, </a:t>
            </a:r>
            <a:r>
              <a:rPr lang="en-US" sz="1800" dirty="0">
                <a:highlight>
                  <a:srgbClr val="00FFFF"/>
                </a:highlight>
              </a:rPr>
              <a:t>Hybrid/&lt;TTA office location&gt;</a:t>
            </a:r>
          </a:p>
          <a:p>
            <a:r>
              <a:rPr lang="en-US" sz="1800" b="1" dirty="0">
                <a:latin typeface="Times New Roman" panose="02020603050405020304" pitchFamily="18" charset="0"/>
                <a:cs typeface="Times New Roman" panose="02020603050405020304" pitchFamily="18" charset="0"/>
              </a:rPr>
              <a:t>PARTICIPATION:  </a:t>
            </a:r>
            <a:r>
              <a:rPr lang="en-US" sz="1600" dirty="0">
                <a:effectLst/>
                <a:latin typeface="inherit"/>
                <a:ea typeface="Times New Roman" panose="02020603050405020304" pitchFamily="18" charset="0"/>
                <a:cs typeface="Times New Roman" panose="02020603050405020304" pitchFamily="18" charset="0"/>
              </a:rPr>
              <a:t>Open to all by prior registration at &lt;link here&gt;.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600" dirty="0">
                <a:effectLst/>
                <a:latin typeface="inherit"/>
                <a:ea typeface="Times New Roman" panose="02020603050405020304" pitchFamily="18" charset="0"/>
                <a:cs typeface="Times New Roman" panose="02020603050405020304" pitchFamily="18" charset="0"/>
              </a:rPr>
              <a:t>Participants from outside S. Korea who plan to attend the conference in person are requested to go through the visiting guidelines at link here.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It maybe noted that the conference is being held as part of the oneM2M TP 57 and Interop #8 activities, being hosted by TTA in its </a:t>
            </a:r>
            <a:r>
              <a:rPr lang="en-US" sz="16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&lt;</a:t>
            </a:r>
            <a:r>
              <a:rPr lang="en-US" sz="1600" dirty="0" err="1">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Pangyo</a:t>
            </a:r>
            <a:r>
              <a:rPr lang="en-US" sz="16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&gt;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premises. Conference participants who wish to join this visit, may reach out to the conference conveners </a:t>
            </a:r>
            <a:r>
              <a:rPr lang="en-US" sz="16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&lt;XXXX&gt;.</a:t>
            </a:r>
            <a:endParaRPr lang="en-IN"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endParaRPr lang="en-US" sz="1600" dirty="0">
              <a:highlight>
                <a:srgbClr val="00FFFF"/>
              </a:highlight>
              <a:latin typeface="Myriad Pro" panose="020B0503030403020204" charset="0"/>
            </a:endParaRPr>
          </a:p>
          <a:p>
            <a:endParaRPr lang="fr-FR" sz="1600" dirty="0">
              <a:latin typeface="Myriad Pro" panose="020B0503030403020204" charset="0"/>
            </a:endParaRPr>
          </a:p>
        </p:txBody>
      </p:sp>
      <p:sp>
        <p:nvSpPr>
          <p:cNvPr id="40" name="Footer Placeholder 38">
            <a:extLst>
              <a:ext uri="{FF2B5EF4-FFF2-40B4-BE49-F238E27FC236}">
                <a16:creationId xmlns:a16="http://schemas.microsoft.com/office/drawing/2014/main" id="{2AD0E62A-0D2D-E6B4-D060-1767E49649A3}"/>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99960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655762"/>
          </a:xfrm>
        </p:spPr>
        <p:txBody>
          <a:bodyPr>
            <a:normAutofit/>
          </a:bodyPr>
          <a:lstStyle/>
          <a:p>
            <a:r>
              <a:rPr lang="en-IN" sz="4800" dirty="0"/>
              <a:t>10</a:t>
            </a:r>
            <a:r>
              <a:rPr lang="en-IN" sz="4800" baseline="30000" dirty="0"/>
              <a:t>th</a:t>
            </a:r>
            <a:r>
              <a:rPr lang="en-IN" sz="4800" dirty="0"/>
              <a:t> Anniversary Celebrations</a:t>
            </a:r>
            <a:endParaRPr lang="en-US" sz="4800"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lstStyle/>
          <a:p>
            <a:pPr lvl="0" algn="ctr">
              <a:spcBef>
                <a:spcPts val="1800"/>
              </a:spcBef>
              <a:spcAft>
                <a:spcPts val="300"/>
              </a:spcAft>
            </a:pPr>
            <a:endParaRPr lang="en-IN" sz="2400" dirty="0">
              <a:latin typeface="Myriad Pro" panose="020B0503030403020204" pitchFamily="34" charset="0"/>
            </a:endParaRPr>
          </a:p>
        </p:txBody>
      </p:sp>
    </p:spTree>
    <p:extLst>
      <p:ext uri="{BB962C8B-B14F-4D97-AF65-F5344CB8AC3E}">
        <p14:creationId xmlns:p14="http://schemas.microsoft.com/office/powerpoint/2010/main" val="65346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normAutofit/>
          </a:bodyPr>
          <a:lstStyle/>
          <a:p>
            <a:r>
              <a:rPr lang="en-IN" dirty="0"/>
              <a:t>10</a:t>
            </a:r>
            <a:r>
              <a:rPr lang="en-IN" baseline="30000" dirty="0"/>
              <a:t>th</a:t>
            </a:r>
            <a:r>
              <a:rPr lang="en-IN" dirty="0"/>
              <a:t> Anniversary Celebrations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Table 7">
            <a:extLst>
              <a:ext uri="{FF2B5EF4-FFF2-40B4-BE49-F238E27FC236}">
                <a16:creationId xmlns:a16="http://schemas.microsoft.com/office/drawing/2014/main" id="{A2E63F4C-B763-CA41-40AC-13B401BDAC20}"/>
              </a:ext>
            </a:extLst>
          </p:cNvPr>
          <p:cNvGraphicFramePr>
            <a:graphicFrameLocks noGrp="1"/>
          </p:cNvGraphicFramePr>
          <p:nvPr>
            <p:extLst>
              <p:ext uri="{D42A27DB-BD31-4B8C-83A1-F6EECF244321}">
                <p14:modId xmlns:p14="http://schemas.microsoft.com/office/powerpoint/2010/main" val="2888953303"/>
              </p:ext>
            </p:extLst>
          </p:nvPr>
        </p:nvGraphicFramePr>
        <p:xfrm>
          <a:off x="579482" y="1324099"/>
          <a:ext cx="10901318" cy="2748280"/>
        </p:xfrm>
        <a:graphic>
          <a:graphicData uri="http://schemas.openxmlformats.org/drawingml/2006/table">
            <a:tbl>
              <a:tblPr firstRow="1" bandRow="1">
                <a:tableStyleId>{5C22544A-7EE6-4342-B048-85BDC9FD1C3A}</a:tableStyleId>
              </a:tblPr>
              <a:tblGrid>
                <a:gridCol w="3945525">
                  <a:extLst>
                    <a:ext uri="{9D8B030D-6E8A-4147-A177-3AD203B41FA5}">
                      <a16:colId xmlns:a16="http://schemas.microsoft.com/office/drawing/2014/main" val="112981697"/>
                    </a:ext>
                  </a:extLst>
                </a:gridCol>
                <a:gridCol w="6955793">
                  <a:extLst>
                    <a:ext uri="{9D8B030D-6E8A-4147-A177-3AD203B41FA5}">
                      <a16:colId xmlns:a16="http://schemas.microsoft.com/office/drawing/2014/main" val="3019250696"/>
                    </a:ext>
                  </a:extLst>
                </a:gridCol>
              </a:tblGrid>
              <a:tr h="370840">
                <a:tc>
                  <a:txBody>
                    <a:bodyPr/>
                    <a:lstStyle/>
                    <a:p>
                      <a:r>
                        <a:rPr lang="en-US" b="1" dirty="0">
                          <a:latin typeface="Myriad Pro" panose="020B0503030403020204" charset="0"/>
                        </a:rPr>
                        <a:t>Event</a:t>
                      </a:r>
                      <a:endParaRPr lang="en-IN" b="1" dirty="0">
                        <a:latin typeface="Myriad Pro" panose="020B0503030403020204" charset="0"/>
                      </a:endParaRPr>
                    </a:p>
                  </a:txBody>
                  <a:tcPr/>
                </a:tc>
                <a:tc>
                  <a:txBody>
                    <a:bodyPr/>
                    <a:lstStyle/>
                    <a:p>
                      <a:r>
                        <a:rPr lang="en-US" dirty="0">
                          <a:latin typeface="Myriad Pro" panose="020B0503030403020204" charset="0"/>
                        </a:rPr>
                        <a:t>Activities</a:t>
                      </a:r>
                      <a:endParaRPr lang="en-IN" dirty="0">
                        <a:latin typeface="Myriad Pro" panose="020B0503030403020204" charset="0"/>
                      </a:endParaRPr>
                    </a:p>
                  </a:txBody>
                  <a:tcPr/>
                </a:tc>
                <a:extLst>
                  <a:ext uri="{0D108BD9-81ED-4DB2-BD59-A6C34878D82A}">
                    <a16:rowId xmlns:a16="http://schemas.microsoft.com/office/drawing/2014/main" val="1511933058"/>
                  </a:ext>
                </a:extLst>
              </a:tr>
              <a:tr h="370840">
                <a:tc>
                  <a:txBody>
                    <a:bodyPr/>
                    <a:lstStyle/>
                    <a:p>
                      <a:r>
                        <a:rPr lang="en-US" dirty="0">
                          <a:latin typeface="Myriad Pro" panose="020B0503030403020204" charset="0"/>
                        </a:rPr>
                        <a:t>Revisit TP#1 in ETSI HQ: 26-30 Sep’22 </a:t>
                      </a:r>
                      <a:endParaRPr lang="en-IN" dirty="0">
                        <a:latin typeface="Myriad Pro" panose="020B0503030403020204" charset="0"/>
                      </a:endParaRPr>
                    </a:p>
                  </a:txBody>
                  <a:tcPr/>
                </a:tc>
                <a:tc>
                  <a:txBody>
                    <a:bodyPr/>
                    <a:lstStyle/>
                    <a:p>
                      <a:r>
                        <a:rPr lang="en-US" dirty="0">
                          <a:latin typeface="Myriad Pro" panose="020B0503030403020204" charset="0"/>
                        </a:rPr>
                        <a:t>TP 56 –</a:t>
                      </a:r>
                    </a:p>
                    <a:p>
                      <a:pPr marL="285750" indent="-285750">
                        <a:buFontTx/>
                        <a:buChar char="-"/>
                      </a:pPr>
                      <a:r>
                        <a:rPr lang="en-US" dirty="0">
                          <a:latin typeface="Myriad Pro" panose="020B0503030403020204" charset="0"/>
                        </a:rPr>
                        <a:t>Felicitated long serving experts and Past leaders</a:t>
                      </a:r>
                    </a:p>
                    <a:p>
                      <a:pPr marL="285750" indent="-285750">
                        <a:buFontTx/>
                        <a:buChar char="-"/>
                      </a:pPr>
                      <a:r>
                        <a:rPr lang="en-US" dirty="0">
                          <a:latin typeface="Myriad Pro" panose="020B0503030403020204" charset="0"/>
                        </a:rPr>
                        <a:t>oneM2M Short Videos Series for Developers Launched</a:t>
                      </a:r>
                    </a:p>
                    <a:p>
                      <a:pPr marL="285750" indent="-285750">
                        <a:buFontTx/>
                        <a:buChar char="-"/>
                      </a:pPr>
                      <a:r>
                        <a:rPr lang="en-IN" dirty="0">
                          <a:latin typeface="Myriad Pro" panose="020B0503030403020204" charset="0"/>
                        </a:rPr>
                        <a:t>Sponsored Social Event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IN" dirty="0">
                          <a:latin typeface="Myriad Pro" panose="020B0503030403020204" charset="0"/>
                        </a:rPr>
                        <a:t>Souvenirs distribution</a:t>
                      </a:r>
                    </a:p>
                    <a:p>
                      <a:pPr marL="285750" indent="-285750">
                        <a:buFontTx/>
                        <a:buChar char="-"/>
                      </a:pPr>
                      <a:r>
                        <a:rPr lang="en-IN" b="0" dirty="0">
                          <a:latin typeface="Myriad Pro" panose="020B0503030403020204" charset="0"/>
                        </a:rPr>
                        <a:t>SSC white paper Launched</a:t>
                      </a:r>
                    </a:p>
                  </a:txBody>
                  <a:tcPr/>
                </a:tc>
                <a:extLst>
                  <a:ext uri="{0D108BD9-81ED-4DB2-BD59-A6C34878D82A}">
                    <a16:rowId xmlns:a16="http://schemas.microsoft.com/office/drawing/2014/main" val="177917625"/>
                  </a:ext>
                </a:extLst>
              </a:tr>
              <a:tr h="370840">
                <a:tc>
                  <a:txBody>
                    <a:bodyPr/>
                    <a:lstStyle/>
                    <a:p>
                      <a:r>
                        <a:rPr lang="en-US" dirty="0">
                          <a:latin typeface="Myriad Pro" panose="020B0503030403020204" charset="0"/>
                        </a:rPr>
                        <a:t>oneM2M Conference: 1-2 Dec’ 22</a:t>
                      </a:r>
                      <a:endParaRPr lang="en-IN" dirty="0">
                        <a:latin typeface="Myriad Pro" panose="020B0503030403020204" charset="0"/>
                      </a:endParaRPr>
                    </a:p>
                  </a:txBody>
                  <a:tcPr/>
                </a:tc>
                <a:tc>
                  <a:txBody>
                    <a:bodyPr/>
                    <a:lstStyle/>
                    <a:p>
                      <a:r>
                        <a:rPr lang="en-US" dirty="0">
                          <a:latin typeface="Myriad Pro" panose="020B0503030403020204" charset="0"/>
                        </a:rPr>
                        <a:t>Hybrid Conference with support from TTA in Seoul co-located with PT57</a:t>
                      </a:r>
                      <a:endParaRPr lang="en-IN" dirty="0">
                        <a:latin typeface="Myriad Pro" panose="020B0503030403020204" charset="0"/>
                      </a:endParaRPr>
                    </a:p>
                  </a:txBody>
                  <a:tcPr/>
                </a:tc>
                <a:extLst>
                  <a:ext uri="{0D108BD9-81ED-4DB2-BD59-A6C34878D82A}">
                    <a16:rowId xmlns:a16="http://schemas.microsoft.com/office/drawing/2014/main" val="3598666154"/>
                  </a:ext>
                </a:extLst>
              </a:tr>
            </a:tbl>
          </a:graphicData>
        </a:graphic>
      </p:graphicFrame>
    </p:spTree>
    <p:extLst>
      <p:ext uri="{BB962C8B-B14F-4D97-AF65-F5344CB8AC3E}">
        <p14:creationId xmlns:p14="http://schemas.microsoft.com/office/powerpoint/2010/main" val="394126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655762"/>
          </a:xfrm>
        </p:spPr>
        <p:txBody>
          <a:bodyPr>
            <a:normAutofit/>
          </a:bodyPr>
          <a:lstStyle/>
          <a:p>
            <a:r>
              <a:rPr lang="en-IN" sz="4800" dirty="0"/>
              <a:t>Events, Speaking </a:t>
            </a:r>
            <a:r>
              <a:rPr lang="en-IN" sz="4800" dirty="0" err="1"/>
              <a:t>Opps</a:t>
            </a:r>
            <a:r>
              <a:rPr lang="en-IN" sz="4800" dirty="0"/>
              <a:t> &amp; Marcom Updates</a:t>
            </a:r>
            <a:endParaRPr lang="en-US" sz="4800"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lstStyle/>
          <a:p>
            <a:pPr lvl="0" algn="ctr">
              <a:spcBef>
                <a:spcPts val="1800"/>
              </a:spcBef>
              <a:spcAft>
                <a:spcPts val="300"/>
              </a:spcAft>
            </a:pPr>
            <a:endParaRPr lang="en-IN" sz="2400" dirty="0">
              <a:latin typeface="Myriad Pro" panose="020B0503030403020204" pitchFamily="34" charset="0"/>
            </a:endParaRPr>
          </a:p>
        </p:txBody>
      </p:sp>
    </p:spTree>
    <p:extLst>
      <p:ext uri="{BB962C8B-B14F-4D97-AF65-F5344CB8AC3E}">
        <p14:creationId xmlns:p14="http://schemas.microsoft.com/office/powerpoint/2010/main" val="344241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E798-8086-EBBC-6009-401E8E9B6FE6}"/>
              </a:ext>
            </a:extLst>
          </p:cNvPr>
          <p:cNvSpPr>
            <a:spLocks noGrp="1"/>
          </p:cNvSpPr>
          <p:nvPr>
            <p:ph type="title"/>
          </p:nvPr>
        </p:nvSpPr>
        <p:spPr>
          <a:xfrm>
            <a:off x="334696" y="0"/>
            <a:ext cx="9697071" cy="1173570"/>
          </a:xfrm>
        </p:spPr>
        <p:txBody>
          <a:bodyPr>
            <a:normAutofit fontScale="90000"/>
          </a:bodyPr>
          <a:lstStyle/>
          <a:p>
            <a:r>
              <a:rPr lang="en-IN" sz="4400" dirty="0">
                <a:highlight>
                  <a:schemeClr val="lt1"/>
                </a:highlight>
                <a:latin typeface="Myriad Pro"/>
                <a:sym typeface="Open Sans"/>
              </a:rPr>
              <a:t>VISIBILITY – </a:t>
            </a:r>
            <a:r>
              <a:rPr lang="en-IN" sz="4400" dirty="0">
                <a:latin typeface="Myriad Pro"/>
                <a:sym typeface="Open Sans"/>
              </a:rPr>
              <a:t>Events &amp; Speaking Opportunities (</a:t>
            </a:r>
            <a:r>
              <a:rPr lang="en-IN" sz="4400" dirty="0">
                <a:latin typeface="Myriad Pro"/>
              </a:rPr>
              <a:t>U</a:t>
            </a:r>
            <a:r>
              <a:rPr lang="en-IN" sz="4400" dirty="0">
                <a:latin typeface="Myriad Pro"/>
                <a:sym typeface="Open Sans"/>
              </a:rPr>
              <a:t>pcoming/</a:t>
            </a:r>
            <a:r>
              <a:rPr lang="en-IN" sz="4400" dirty="0">
                <a:latin typeface="Myriad Pro"/>
              </a:rPr>
              <a:t>Potential</a:t>
            </a:r>
            <a:r>
              <a:rPr lang="en-IN" sz="4400" dirty="0">
                <a:latin typeface="Myriad Pro"/>
                <a:sym typeface="Open Sans"/>
              </a:rPr>
              <a:t>)</a:t>
            </a:r>
            <a:endParaRPr lang="en-IN" dirty="0"/>
          </a:p>
        </p:txBody>
      </p:sp>
      <p:sp>
        <p:nvSpPr>
          <p:cNvPr id="4" name="Footer Placeholder 3">
            <a:extLst>
              <a:ext uri="{FF2B5EF4-FFF2-40B4-BE49-F238E27FC236}">
                <a16:creationId xmlns:a16="http://schemas.microsoft.com/office/drawing/2014/main" id="{4A4956B8-9185-5ABB-B40E-873B19C05E5E}"/>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6" name="Google Shape;97;p4">
            <a:extLst>
              <a:ext uri="{FF2B5EF4-FFF2-40B4-BE49-F238E27FC236}">
                <a16:creationId xmlns:a16="http://schemas.microsoft.com/office/drawing/2014/main" id="{DDA57822-6E64-1A37-975F-E4C17C82F145}"/>
              </a:ext>
            </a:extLst>
          </p:cNvPr>
          <p:cNvGraphicFramePr/>
          <p:nvPr>
            <p:extLst>
              <p:ext uri="{D42A27DB-BD31-4B8C-83A1-F6EECF244321}">
                <p14:modId xmlns:p14="http://schemas.microsoft.com/office/powerpoint/2010/main" val="3659054075"/>
              </p:ext>
            </p:extLst>
          </p:nvPr>
        </p:nvGraphicFramePr>
        <p:xfrm>
          <a:off x="0" y="1109402"/>
          <a:ext cx="12192000" cy="5321175"/>
        </p:xfrm>
        <a:graphic>
          <a:graphicData uri="http://schemas.openxmlformats.org/drawingml/2006/table">
            <a:tbl>
              <a:tblPr firstRow="1" bandRow="1">
                <a:tableStyleId>{5202B0CA-FC54-4496-8BCA-5EF66A818D29}</a:tableStyleId>
              </a:tblPr>
              <a:tblGrid>
                <a:gridCol w="1902065">
                  <a:extLst>
                    <a:ext uri="{9D8B030D-6E8A-4147-A177-3AD203B41FA5}">
                      <a16:colId xmlns:a16="http://schemas.microsoft.com/office/drawing/2014/main" val="20000"/>
                    </a:ext>
                  </a:extLst>
                </a:gridCol>
                <a:gridCol w="2902801">
                  <a:extLst>
                    <a:ext uri="{9D8B030D-6E8A-4147-A177-3AD203B41FA5}">
                      <a16:colId xmlns:a16="http://schemas.microsoft.com/office/drawing/2014/main" val="20001"/>
                    </a:ext>
                  </a:extLst>
                </a:gridCol>
                <a:gridCol w="4265951">
                  <a:extLst>
                    <a:ext uri="{9D8B030D-6E8A-4147-A177-3AD203B41FA5}">
                      <a16:colId xmlns:a16="http://schemas.microsoft.com/office/drawing/2014/main" val="20002"/>
                    </a:ext>
                  </a:extLst>
                </a:gridCol>
                <a:gridCol w="3121183">
                  <a:extLst>
                    <a:ext uri="{9D8B030D-6E8A-4147-A177-3AD203B41FA5}">
                      <a16:colId xmlns:a16="http://schemas.microsoft.com/office/drawing/2014/main" val="20003"/>
                    </a:ext>
                  </a:extLst>
                </a:gridCol>
              </a:tblGrid>
              <a:tr h="403715">
                <a:tc>
                  <a:txBody>
                    <a:bodyPr/>
                    <a:lstStyle/>
                    <a:p>
                      <a:pPr marL="0" marR="0" lvl="0" indent="0" algn="l" rtl="0">
                        <a:spcBef>
                          <a:spcPts val="0"/>
                        </a:spcBef>
                        <a:spcAft>
                          <a:spcPts val="0"/>
                        </a:spcAft>
                        <a:buNone/>
                      </a:pPr>
                      <a:r>
                        <a:rPr lang="en-IN" sz="1800" b="1" u="none" strike="noStrike" cap="none" dirty="0">
                          <a:solidFill>
                            <a:schemeClr val="bg1"/>
                          </a:solidFill>
                          <a:latin typeface="Myriad Pro" panose="020B0503030403020204" charset="0"/>
                          <a:sym typeface="Open Sans"/>
                        </a:rPr>
                        <a:t>VISIBILITY</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oneM2M </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Partner driven</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Regional</a:t>
                      </a:r>
                      <a:endParaRPr sz="1800" b="1" dirty="0">
                        <a:solidFill>
                          <a:schemeClr val="bg1"/>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1647178">
                <a:tc>
                  <a:txBody>
                    <a:bodyPr/>
                    <a:lstStyle/>
                    <a:p>
                      <a:pPr marL="0" marR="0" lvl="0" indent="0" algn="l" rtl="0">
                        <a:spcBef>
                          <a:spcPts val="0"/>
                        </a:spcBef>
                        <a:spcAft>
                          <a:spcPts val="0"/>
                        </a:spcAft>
                        <a:buNone/>
                      </a:pPr>
                      <a:r>
                        <a:rPr lang="en-IN" sz="1700" b="1" dirty="0">
                          <a:latin typeface="Myriad Pro" panose="020B0503030403020204" charset="0"/>
                          <a:sym typeface="Open Sans"/>
                        </a:rPr>
                        <a:t>Events </a:t>
                      </a:r>
                      <a:endParaRPr sz="1700" b="1"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700" dirty="0">
                          <a:solidFill>
                            <a:schemeClr val="dk1"/>
                          </a:solidFill>
                          <a:latin typeface="Myriad Pro" panose="020B0503030403020204" charset="0"/>
                          <a:sym typeface="Open Sans"/>
                        </a:rPr>
                        <a:t>oneM2M Conference (1-2 Dec’22) in Korea</a:t>
                      </a:r>
                      <a:endParaRPr lang="en-IN" sz="1700" dirty="0">
                        <a:latin typeface="Myriad Pro" panose="020B0503030403020204" charset="0"/>
                        <a:ea typeface="Open Sans"/>
                        <a:cs typeface="Open Sans"/>
                        <a:sym typeface="Open Sans"/>
                      </a:endParaRPr>
                    </a:p>
                    <a:p>
                      <a:pPr marL="0" marR="0" lvl="0" indent="0" algn="l" rtl="0">
                        <a:spcBef>
                          <a:spcPts val="0"/>
                        </a:spcBef>
                        <a:spcAft>
                          <a:spcPts val="0"/>
                        </a:spcAft>
                        <a:buNone/>
                      </a:pPr>
                      <a:endParaRPr lang="en-IN" sz="1700" dirty="0">
                        <a:solidFill>
                          <a:schemeClr val="dk1"/>
                        </a:solidFill>
                        <a:latin typeface="Myriad Pro" panose="020B0503030403020204" charset="0"/>
                        <a:sym typeface="Open Sans"/>
                      </a:endParaRPr>
                    </a:p>
                    <a:p>
                      <a:pPr marL="0" marR="0" lvl="0" indent="0" algn="l" rtl="0">
                        <a:spcBef>
                          <a:spcPts val="0"/>
                        </a:spcBef>
                        <a:spcAft>
                          <a:spcPts val="0"/>
                        </a:spcAft>
                        <a:buNone/>
                      </a:pPr>
                      <a:r>
                        <a:rPr lang="en-IN" sz="1700" dirty="0">
                          <a:solidFill>
                            <a:schemeClr val="dk1"/>
                          </a:solidFill>
                          <a:latin typeface="Myriad Pro" panose="020B0503030403020204" charset="0"/>
                          <a:sym typeface="Open Sans"/>
                        </a:rPr>
                        <a:t>Interop #8 hosted by TTA in Dec’22 (5 – 7 Dec’22)</a:t>
                      </a:r>
                      <a:endParaRPr sz="1700" dirty="0">
                        <a:solidFill>
                          <a:schemeClr val="dk1"/>
                        </a:solidFill>
                        <a:latin typeface="Myriad Pro" panose="020B0503030403020204" charset="0"/>
                        <a:sym typeface="Open Sans"/>
                      </a:endParaRPr>
                    </a:p>
                    <a:p>
                      <a:pPr marL="0" marR="0" lvl="0" indent="0" algn="l" rtl="0">
                        <a:spcBef>
                          <a:spcPts val="0"/>
                        </a:spcBef>
                        <a:spcAft>
                          <a:spcPts val="0"/>
                        </a:spcAft>
                        <a:buNone/>
                      </a:pPr>
                      <a:endParaRPr sz="1700" dirty="0">
                        <a:latin typeface="Myriad Pro" panose="020B0503030403020204" charset="0"/>
                        <a:sym typeface="Open Sans"/>
                      </a:endParaRPr>
                    </a:p>
                  </a:txBody>
                  <a:tcPr marL="91450" marR="91450" marT="45725" marB="45725"/>
                </a:tc>
                <a:tc>
                  <a:txBody>
                    <a:bodyPr/>
                    <a:lstStyle/>
                    <a:p>
                      <a:pPr marL="457200" lvl="0" indent="-336550" algn="l" rtl="0">
                        <a:spcBef>
                          <a:spcPts val="0"/>
                        </a:spcBef>
                        <a:spcAft>
                          <a:spcPts val="0"/>
                        </a:spcAft>
                        <a:buClr>
                          <a:schemeClr val="dk1"/>
                        </a:buClr>
                        <a:buSzPts val="1700"/>
                        <a:buFont typeface="Open Sans"/>
                        <a:buChar char="-"/>
                      </a:pPr>
                      <a:r>
                        <a:rPr lang="en-IN" sz="1700" dirty="0">
                          <a:latin typeface="Myriad Pro" panose="020B0503030403020204" charset="0"/>
                          <a:sym typeface="Open Sans"/>
                        </a:rPr>
                        <a:t>07-10 Nov: TSDSI- Tech Deep Dive*</a:t>
                      </a:r>
                    </a:p>
                    <a:p>
                      <a:pPr marL="457200" lvl="0" indent="-336550" algn="l" rtl="0">
                        <a:spcBef>
                          <a:spcPts val="0"/>
                        </a:spcBef>
                        <a:spcAft>
                          <a:spcPts val="0"/>
                        </a:spcAft>
                        <a:buClr>
                          <a:schemeClr val="dk1"/>
                        </a:buClr>
                        <a:buSzPts val="1700"/>
                        <a:buFont typeface="Open Sans"/>
                        <a:buChar char="-"/>
                      </a:pPr>
                      <a:r>
                        <a:rPr lang="en-IN" sz="1700" b="0" u="none" strike="noStrike" cap="none" dirty="0">
                          <a:solidFill>
                            <a:schemeClr val="tx1">
                              <a:lumMod val="75000"/>
                            </a:schemeClr>
                          </a:solidFill>
                          <a:latin typeface="Myriad Pro" panose="020B0503030403020204" charset="0"/>
                          <a:sym typeface="Open Sans"/>
                        </a:rPr>
                        <a:t>TTA-ETSI-KETI.. Online Hackathon (4 Oct-28 Nov)</a:t>
                      </a:r>
                      <a:endParaRPr lang="en-IN" sz="1700" b="0" i="0" u="none" strike="noStrike" cap="none" dirty="0">
                        <a:solidFill>
                          <a:schemeClr val="tx1">
                            <a:lumMod val="75000"/>
                          </a:schemeClr>
                        </a:solidFill>
                        <a:latin typeface="Myriad Pro" panose="020B0503030403020204" charset="0"/>
                        <a:ea typeface="Open Sans"/>
                        <a:cs typeface="Open Sans"/>
                        <a:sym typeface="Open Sans"/>
                      </a:endParaRPr>
                    </a:p>
                  </a:txBody>
                  <a:tcPr marL="91450" marR="91450" marT="45725" marB="45725"/>
                </a:tc>
                <a:tc>
                  <a:txBody>
                    <a:bodyPr/>
                    <a:lstStyle/>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US" sz="1700" u="sng" strike="sngStrike" dirty="0">
                          <a:solidFill>
                            <a:srgbClr val="FF0000"/>
                          </a:solidFill>
                          <a:latin typeface="Myriad Pro" panose="020B0503030403020204" charset="0"/>
                          <a:sym typeface="Open Sans"/>
                          <a:hlinkClick r:id="rId3">
                            <a:extLst>
                              <a:ext uri="{A12FA001-AC4F-418D-AE19-62706E023703}">
                                <ahyp:hlinkClr xmlns:ahyp="http://schemas.microsoft.com/office/drawing/2018/hyperlinkcolor" val="tx"/>
                              </a:ext>
                            </a:extLst>
                          </a:hlinkClick>
                        </a:rPr>
                        <a:t>18-20 Oct: Future Com Brazil/Hybrid/Sau Paolo</a:t>
                      </a:r>
                      <a:endParaRPr lang="en-US" sz="1700" u="sng" strike="sngStrike" dirty="0">
                        <a:solidFill>
                          <a:srgbClr val="FF0000"/>
                        </a:solidFill>
                        <a:latin typeface="Myriad Pro" panose="020B0503030403020204" charset="0"/>
                        <a:sym typeface="Open Sans"/>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US" sz="1700" b="0" u="sng" strike="noStrike" cap="none" dirty="0">
                          <a:solidFill>
                            <a:srgbClr val="FF0000"/>
                          </a:solidFill>
                          <a:latin typeface="Myriad Pro" panose="020B0503030403020204" charset="0"/>
                          <a:sym typeface="Arial"/>
                        </a:rPr>
                        <a:t>IET Future Tech Congress - 22-23 Nov (</a:t>
                      </a:r>
                      <a:r>
                        <a:rPr lang="en-US" sz="1700" b="0" u="sng" strike="noStrike" cap="none" dirty="0" err="1">
                          <a:solidFill>
                            <a:srgbClr val="FF0000"/>
                          </a:solidFill>
                          <a:latin typeface="Myriad Pro" panose="020B0503030403020204" charset="0"/>
                          <a:sym typeface="Arial"/>
                        </a:rPr>
                        <a:t>Phygital</a:t>
                      </a:r>
                      <a:r>
                        <a:rPr lang="en-US" sz="1700" b="0" u="sng" strike="noStrike" cap="none" dirty="0">
                          <a:solidFill>
                            <a:srgbClr val="FF0000"/>
                          </a:solidFill>
                          <a:latin typeface="Myriad Pro" panose="020B0503030403020204" charset="0"/>
                          <a:sym typeface="Arial"/>
                        </a:rPr>
                        <a:t>)/BLR</a:t>
                      </a:r>
                      <a:endParaRPr lang="en-IN" sz="1700" dirty="0">
                        <a:latin typeface="Myriad Pro" panose="020B0503030403020204" charset="0"/>
                        <a:sym typeface="Open Sans"/>
                      </a:endParaRPr>
                    </a:p>
                    <a:p>
                      <a:pPr marL="457200" lvl="0" indent="-336550" algn="l" rtl="0">
                        <a:spcBef>
                          <a:spcPts val="0"/>
                        </a:spcBef>
                        <a:spcAft>
                          <a:spcPts val="0"/>
                        </a:spcAft>
                        <a:buClr>
                          <a:schemeClr val="dk1"/>
                        </a:buClr>
                        <a:buSzPts val="1700"/>
                        <a:buFont typeface="Open Sans"/>
                        <a:buChar char="-"/>
                      </a:pPr>
                      <a:r>
                        <a:rPr lang="en-IN" sz="1800" kern="1200" dirty="0">
                          <a:solidFill>
                            <a:schemeClr val="dk1"/>
                          </a:solidFill>
                          <a:effectLst/>
                          <a:latin typeface="+mn-lt"/>
                          <a:ea typeface="+mn-ea"/>
                          <a:cs typeface="+mn-cs"/>
                        </a:rPr>
                        <a:t>IoT day seminar organised by Kerala Start-up Mission on 28th of October 2022 at Technopark, Thiruvananthapuram. Kerala. </a:t>
                      </a:r>
                      <a:endParaRPr sz="1700" b="0" i="0" u="sng" strike="noStrike" cap="none" dirty="0">
                        <a:solidFill>
                          <a:srgbClr val="FF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1725431">
                <a:tc>
                  <a:txBody>
                    <a:bodyPr/>
                    <a:lstStyle/>
                    <a:p>
                      <a:pPr marL="0" marR="0" lvl="0" indent="0" algn="l" rtl="0">
                        <a:spcBef>
                          <a:spcPts val="0"/>
                        </a:spcBef>
                        <a:spcAft>
                          <a:spcPts val="0"/>
                        </a:spcAft>
                        <a:buNone/>
                      </a:pPr>
                      <a:r>
                        <a:rPr lang="en-IN" sz="1700" b="1" dirty="0">
                          <a:latin typeface="Myriad Pro" panose="020B0503030403020204" charset="0"/>
                          <a:sym typeface="Open Sans"/>
                        </a:rPr>
                        <a:t>Speaking Opportunities</a:t>
                      </a:r>
                      <a:endParaRPr sz="1700" b="1" dirty="0">
                        <a:latin typeface="Myriad Pro" panose="020B0503030403020204" charset="0"/>
                        <a:ea typeface="Open Sans"/>
                        <a:cs typeface="Open Sans"/>
                        <a:sym typeface="Open Sans"/>
                      </a:endParaRPr>
                    </a:p>
                  </a:txBody>
                  <a:tcPr marL="91450" marR="91450" marT="45725" marB="45725"/>
                </a:tc>
                <a:tc gridSpan="3">
                  <a:txBody>
                    <a:bodyPr/>
                    <a:lstStyle/>
                    <a:p>
                      <a:pPr marL="285750" lvl="0" indent="-285750" algn="l" rtl="0">
                        <a:spcBef>
                          <a:spcPts val="800"/>
                        </a:spcBef>
                        <a:spcAft>
                          <a:spcPts val="0"/>
                        </a:spcAft>
                        <a:buFontTx/>
                        <a:buChar char="-"/>
                      </a:pPr>
                      <a:r>
                        <a:rPr lang="en-IN" sz="1800" u="sng" dirty="0">
                          <a:solidFill>
                            <a:schemeClr val="dk2"/>
                          </a:solidFill>
                          <a:latin typeface="Myriad Pro" panose="020B0503030403020204" charset="0"/>
                          <a:sym typeface="Arial"/>
                        </a:rPr>
                        <a:t>26 Oct-11 Nov’22: IEEE IoT WF /Tokyo/Hybrid</a:t>
                      </a:r>
                    </a:p>
                    <a:p>
                      <a:pPr marL="285750" lvl="0" indent="-285750" algn="l" rtl="0">
                        <a:spcBef>
                          <a:spcPts val="800"/>
                        </a:spcBef>
                        <a:spcAft>
                          <a:spcPts val="0"/>
                        </a:spcAft>
                        <a:buFontTx/>
                        <a:buChar char="-"/>
                      </a:pPr>
                      <a:r>
                        <a:rPr lang="en-IN" sz="1800" dirty="0">
                          <a:latin typeface="Myriad Pro" panose="020B0503030403020204" charset="0"/>
                          <a:sym typeface="Open Sans"/>
                        </a:rPr>
                        <a:t>07-10 Nov: TSDSI- Tech Deep Dive</a:t>
                      </a:r>
                    </a:p>
                    <a:p>
                      <a:pPr marL="285750" lvl="0" indent="-285750" algn="l" rtl="0">
                        <a:spcBef>
                          <a:spcPts val="800"/>
                        </a:spcBef>
                        <a:spcAft>
                          <a:spcPts val="0"/>
                        </a:spcAft>
                        <a:buFontTx/>
                        <a:buChar char="-"/>
                      </a:pPr>
                      <a:r>
                        <a:rPr lang="en-IN" sz="1800" u="sng" dirty="0">
                          <a:solidFill>
                            <a:schemeClr val="dk2"/>
                          </a:solidFill>
                          <a:latin typeface="Myriad Pro" panose="020B0503030403020204" charset="0"/>
                          <a:sym typeface="Open Sans"/>
                        </a:rPr>
                        <a:t>oneM2M Conference in Korea (1-2 </a:t>
                      </a:r>
                      <a:r>
                        <a:rPr lang="en-IN" sz="1800" u="sng">
                          <a:solidFill>
                            <a:schemeClr val="dk2"/>
                          </a:solidFill>
                          <a:latin typeface="Myriad Pro" panose="020B0503030403020204" charset="0"/>
                          <a:sym typeface="Open Sans"/>
                        </a:rPr>
                        <a:t>Dec’22)</a:t>
                      </a:r>
                    </a:p>
                    <a:p>
                      <a:pPr marL="285750" lvl="0" indent="-285750" algn="l" rtl="0">
                        <a:spcBef>
                          <a:spcPts val="800"/>
                        </a:spcBef>
                        <a:spcAft>
                          <a:spcPts val="0"/>
                        </a:spcAft>
                        <a:buFontTx/>
                        <a:buChar char="-"/>
                      </a:pPr>
                      <a:r>
                        <a:rPr lang="en-US" sz="1800" kern="1200">
                          <a:solidFill>
                            <a:schemeClr val="dk1"/>
                          </a:solidFill>
                          <a:effectLst/>
                          <a:latin typeface="+mn-lt"/>
                          <a:ea typeface="+mn-ea"/>
                          <a:cs typeface="+mn-cs"/>
                        </a:rPr>
                        <a:t>IoT </a:t>
                      </a:r>
                      <a:r>
                        <a:rPr lang="en-US" sz="1800" kern="1200" dirty="0">
                          <a:solidFill>
                            <a:schemeClr val="dk1"/>
                          </a:solidFill>
                          <a:effectLst/>
                          <a:latin typeface="+mn-lt"/>
                          <a:ea typeface="+mn-ea"/>
                          <a:cs typeface="+mn-cs"/>
                        </a:rPr>
                        <a:t>day seminar </a:t>
                      </a:r>
                      <a:r>
                        <a:rPr lang="en-US" sz="1800" kern="1200" dirty="0" err="1">
                          <a:solidFill>
                            <a:schemeClr val="dk1"/>
                          </a:solidFill>
                          <a:effectLst/>
                          <a:latin typeface="+mn-lt"/>
                          <a:ea typeface="+mn-ea"/>
                          <a:cs typeface="+mn-cs"/>
                        </a:rPr>
                        <a:t>organised</a:t>
                      </a:r>
                      <a:r>
                        <a:rPr lang="en-US" sz="1800" kern="1200" dirty="0">
                          <a:solidFill>
                            <a:schemeClr val="dk1"/>
                          </a:solidFill>
                          <a:effectLst/>
                          <a:latin typeface="+mn-lt"/>
                          <a:ea typeface="+mn-ea"/>
                          <a:cs typeface="+mn-cs"/>
                        </a:rPr>
                        <a:t> by Kerala Start-up Mission on 28th of October 2022 at Technopark, Thiruvananthapuram. Kerala. </a:t>
                      </a:r>
                      <a:endParaRPr lang="en-US" sz="1700" b="0" i="0" u="sng" strike="noStrike" cap="none" dirty="0">
                        <a:solidFill>
                          <a:srgbClr val="FF0000"/>
                        </a:solidFill>
                        <a:latin typeface="Myriad Pro" panose="020B0503030403020204" charset="0"/>
                        <a:ea typeface="Open Sans"/>
                        <a:cs typeface="Open Sans"/>
                        <a:sym typeface="Open Sans"/>
                      </a:endParaRPr>
                    </a:p>
                    <a:p>
                      <a:pPr marL="0" lvl="0" indent="0" algn="l" rtl="0">
                        <a:spcBef>
                          <a:spcPts val="800"/>
                        </a:spcBef>
                        <a:spcAft>
                          <a:spcPts val="0"/>
                        </a:spcAft>
                        <a:buNone/>
                      </a:pPr>
                      <a:endParaRPr sz="1800" u="sng" dirty="0">
                        <a:solidFill>
                          <a:schemeClr val="dk2"/>
                        </a:solidFill>
                        <a:latin typeface="Myriad Pro" panose="020B0503030403020204" charset="0"/>
                        <a:sym typeface="Arial"/>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645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normAutofit/>
          </a:bodyPr>
          <a:lstStyle/>
          <a:p>
            <a:r>
              <a:rPr lang="en-IN" dirty="0"/>
              <a:t>Key Highlights</a:t>
            </a:r>
            <a:endParaRPr lang="fr-FR" dirty="0"/>
          </a:p>
        </p:txBody>
      </p:sp>
      <p:sp>
        <p:nvSpPr>
          <p:cNvPr id="39" name="Content Placeholder 2">
            <a:extLst>
              <a:ext uri="{FF2B5EF4-FFF2-40B4-BE49-F238E27FC236}">
                <a16:creationId xmlns:a16="http://schemas.microsoft.com/office/drawing/2014/main" id="{75712E42-36E6-85FA-0C29-26DA8F71D4CB}"/>
              </a:ext>
            </a:extLst>
          </p:cNvPr>
          <p:cNvSpPr>
            <a:spLocks noGrp="1"/>
          </p:cNvSpPr>
          <p:nvPr>
            <p:ph idx="1"/>
          </p:nvPr>
        </p:nvSpPr>
        <p:spPr>
          <a:xfrm>
            <a:off x="334696" y="1493919"/>
            <a:ext cx="10515600" cy="4977902"/>
          </a:xfrm>
        </p:spPr>
        <p:txBody>
          <a:bodyPr>
            <a:normAutofit fontScale="70000" lnSpcReduction="20000"/>
          </a:bodyPr>
          <a:lstStyle/>
          <a:p>
            <a:pPr marL="0" indent="0">
              <a:buNone/>
            </a:pPr>
            <a:r>
              <a:rPr lang="en-IN" sz="2800" b="1" dirty="0">
                <a:latin typeface="Myriad Pro" panose="020B0503030403020204" charset="0"/>
                <a:ea typeface="MS PGothic" panose="020B0600070205080204" pitchFamily="34" charset="-128"/>
              </a:rPr>
              <a:t>Thought Leadership:</a:t>
            </a:r>
            <a:r>
              <a:rPr lang="en-IN" sz="2800" dirty="0">
                <a:latin typeface="Myriad Pro" panose="020B0503030403020204" charset="0"/>
                <a:ea typeface="MS PGothic" panose="020B0600070205080204" pitchFamily="34" charset="-128"/>
              </a:rPr>
              <a:t> 1 SSC whitepaper published, 1 article – </a:t>
            </a:r>
            <a:r>
              <a:rPr lang="en-IN" sz="2800" dirty="0" err="1">
                <a:latin typeface="Myriad Pro" panose="020B0503030403020204" charset="0"/>
                <a:ea typeface="MS PGothic" panose="020B0600070205080204" pitchFamily="34" charset="-128"/>
              </a:rPr>
              <a:t>IoTforAll</a:t>
            </a:r>
            <a:r>
              <a:rPr lang="en-IN" sz="2800" dirty="0">
                <a:latin typeface="Myriad Pro" panose="020B0503030403020204" charset="0"/>
                <a:ea typeface="MS PGothic" panose="020B0600070205080204" pitchFamily="34" charset="-128"/>
              </a:rPr>
              <a:t> – “efficient IoT messages”</a:t>
            </a:r>
            <a:endParaRPr lang="en-IN" sz="1400"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Engagement: </a:t>
            </a:r>
          </a:p>
          <a:p>
            <a:pPr marL="0" indent="0">
              <a:buNone/>
            </a:pPr>
            <a:r>
              <a:rPr lang="en-IN" sz="2800" dirty="0">
                <a:latin typeface="Myriad Pro" panose="020B0503030403020204" charset="0"/>
                <a:ea typeface="MS PGothic" panose="020B0600070205080204" pitchFamily="34" charset="-128"/>
              </a:rPr>
              <a:t>2 Executive Insights published in September, 2 in Pipeline</a:t>
            </a:r>
            <a:endParaRPr lang="en-IN" sz="1400" b="1" dirty="0">
              <a:latin typeface="Myriad Pro" panose="020B0503030403020204" charset="0"/>
              <a:ea typeface="MS PGothic" panose="020B0600070205080204" pitchFamily="34" charset="-128"/>
            </a:endParaRPr>
          </a:p>
          <a:p>
            <a:pPr marL="0" indent="0">
              <a:buNone/>
            </a:pPr>
            <a:endParaRPr lang="en-IN" sz="28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Visibility: </a:t>
            </a:r>
          </a:p>
          <a:p>
            <a:pPr marL="0" indent="0">
              <a:buNone/>
            </a:pPr>
            <a:r>
              <a:rPr lang="en-IN" sz="2800" dirty="0">
                <a:latin typeface="Myriad Pro" panose="020B0503030403020204" charset="0"/>
                <a:ea typeface="MS PGothic" panose="020B0600070205080204" pitchFamily="34" charset="-128"/>
              </a:rPr>
              <a:t>Events Total organised ( </a:t>
            </a:r>
            <a:r>
              <a:rPr lang="en-IN" sz="2800" b="1" dirty="0">
                <a:latin typeface="Myriad Pro" panose="020B0503030403020204" charset="0"/>
                <a:ea typeface="MS PGothic" panose="020B0600070205080204" pitchFamily="34" charset="-128"/>
              </a:rPr>
              <a:t>0@oneM2M, </a:t>
            </a:r>
            <a:r>
              <a:rPr lang="en-IN" b="1" dirty="0" err="1">
                <a:latin typeface="Myriad Pro" panose="020B0503030403020204" charset="0"/>
                <a:ea typeface="MS PGothic" panose="020B0600070205080204" pitchFamily="34" charset="-128"/>
              </a:rPr>
              <a:t>NIL</a:t>
            </a:r>
            <a:r>
              <a:rPr lang="en-IN" sz="2800" b="1" dirty="0" err="1">
                <a:latin typeface="Myriad Pro" panose="020B0503030403020204" charset="0"/>
                <a:ea typeface="MS PGothic" panose="020B0600070205080204" pitchFamily="34" charset="-128"/>
              </a:rPr>
              <a:t>@Partner</a:t>
            </a:r>
            <a:r>
              <a:rPr lang="en-IN" sz="2800" b="1" dirty="0">
                <a:latin typeface="Myriad Pro" panose="020B0503030403020204" charset="0"/>
                <a:ea typeface="MS PGothic" panose="020B0600070205080204" pitchFamily="34" charset="-128"/>
              </a:rPr>
              <a:t>, </a:t>
            </a:r>
            <a:r>
              <a:rPr lang="en-IN" sz="2800" b="1" dirty="0" err="1">
                <a:latin typeface="Myriad Pro" panose="020B0503030403020204" charset="0"/>
                <a:ea typeface="MS PGothic" panose="020B0600070205080204" pitchFamily="34" charset="-128"/>
              </a:rPr>
              <a:t>NIL@Regional</a:t>
            </a:r>
            <a:r>
              <a:rPr lang="en-IN" sz="2800" b="1" dirty="0">
                <a:latin typeface="Myriad Pro" panose="020B0503030403020204" charset="0"/>
                <a:ea typeface="MS PGothic" panose="020B0600070205080204" pitchFamily="34" charset="-128"/>
              </a:rPr>
              <a:t> level</a:t>
            </a:r>
            <a:r>
              <a:rPr lang="en-IN" sz="2800" dirty="0">
                <a:latin typeface="Myriad Pro" panose="020B0503030403020204" charset="0"/>
                <a:ea typeface="MS PGothic" panose="020B0600070205080204" pitchFamily="34" charset="-128"/>
              </a:rPr>
              <a:t>)</a:t>
            </a:r>
            <a:endParaRPr lang="en-IN" sz="2800" b="1" i="1" dirty="0">
              <a:latin typeface="Myriad Pro" panose="020B0503030403020204" charset="0"/>
              <a:ea typeface="MS PGothic" panose="020B0600070205080204" pitchFamily="34" charset="-128"/>
            </a:endParaRPr>
          </a:p>
          <a:p>
            <a:pPr marL="0" indent="0">
              <a:buNone/>
            </a:pPr>
            <a:r>
              <a:rPr lang="en-IN" sz="2800" dirty="0">
                <a:latin typeface="Myriad Pro" panose="020B0503030403020204" charset="0"/>
                <a:ea typeface="MS PGothic" panose="020B0600070205080204" pitchFamily="34" charset="-128"/>
              </a:rPr>
              <a:t>Speaking Opportunities – 3 availed in Oct</a:t>
            </a:r>
            <a:endParaRPr lang="en-IN" sz="1400" dirty="0">
              <a:latin typeface="Myriad Pro" panose="020B0503030403020204" charset="0"/>
              <a:ea typeface="MS PGothic" panose="020B0600070205080204" pitchFamily="34" charset="-128"/>
            </a:endParaRPr>
          </a:p>
          <a:p>
            <a:pPr marL="0" indent="0">
              <a:buNone/>
            </a:pPr>
            <a:endParaRPr lang="en-IN" sz="28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Social Media:</a:t>
            </a:r>
          </a:p>
          <a:p>
            <a:pPr marL="0" indent="0">
              <a:buNone/>
            </a:pPr>
            <a:r>
              <a:rPr lang="en-IN" sz="2800" dirty="0">
                <a:latin typeface="Myriad Pro" panose="020B0503030403020204" charset="0"/>
                <a:ea typeface="MS PGothic" panose="020B0600070205080204" pitchFamily="34" charset="-128"/>
              </a:rPr>
              <a:t>1439 Twitter followers (+11 in CY’22), 40 posts </a:t>
            </a:r>
          </a:p>
          <a:p>
            <a:pPr marL="0" indent="0">
              <a:buNone/>
            </a:pPr>
            <a:r>
              <a:rPr lang="en-IN" sz="2800" dirty="0">
                <a:latin typeface="Myriad Pro" panose="020B0503030403020204" charset="0"/>
                <a:ea typeface="MS PGothic" panose="020B0600070205080204" pitchFamily="34" charset="-128"/>
              </a:rPr>
              <a:t>1271 LinkedIn followers (+8 in CY22), 5 posts</a:t>
            </a:r>
            <a:endParaRPr lang="en-IN" sz="14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Communiques &amp; PRs: </a:t>
            </a:r>
          </a:p>
          <a:p>
            <a:pPr marL="0" indent="0">
              <a:buNone/>
            </a:pPr>
            <a:r>
              <a:rPr lang="en-IN" sz="2800" dirty="0">
                <a:latin typeface="Myriad Pro" panose="020B0503030403020204" charset="0"/>
                <a:ea typeface="MS PGothic" panose="020B0600070205080204" pitchFamily="34" charset="-128"/>
              </a:rPr>
              <a:t>oneM2M in the News – 1204 followers</a:t>
            </a:r>
          </a:p>
          <a:p>
            <a:pPr marL="0" indent="0">
              <a:buNone/>
            </a:pPr>
            <a:r>
              <a:rPr lang="en-IN" sz="2800" dirty="0">
                <a:latin typeface="Myriad Pro" panose="020B0503030403020204" charset="0"/>
                <a:ea typeface="MS PGothic" panose="020B0600070205080204" pitchFamily="34" charset="-128"/>
              </a:rPr>
              <a:t>PR issued – 1 </a:t>
            </a:r>
            <a:r>
              <a:rPr lang="en-IN" dirty="0">
                <a:latin typeface="Myriad Pro" panose="020B0503030403020204" charset="0"/>
                <a:ea typeface="MS PGothic" panose="020B0600070205080204" pitchFamily="34" charset="-128"/>
              </a:rPr>
              <a:t>issued </a:t>
            </a:r>
            <a:r>
              <a:rPr lang="en-IN" sz="2800" dirty="0">
                <a:latin typeface="Myriad Pro" panose="020B0503030403020204" charset="0"/>
                <a:ea typeface="MS PGothic" panose="020B0600070205080204" pitchFamily="34" charset="-128"/>
              </a:rPr>
              <a:t>for SSC whitepaper</a:t>
            </a:r>
            <a:endParaRPr lang="en-IN" sz="1050" dirty="0">
              <a:effectLst/>
              <a:highlight>
                <a:srgbClr val="00FFFF"/>
              </a:highlight>
              <a:latin typeface="Myriad Pro" panose="020B0503030403020204" charset="0"/>
              <a:ea typeface="MS PGothic" panose="020B0600070205080204" pitchFamily="34" charset="-128"/>
            </a:endParaRPr>
          </a:p>
        </p:txBody>
      </p:sp>
      <p:sp>
        <p:nvSpPr>
          <p:cNvPr id="40" name="Footer Placeholder 38">
            <a:extLst>
              <a:ext uri="{FF2B5EF4-FFF2-40B4-BE49-F238E27FC236}">
                <a16:creationId xmlns:a16="http://schemas.microsoft.com/office/drawing/2014/main" id="{2AD0E62A-0D2D-E6B4-D060-1767E49649A3}"/>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5" name="Rectangle 4">
            <a:extLst>
              <a:ext uri="{FF2B5EF4-FFF2-40B4-BE49-F238E27FC236}">
                <a16:creationId xmlns:a16="http://schemas.microsoft.com/office/drawing/2014/main" id="{5C523B41-DB89-FBCA-C7A0-6E9188453D3C}"/>
              </a:ext>
            </a:extLst>
          </p:cNvPr>
          <p:cNvSpPr/>
          <p:nvPr/>
        </p:nvSpPr>
        <p:spPr>
          <a:xfrm>
            <a:off x="8863489" y="5565559"/>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3">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Tree>
    <p:extLst>
      <p:ext uri="{BB962C8B-B14F-4D97-AF65-F5344CB8AC3E}">
        <p14:creationId xmlns:p14="http://schemas.microsoft.com/office/powerpoint/2010/main" val="951694718"/>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SI colours">
    <a:dk1>
      <a:sysClr val="windowText" lastClr="000000"/>
    </a:dk1>
    <a:lt1>
      <a:sysClr val="window" lastClr="FFFFFF"/>
    </a:lt1>
    <a:dk2>
      <a:srgbClr val="444D26"/>
    </a:dk2>
    <a:lt2>
      <a:srgbClr val="FEFAC9"/>
    </a:lt2>
    <a:accent1>
      <a:srgbClr val="004A8D"/>
    </a:accent1>
    <a:accent2>
      <a:srgbClr val="007DC3"/>
    </a:accent2>
    <a:accent3>
      <a:srgbClr val="A0CBED"/>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1278</TotalTime>
  <Words>1829</Words>
  <Application>Microsoft Office PowerPoint</Application>
  <PresentationFormat>Widescreen</PresentationFormat>
  <Paragraphs>283</Paragraphs>
  <Slides>20</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1" baseType="lpstr">
      <vt:lpstr>Open Sans</vt:lpstr>
      <vt:lpstr>Myriad Pro</vt:lpstr>
      <vt:lpstr>Times New Roman</vt:lpstr>
      <vt:lpstr>Arial</vt:lpstr>
      <vt:lpstr>Roboto</vt:lpstr>
      <vt:lpstr>Calibri</vt:lpstr>
      <vt:lpstr>Symbol</vt:lpstr>
      <vt:lpstr>inherit</vt:lpstr>
      <vt:lpstr>Myanmar Text</vt:lpstr>
      <vt:lpstr>Office Theme</vt:lpstr>
      <vt:lpstr>Document</vt:lpstr>
      <vt:lpstr>Marcom Report</vt:lpstr>
      <vt:lpstr>oneM2M Conference (hybrid) The Journey to Massive IoT Through Interoperable and Open Standards</vt:lpstr>
      <vt:lpstr>About the Conference</vt:lpstr>
      <vt:lpstr>Logistics Information</vt:lpstr>
      <vt:lpstr>10th Anniversary Celebrations</vt:lpstr>
      <vt:lpstr>10th Anniversary Celebrations</vt:lpstr>
      <vt:lpstr>Events, Speaking Opps &amp; Marcom Updates</vt:lpstr>
      <vt:lpstr>VISIBILITY – Events &amp; Speaking Opportunities (Upcoming/Potential)</vt:lpstr>
      <vt:lpstr>Key Highlights</vt:lpstr>
      <vt:lpstr>Website – Visits analysis</vt:lpstr>
      <vt:lpstr>Website - Visits</vt:lpstr>
      <vt:lpstr>Website - Visits</vt:lpstr>
      <vt:lpstr>Reference Slides</vt:lpstr>
      <vt:lpstr>Thought Leadership – Articles</vt:lpstr>
      <vt:lpstr>Potential Article Opportunities</vt:lpstr>
      <vt:lpstr>Engagement – Interviews &amp; Executive Insights  </vt:lpstr>
      <vt:lpstr>VISIBILITY – Events &amp; Speaking Opportunities</vt:lpstr>
      <vt:lpstr>Potential Key Events /Speaking Opps</vt:lpstr>
      <vt:lpstr>MARCOM Approach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62</cp:revision>
  <dcterms:created xsi:type="dcterms:W3CDTF">2017-09-21T15:46:31Z</dcterms:created>
  <dcterms:modified xsi:type="dcterms:W3CDTF">2022-10-18T18:30:01Z</dcterms:modified>
</cp:coreProperties>
</file>