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60" r:id="rId2"/>
    <p:sldId id="516" r:id="rId3"/>
    <p:sldId id="302" r:id="rId4"/>
    <p:sldId id="521" r:id="rId5"/>
    <p:sldId id="520" r:id="rId6"/>
    <p:sldId id="523" r:id="rId7"/>
    <p:sldId id="258" r:id="rId8"/>
    <p:sldId id="517" r:id="rId9"/>
    <p:sldId id="518" r:id="rId10"/>
    <p:sldId id="522" r:id="rId11"/>
    <p:sldId id="519" r:id="rId12"/>
    <p:sldId id="263" r:id="rId13"/>
    <p:sldId id="266" r:id="rId14"/>
    <p:sldId id="275" r:id="rId15"/>
    <p:sldId id="281" r:id="rId16"/>
    <p:sldId id="280" r:id="rId17"/>
    <p:sldId id="284" r:id="rId18"/>
    <p:sldId id="491" r:id="rId19"/>
    <p:sldId id="492"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Myanmar Text" panose="020B0502040204020203" pitchFamily="34" charset="0"/>
      <p:regular r:id="rId30"/>
      <p:bold r:id="rId31"/>
    </p:embeddedFont>
    <p:embeddedFont>
      <p:font typeface="Myriad Pro" panose="020B050303040302020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84422" autoAdjust="0"/>
  </p:normalViewPr>
  <p:slideViewPr>
    <p:cSldViewPr snapToGrid="0">
      <p:cViewPr varScale="1">
        <p:scale>
          <a:sx n="72" d="100"/>
          <a:sy n="72" d="100"/>
        </p:scale>
        <p:origin x="1056"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Kash%20Malik\AppData\Local\Microsoft\Windows\INetCache\Content.Outlook\7V44R9EI\October-monthly-metrics-for-oneM2M%20(0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AKash%20Malik\AppData\Local\Microsoft\Windows\INetCache\Content.Outlook\7V44R9EI\October-monthly-metrics-for-oneM2M%20(002).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AKash%20Malik\AppData\Local\Microsoft\Windows\INetCache\Content.Outlook\7V44R9EI\October-monthly-metrics-for-oneM2M%20(002).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US" dirty="0">
                <a:latin typeface="Myriad Pro" panose="020B0503030403020204" charset="0"/>
              </a:rPr>
              <a:t>Unique visitors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Unique visitors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mmm\-yy</c:formatCode>
                <c:ptCount val="17"/>
                <c:pt idx="0">
                  <c:v>44348</c:v>
                </c:pt>
                <c:pt idx="1">
                  <c:v>44378</c:v>
                </c:pt>
                <c:pt idx="2">
                  <c:v>44409</c:v>
                </c:pt>
                <c:pt idx="3">
                  <c:v>44440</c:v>
                </c:pt>
                <c:pt idx="4">
                  <c:v>44470</c:v>
                </c:pt>
                <c:pt idx="5">
                  <c:v>44501</c:v>
                </c:pt>
                <c:pt idx="6">
                  <c:v>44531</c:v>
                </c:pt>
                <c:pt idx="7">
                  <c:v>44562</c:v>
                </c:pt>
                <c:pt idx="8">
                  <c:v>44593</c:v>
                </c:pt>
                <c:pt idx="9">
                  <c:v>44621</c:v>
                </c:pt>
                <c:pt idx="10">
                  <c:v>44652</c:v>
                </c:pt>
                <c:pt idx="11">
                  <c:v>44682</c:v>
                </c:pt>
                <c:pt idx="12">
                  <c:v>44713</c:v>
                </c:pt>
                <c:pt idx="13">
                  <c:v>44743</c:v>
                </c:pt>
                <c:pt idx="14">
                  <c:v>44774</c:v>
                </c:pt>
                <c:pt idx="15">
                  <c:v>44805</c:v>
                </c:pt>
                <c:pt idx="16">
                  <c:v>44835</c:v>
                </c:pt>
              </c:numCache>
            </c:numRef>
          </c:cat>
          <c:val>
            <c:numRef>
              <c:f>Sheet1!$B$2:$B$18</c:f>
              <c:numCache>
                <c:formatCode>mmm\-yy</c:formatCode>
                <c:ptCount val="17"/>
                <c:pt idx="0" formatCode="General">
                  <c:v>2239</c:v>
                </c:pt>
                <c:pt idx="1">
                  <c:v>2293</c:v>
                </c:pt>
                <c:pt idx="2" formatCode="General">
                  <c:v>1946</c:v>
                </c:pt>
                <c:pt idx="3" formatCode="General">
                  <c:v>1886</c:v>
                </c:pt>
                <c:pt idx="4" formatCode="General">
                  <c:v>2197</c:v>
                </c:pt>
                <c:pt idx="5" formatCode="General">
                  <c:v>2030</c:v>
                </c:pt>
                <c:pt idx="6" formatCode="General">
                  <c:v>1671</c:v>
                </c:pt>
                <c:pt idx="7" formatCode="General">
                  <c:v>1547</c:v>
                </c:pt>
                <c:pt idx="8" formatCode="General">
                  <c:v>1529</c:v>
                </c:pt>
                <c:pt idx="9" formatCode="General">
                  <c:v>1684</c:v>
                </c:pt>
                <c:pt idx="10" formatCode="General">
                  <c:v>1783</c:v>
                </c:pt>
                <c:pt idx="11" formatCode="General">
                  <c:v>2188</c:v>
                </c:pt>
                <c:pt idx="12" formatCode="General">
                  <c:v>1943</c:v>
                </c:pt>
                <c:pt idx="13" formatCode="General">
                  <c:v>721</c:v>
                </c:pt>
                <c:pt idx="14" formatCode="General">
                  <c:v>1900</c:v>
                </c:pt>
                <c:pt idx="15" formatCode="General">
                  <c:v>1700</c:v>
                </c:pt>
                <c:pt idx="16" formatCode="General">
                  <c:v>1700</c:v>
                </c:pt>
              </c:numCache>
            </c:numRef>
          </c:val>
          <c:extLst>
            <c:ext xmlns:c16="http://schemas.microsoft.com/office/drawing/2014/chart" uri="{C3380CC4-5D6E-409C-BE32-E72D297353CC}">
              <c16:uniqueId val="{00000000-8C86-479D-8CAF-5ED9C34F4F1E}"/>
            </c:ext>
          </c:extLst>
        </c:ser>
        <c:dLbls>
          <c:showLegendKey val="0"/>
          <c:showVal val="0"/>
          <c:showCatName val="0"/>
          <c:showSerName val="0"/>
          <c:showPercent val="0"/>
          <c:showBubbleSize val="0"/>
        </c:dLbls>
        <c:gapWidth val="219"/>
        <c:overlap val="-27"/>
        <c:axId val="1911709488"/>
        <c:axId val="1911722384"/>
      </c:barChart>
      <c:dateAx>
        <c:axId val="191170948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1722384"/>
        <c:crosses val="autoZero"/>
        <c:auto val="1"/>
        <c:lblOffset val="100"/>
        <c:baseTimeUnit val="months"/>
      </c:dateAx>
      <c:valAx>
        <c:axId val="191172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170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IN" sz="1200" b="0" i="0" baseline="0" dirty="0">
                <a:effectLst/>
                <a:latin typeface="Myriad Pro" panose="020B0503030403020204" charset="0"/>
              </a:rPr>
              <a:t>Top 10 countries from where people visited the website</a:t>
            </a:r>
            <a:endParaRPr lang="en-IN" sz="1400" dirty="0">
              <a:effectLst/>
              <a:latin typeface="Myriad Pro" panose="020B0503030403020204" charset="0"/>
            </a:endParaRPr>
          </a:p>
        </c:rich>
      </c:tx>
      <c:layout>
        <c:manualLayout>
          <c:xMode val="edge"/>
          <c:yMode val="edge"/>
          <c:x val="0.24322864268407277"/>
          <c:y val="7.24637681159420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5.7776287974252535E-2"/>
          <c:y val="0.15830232031698654"/>
          <c:w val="0.9149694637966298"/>
          <c:h val="0.50166868364073702"/>
        </c:manualLayout>
      </c:layout>
      <c:barChart>
        <c:barDir val="col"/>
        <c:grouping val="clustered"/>
        <c:varyColors val="0"/>
        <c:ser>
          <c:idx val="0"/>
          <c:order val="0"/>
          <c:tx>
            <c:strRef>
              <c:f>Sheet1!$B$1</c:f>
              <c:strCache>
                <c:ptCount val="1"/>
                <c:pt idx="0">
                  <c:v>Apr'22</c:v>
                </c:pt>
              </c:strCache>
            </c:strRef>
          </c:tx>
          <c:spPr>
            <a:solidFill>
              <a:schemeClr val="accent1"/>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Sheet1!$B$2:$B$16</c:f>
              <c:numCache>
                <c:formatCode>General</c:formatCode>
                <c:ptCount val="15"/>
                <c:pt idx="0">
                  <c:v>484</c:v>
                </c:pt>
                <c:pt idx="1">
                  <c:v>187</c:v>
                </c:pt>
                <c:pt idx="2">
                  <c:v>190</c:v>
                </c:pt>
                <c:pt idx="3">
                  <c:v>107</c:v>
                </c:pt>
                <c:pt idx="4">
                  <c:v>79</c:v>
                </c:pt>
                <c:pt idx="5">
                  <c:v>49</c:v>
                </c:pt>
                <c:pt idx="6">
                  <c:v>56</c:v>
                </c:pt>
                <c:pt idx="7">
                  <c:v>45</c:v>
                </c:pt>
                <c:pt idx="8">
                  <c:v>0</c:v>
                </c:pt>
                <c:pt idx="9">
                  <c:v>0</c:v>
                </c:pt>
                <c:pt idx="10">
                  <c:v>34</c:v>
                </c:pt>
                <c:pt idx="11">
                  <c:v>43</c:v>
                </c:pt>
                <c:pt idx="12">
                  <c:v>0</c:v>
                </c:pt>
                <c:pt idx="13">
                  <c:v>0</c:v>
                </c:pt>
                <c:pt idx="14">
                  <c:v>0</c:v>
                </c:pt>
              </c:numCache>
            </c:numRef>
          </c:val>
          <c:extLst>
            <c:ext xmlns:c16="http://schemas.microsoft.com/office/drawing/2014/chart" uri="{C3380CC4-5D6E-409C-BE32-E72D297353CC}">
              <c16:uniqueId val="{00000000-0498-48F5-9B01-794147DA58C4}"/>
            </c:ext>
          </c:extLst>
        </c:ser>
        <c:ser>
          <c:idx val="1"/>
          <c:order val="1"/>
          <c:tx>
            <c:strRef>
              <c:f>Sheet1!$C$1</c:f>
              <c:strCache>
                <c:ptCount val="1"/>
                <c:pt idx="0">
                  <c:v>May'22</c:v>
                </c:pt>
              </c:strCache>
            </c:strRef>
          </c:tx>
          <c:spPr>
            <a:solidFill>
              <a:schemeClr val="accent2"/>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Sheet1!$C$2:$C$16</c:f>
              <c:numCache>
                <c:formatCode>General</c:formatCode>
                <c:ptCount val="15"/>
                <c:pt idx="0">
                  <c:v>643</c:v>
                </c:pt>
                <c:pt idx="1">
                  <c:v>391</c:v>
                </c:pt>
                <c:pt idx="2">
                  <c:v>328</c:v>
                </c:pt>
                <c:pt idx="3">
                  <c:v>57</c:v>
                </c:pt>
                <c:pt idx="4">
                  <c:v>82</c:v>
                </c:pt>
                <c:pt idx="5">
                  <c:v>58</c:v>
                </c:pt>
                <c:pt idx="6">
                  <c:v>58</c:v>
                </c:pt>
                <c:pt idx="7">
                  <c:v>52</c:v>
                </c:pt>
                <c:pt idx="8">
                  <c:v>30</c:v>
                </c:pt>
                <c:pt idx="9">
                  <c:v>53</c:v>
                </c:pt>
                <c:pt idx="10">
                  <c:v>0</c:v>
                </c:pt>
                <c:pt idx="11">
                  <c:v>0</c:v>
                </c:pt>
                <c:pt idx="12">
                  <c:v>0</c:v>
                </c:pt>
                <c:pt idx="13">
                  <c:v>0</c:v>
                </c:pt>
                <c:pt idx="14">
                  <c:v>0</c:v>
                </c:pt>
              </c:numCache>
            </c:numRef>
          </c:val>
          <c:extLst>
            <c:ext xmlns:c16="http://schemas.microsoft.com/office/drawing/2014/chart" uri="{C3380CC4-5D6E-409C-BE32-E72D297353CC}">
              <c16:uniqueId val="{00000001-0498-48F5-9B01-794147DA58C4}"/>
            </c:ext>
          </c:extLst>
        </c:ser>
        <c:ser>
          <c:idx val="2"/>
          <c:order val="2"/>
          <c:tx>
            <c:strRef>
              <c:f>Sheet1!$D$1</c:f>
              <c:strCache>
                <c:ptCount val="1"/>
                <c:pt idx="0">
                  <c:v>Jun'22</c:v>
                </c:pt>
              </c:strCache>
            </c:strRef>
          </c:tx>
          <c:spPr>
            <a:solidFill>
              <a:schemeClr val="accent3"/>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Sheet1!$D$2:$D$16</c:f>
              <c:numCache>
                <c:formatCode>General</c:formatCode>
                <c:ptCount val="15"/>
                <c:pt idx="0">
                  <c:v>677</c:v>
                </c:pt>
                <c:pt idx="1">
                  <c:v>306</c:v>
                </c:pt>
                <c:pt idx="2">
                  <c:v>195</c:v>
                </c:pt>
                <c:pt idx="3">
                  <c:v>82</c:v>
                </c:pt>
                <c:pt idx="4">
                  <c:v>68</c:v>
                </c:pt>
                <c:pt idx="5">
                  <c:v>43</c:v>
                </c:pt>
                <c:pt idx="6">
                  <c:v>55</c:v>
                </c:pt>
                <c:pt idx="7">
                  <c:v>27</c:v>
                </c:pt>
                <c:pt idx="8">
                  <c:v>0</c:v>
                </c:pt>
                <c:pt idx="9">
                  <c:v>0</c:v>
                </c:pt>
                <c:pt idx="10">
                  <c:v>29</c:v>
                </c:pt>
                <c:pt idx="11">
                  <c:v>0</c:v>
                </c:pt>
                <c:pt idx="12">
                  <c:v>27</c:v>
                </c:pt>
                <c:pt idx="13">
                  <c:v>0</c:v>
                </c:pt>
                <c:pt idx="14">
                  <c:v>0</c:v>
                </c:pt>
              </c:numCache>
            </c:numRef>
          </c:val>
          <c:extLst>
            <c:ext xmlns:c16="http://schemas.microsoft.com/office/drawing/2014/chart" uri="{C3380CC4-5D6E-409C-BE32-E72D297353CC}">
              <c16:uniqueId val="{00000002-0498-48F5-9B01-794147DA58C4}"/>
            </c:ext>
          </c:extLst>
        </c:ser>
        <c:ser>
          <c:idx val="3"/>
          <c:order val="3"/>
          <c:tx>
            <c:strRef>
              <c:f>Sheet1!$E$1</c:f>
              <c:strCache>
                <c:ptCount val="1"/>
                <c:pt idx="0">
                  <c:v>Aug'22</c:v>
                </c:pt>
              </c:strCache>
            </c:strRef>
          </c:tx>
          <c:spPr>
            <a:solidFill>
              <a:schemeClr val="accent4"/>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Sheet1!$E$2:$E$16</c:f>
              <c:numCache>
                <c:formatCode>General</c:formatCode>
                <c:ptCount val="15"/>
                <c:pt idx="0">
                  <c:v>524</c:v>
                </c:pt>
                <c:pt idx="1">
                  <c:v>228</c:v>
                </c:pt>
                <c:pt idx="2">
                  <c:v>215</c:v>
                </c:pt>
                <c:pt idx="3">
                  <c:v>260</c:v>
                </c:pt>
                <c:pt idx="4">
                  <c:v>53</c:v>
                </c:pt>
                <c:pt idx="5">
                  <c:v>75</c:v>
                </c:pt>
                <c:pt idx="6">
                  <c:v>61</c:v>
                </c:pt>
                <c:pt idx="7">
                  <c:v>46</c:v>
                </c:pt>
                <c:pt idx="8">
                  <c:v>0</c:v>
                </c:pt>
                <c:pt idx="9">
                  <c:v>0</c:v>
                </c:pt>
                <c:pt idx="10">
                  <c:v>65</c:v>
                </c:pt>
                <c:pt idx="11">
                  <c:v>33</c:v>
                </c:pt>
                <c:pt idx="12">
                  <c:v>0</c:v>
                </c:pt>
                <c:pt idx="13">
                  <c:v>0</c:v>
                </c:pt>
                <c:pt idx="14">
                  <c:v>0</c:v>
                </c:pt>
              </c:numCache>
            </c:numRef>
          </c:val>
          <c:extLst>
            <c:ext xmlns:c16="http://schemas.microsoft.com/office/drawing/2014/chart" uri="{C3380CC4-5D6E-409C-BE32-E72D297353CC}">
              <c16:uniqueId val="{00000000-D09B-480D-9DA2-D3254E930F87}"/>
            </c:ext>
          </c:extLst>
        </c:ser>
        <c:ser>
          <c:idx val="4"/>
          <c:order val="4"/>
          <c:tx>
            <c:strRef>
              <c:f>Sheet1!$F$1</c:f>
              <c:strCache>
                <c:ptCount val="1"/>
                <c:pt idx="0">
                  <c:v>Sep'22</c:v>
                </c:pt>
              </c:strCache>
            </c:strRef>
          </c:tx>
          <c:spPr>
            <a:solidFill>
              <a:schemeClr val="accent5"/>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Sheet1!$F$2:$F$16</c:f>
              <c:numCache>
                <c:formatCode>General</c:formatCode>
                <c:ptCount val="15"/>
                <c:pt idx="0">
                  <c:v>616</c:v>
                </c:pt>
                <c:pt idx="1">
                  <c:v>208</c:v>
                </c:pt>
                <c:pt idx="2">
                  <c:v>191</c:v>
                </c:pt>
                <c:pt idx="3">
                  <c:v>99</c:v>
                </c:pt>
                <c:pt idx="4">
                  <c:v>91</c:v>
                </c:pt>
                <c:pt idx="5">
                  <c:v>0</c:v>
                </c:pt>
                <c:pt idx="6">
                  <c:v>31</c:v>
                </c:pt>
                <c:pt idx="7">
                  <c:v>36</c:v>
                </c:pt>
                <c:pt idx="8">
                  <c:v>27</c:v>
                </c:pt>
                <c:pt idx="9">
                  <c:v>0</c:v>
                </c:pt>
                <c:pt idx="10">
                  <c:v>40</c:v>
                </c:pt>
                <c:pt idx="11">
                  <c:v>0</c:v>
                </c:pt>
                <c:pt idx="12">
                  <c:v>0</c:v>
                </c:pt>
                <c:pt idx="13">
                  <c:v>33</c:v>
                </c:pt>
                <c:pt idx="14">
                  <c:v>0</c:v>
                </c:pt>
              </c:numCache>
            </c:numRef>
          </c:val>
          <c:extLst>
            <c:ext xmlns:c16="http://schemas.microsoft.com/office/drawing/2014/chart" uri="{C3380CC4-5D6E-409C-BE32-E72D297353CC}">
              <c16:uniqueId val="{00000000-DC26-414A-A29E-81BA862C863C}"/>
            </c:ext>
          </c:extLst>
        </c:ser>
        <c:ser>
          <c:idx val="5"/>
          <c:order val="5"/>
          <c:tx>
            <c:strRef>
              <c:f>Sheet1!$G$1</c:f>
              <c:strCache>
                <c:ptCount val="1"/>
                <c:pt idx="0">
                  <c:v>Oct'22</c:v>
                </c:pt>
              </c:strCache>
            </c:strRef>
          </c:tx>
          <c:spPr>
            <a:solidFill>
              <a:schemeClr val="accent6"/>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Sheet1!$G$2:$G$16</c:f>
              <c:numCache>
                <c:formatCode>General</c:formatCode>
                <c:ptCount val="15"/>
                <c:pt idx="0">
                  <c:v>420</c:v>
                </c:pt>
                <c:pt idx="1">
                  <c:v>219</c:v>
                </c:pt>
                <c:pt idx="2">
                  <c:v>231</c:v>
                </c:pt>
                <c:pt idx="3">
                  <c:v>109</c:v>
                </c:pt>
                <c:pt idx="4">
                  <c:v>67</c:v>
                </c:pt>
                <c:pt idx="5">
                  <c:v>59</c:v>
                </c:pt>
                <c:pt idx="6">
                  <c:v>65</c:v>
                </c:pt>
                <c:pt idx="7">
                  <c:v>45</c:v>
                </c:pt>
                <c:pt idx="8">
                  <c:v>0</c:v>
                </c:pt>
                <c:pt idx="9">
                  <c:v>0</c:v>
                </c:pt>
                <c:pt idx="10">
                  <c:v>0</c:v>
                </c:pt>
                <c:pt idx="11">
                  <c:v>0</c:v>
                </c:pt>
                <c:pt idx="12">
                  <c:v>0</c:v>
                </c:pt>
                <c:pt idx="13">
                  <c:v>30</c:v>
                </c:pt>
                <c:pt idx="14">
                  <c:v>41</c:v>
                </c:pt>
              </c:numCache>
            </c:numRef>
          </c:val>
          <c:extLst>
            <c:ext xmlns:c16="http://schemas.microsoft.com/office/drawing/2014/chart" uri="{C3380CC4-5D6E-409C-BE32-E72D297353CC}">
              <c16:uniqueId val="{00000000-E91A-4A03-9C06-A3DEF277F6C8}"/>
            </c:ext>
          </c:extLst>
        </c:ser>
        <c:dLbls>
          <c:showLegendKey val="0"/>
          <c:showVal val="0"/>
          <c:showCatName val="0"/>
          <c:showSerName val="0"/>
          <c:showPercent val="0"/>
          <c:showBubbleSize val="0"/>
        </c:dLbls>
        <c:gapWidth val="219"/>
        <c:overlap val="-27"/>
        <c:axId val="1867004080"/>
        <c:axId val="1867006160"/>
      </c:barChart>
      <c:catAx>
        <c:axId val="186700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67006160"/>
        <c:crosses val="autoZero"/>
        <c:auto val="1"/>
        <c:lblAlgn val="ctr"/>
        <c:lblOffset val="100"/>
        <c:noMultiLvlLbl val="0"/>
      </c:catAx>
      <c:valAx>
        <c:axId val="186700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700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strRef>
          <c:f>'[1]Website oneM2M'!$B$2</c:f>
          <c:strCache>
            <c:ptCount val="1"/>
            <c:pt idx="0">
              <c:v>oneM2M - total number of website unique visits in 2022 (compared with same period in 2021)</c:v>
            </c:pt>
          </c:strCache>
        </c:strRef>
      </c:tx>
      <c:layout>
        <c:manualLayout>
          <c:xMode val="edge"/>
          <c:yMode val="edge"/>
          <c:x val="0.17536544511678792"/>
          <c:y val="4.6672283170092178E-2"/>
        </c:manualLayout>
      </c:layout>
      <c:overlay val="0"/>
      <c:spPr>
        <a:noFill/>
        <a:ln>
          <a:noFill/>
        </a:ln>
        <a:effectLst/>
      </c:spPr>
      <c:txPr>
        <a:bodyPr rot="0" spcFirstLastPara="1" vertOverflow="ellipsis" vert="horz" wrap="square" anchor="t" anchorCtr="1"/>
        <a:lstStyle/>
        <a:p>
          <a:pPr>
            <a:defRPr sz="10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1"/>
          <c:order val="0"/>
          <c:tx>
            <c:strRef>
              <c:f>'[1]Website oneM2M'!$C$4</c:f>
              <c:strCache>
                <c:ptCount val="1"/>
                <c:pt idx="0">
                  <c:v>2022</c:v>
                </c:pt>
              </c:strCache>
            </c:strRef>
          </c:tx>
          <c:spPr>
            <a:solidFill>
              <a:srgbClr val="ED1C24"/>
            </a:solidFill>
            <a:ln>
              <a:noFill/>
            </a:ln>
            <a:effectLst/>
          </c:spPr>
          <c:invertIfNegative val="0"/>
          <c:dLbls>
            <c:dLbl>
              <c:idx val="0"/>
              <c:layout>
                <c:manualLayout>
                  <c:x val="-1.1111111111111112E-2"/>
                  <c:y val="9.86696515876691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9A-49FD-B727-B9B186C81AA9}"/>
                </c:ext>
              </c:extLst>
            </c:dLbl>
            <c:dLbl>
              <c:idx val="1"/>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9A-49FD-B727-B9B186C81AA9}"/>
                </c:ext>
              </c:extLst>
            </c:dLbl>
            <c:dLbl>
              <c:idx val="2"/>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9A-49FD-B727-B9B186C81AA9}"/>
                </c:ext>
              </c:extLst>
            </c:dLbl>
            <c:dLbl>
              <c:idx val="3"/>
              <c:layout>
                <c:manualLayout>
                  <c:x val="2.7777777777777779E-3"/>
                  <c:y val="9.40011175073704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9A-49FD-B727-B9B186C81AA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oneM2M'!$C$5:$C$16</c:f>
              <c:numCache>
                <c:formatCode>General</c:formatCode>
                <c:ptCount val="12"/>
                <c:pt idx="0">
                  <c:v>1547</c:v>
                </c:pt>
                <c:pt idx="1">
                  <c:v>1529</c:v>
                </c:pt>
                <c:pt idx="2">
                  <c:v>1684</c:v>
                </c:pt>
                <c:pt idx="3">
                  <c:v>1783</c:v>
                </c:pt>
                <c:pt idx="4">
                  <c:v>2188</c:v>
                </c:pt>
                <c:pt idx="5">
                  <c:v>1943</c:v>
                </c:pt>
                <c:pt idx="6">
                  <c:v>721</c:v>
                </c:pt>
                <c:pt idx="7">
                  <c:v>1900</c:v>
                </c:pt>
                <c:pt idx="8">
                  <c:v>1700</c:v>
                </c:pt>
                <c:pt idx="9">
                  <c:v>1700</c:v>
                </c:pt>
              </c:numCache>
            </c:numRef>
          </c:val>
          <c:extLst>
            <c:ext xmlns:c16="http://schemas.microsoft.com/office/drawing/2014/chart" uri="{C3380CC4-5D6E-409C-BE32-E72D297353CC}">
              <c16:uniqueId val="{00000004-369A-49FD-B727-B9B186C81AA9}"/>
            </c:ext>
          </c:extLst>
        </c:ser>
        <c:ser>
          <c:idx val="0"/>
          <c:order val="1"/>
          <c:tx>
            <c:strRef>
              <c:f>'[1]Website oneM2M'!$D$4</c:f>
              <c:strCache>
                <c:ptCount val="1"/>
                <c:pt idx="0">
                  <c:v>2021</c:v>
                </c:pt>
              </c:strCache>
            </c:strRef>
          </c:tx>
          <c:spPr>
            <a:solidFill>
              <a:srgbClr val="F15D27"/>
            </a:solidFill>
            <a:ln>
              <a:noFill/>
            </a:ln>
            <a:effectLst/>
          </c:spPr>
          <c:invertIfNegative val="0"/>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oneM2M'!$D$5:$D$16</c:f>
              <c:numCache>
                <c:formatCode>General</c:formatCode>
                <c:ptCount val="12"/>
                <c:pt idx="0">
                  <c:v>361</c:v>
                </c:pt>
                <c:pt idx="1">
                  <c:v>418</c:v>
                </c:pt>
                <c:pt idx="2">
                  <c:v>509</c:v>
                </c:pt>
                <c:pt idx="3">
                  <c:v>451</c:v>
                </c:pt>
                <c:pt idx="4">
                  <c:v>436</c:v>
                </c:pt>
                <c:pt idx="5">
                  <c:v>2239</c:v>
                </c:pt>
                <c:pt idx="6">
                  <c:v>2293</c:v>
                </c:pt>
                <c:pt idx="7">
                  <c:v>1946</c:v>
                </c:pt>
                <c:pt idx="8">
                  <c:v>1886</c:v>
                </c:pt>
                <c:pt idx="9">
                  <c:v>2197</c:v>
                </c:pt>
                <c:pt idx="10">
                  <c:v>2030</c:v>
                </c:pt>
                <c:pt idx="11">
                  <c:v>1763</c:v>
                </c:pt>
              </c:numCache>
            </c:numRef>
          </c:val>
          <c:extLst>
            <c:ext xmlns:c16="http://schemas.microsoft.com/office/drawing/2014/chart" uri="{C3380CC4-5D6E-409C-BE32-E72D297353CC}">
              <c16:uniqueId val="{00000005-369A-49FD-B727-B9B186C81AA9}"/>
            </c:ext>
          </c:extLst>
        </c:ser>
        <c:dLbls>
          <c:showLegendKey val="0"/>
          <c:showVal val="0"/>
          <c:showCatName val="0"/>
          <c:showSerName val="0"/>
          <c:showPercent val="0"/>
          <c:showBubbleSize val="0"/>
        </c:dLbls>
        <c:gapWidth val="15"/>
        <c:axId val="544951224"/>
        <c:axId val="544955160"/>
      </c:barChart>
      <c:catAx>
        <c:axId val="54495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44955160"/>
        <c:crosses val="autoZero"/>
        <c:auto val="1"/>
        <c:lblAlgn val="ctr"/>
        <c:lblOffset val="100"/>
        <c:noMultiLvlLbl val="0"/>
      </c:catAx>
      <c:valAx>
        <c:axId val="544955160"/>
        <c:scaling>
          <c:orientation val="minMax"/>
          <c:max val="26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4495122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'[1]Website oneM2M'!$H$28</c:f>
              <c:strCache>
                <c:ptCount val="1"/>
                <c:pt idx="0">
                  <c:v>2022</c:v>
                </c:pt>
              </c:strCache>
            </c:strRef>
          </c:tx>
          <c:spPr>
            <a:solidFill>
              <a:srgbClr val="C0000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'[1]Website oneM2M'!$E$29:$G$38</c:f>
              <c:multiLvlStrCache>
                <c:ptCount val="10"/>
                <c:lvl/>
                <c:lvl/>
                <c:lvl>
                  <c:pt idx="0">
                    <c:v>India</c:v>
                  </c:pt>
                  <c:pt idx="1">
                    <c:v>South Korea</c:v>
                  </c:pt>
                  <c:pt idx="2">
                    <c:v>United States</c:v>
                  </c:pt>
                  <c:pt idx="3">
                    <c:v>China</c:v>
                  </c:pt>
                  <c:pt idx="4">
                    <c:v>France</c:v>
                  </c:pt>
                  <c:pt idx="5">
                    <c:v>Germany</c:v>
                  </c:pt>
                  <c:pt idx="6">
                    <c:v>Japan</c:v>
                  </c:pt>
                  <c:pt idx="7">
                    <c:v>United Kingdom</c:v>
                  </c:pt>
                  <c:pt idx="8">
                    <c:v>Chile</c:v>
                  </c:pt>
                  <c:pt idx="9">
                    <c:v>Netherlands</c:v>
                  </c:pt>
                </c:lvl>
              </c:multiLvlStrCache>
            </c:multiLvlStrRef>
          </c:cat>
          <c:val>
            <c:numRef>
              <c:f>'[1]Website oneM2M'!$H$29:$H$38</c:f>
              <c:numCache>
                <c:formatCode>General</c:formatCode>
                <c:ptCount val="10"/>
                <c:pt idx="0">
                  <c:v>420</c:v>
                </c:pt>
                <c:pt idx="1">
                  <c:v>231</c:v>
                </c:pt>
                <c:pt idx="2">
                  <c:v>219</c:v>
                </c:pt>
                <c:pt idx="3">
                  <c:v>109</c:v>
                </c:pt>
                <c:pt idx="4">
                  <c:v>67</c:v>
                </c:pt>
                <c:pt idx="5">
                  <c:v>65</c:v>
                </c:pt>
                <c:pt idx="6">
                  <c:v>59</c:v>
                </c:pt>
                <c:pt idx="7">
                  <c:v>45</c:v>
                </c:pt>
                <c:pt idx="8">
                  <c:v>41</c:v>
                </c:pt>
                <c:pt idx="9">
                  <c:v>30</c:v>
                </c:pt>
              </c:numCache>
            </c:numRef>
          </c:val>
          <c:extLst xmlns:c15="http://schemas.microsoft.com/office/drawing/2012/chart">
            <c:ext xmlns:c16="http://schemas.microsoft.com/office/drawing/2014/chart" uri="{C3380CC4-5D6E-409C-BE32-E72D297353CC}">
              <c16:uniqueId val="{00000000-DFD8-4984-AEB1-FE66E610915A}"/>
            </c:ext>
          </c:extLst>
        </c:ser>
        <c:dLbls>
          <c:showLegendKey val="0"/>
          <c:showVal val="0"/>
          <c:showCatName val="0"/>
          <c:showSerName val="0"/>
          <c:showPercent val="0"/>
          <c:showBubbleSize val="0"/>
        </c:dLbls>
        <c:gapWidth val="77"/>
        <c:overlap val="-27"/>
        <c:axId val="800574408"/>
        <c:axId val="800578672"/>
        <c:extLst/>
      </c:barChart>
      <c:catAx>
        <c:axId val="80057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8672"/>
        <c:crosses val="autoZero"/>
        <c:auto val="1"/>
        <c:lblAlgn val="ctr"/>
        <c:lblOffset val="100"/>
        <c:noMultiLvlLbl val="0"/>
      </c:catAx>
      <c:valAx>
        <c:axId val="80057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4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yriad Pro" panose="020B0503030403020204" charset="0"/>
                <a:ea typeface="+mn-ea"/>
                <a:cs typeface="+mn-cs"/>
              </a:defRPr>
            </a:pPr>
            <a:r>
              <a:rPr lang="en-IN" sz="1400" dirty="0">
                <a:latin typeface="Myriad Pro" panose="020B0503030403020204" charset="0"/>
              </a:rPr>
              <a:t>Top viewed pages comparison </a:t>
            </a:r>
            <a:r>
              <a:rPr lang="en-IN" sz="1400" baseline="0" dirty="0">
                <a:latin typeface="Myriad Pro" panose="020B0503030403020204" charset="0"/>
              </a:rPr>
              <a:t>Aug’22 | Sep’22</a:t>
            </a:r>
            <a:endParaRPr lang="en-IN" sz="1400" dirty="0">
              <a:latin typeface="Myriad Pro" panose="020B050303040302020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0.31574235610573215"/>
          <c:y val="0.10524232019032562"/>
          <c:w val="0.64605611038367705"/>
          <c:h val="0.75887450891106545"/>
        </c:manualLayout>
      </c:layout>
      <c:barChart>
        <c:barDir val="bar"/>
        <c:grouping val="clustered"/>
        <c:varyColors val="0"/>
        <c:ser>
          <c:idx val="0"/>
          <c:order val="0"/>
          <c:tx>
            <c:strRef>
              <c:f>Sheet1!$I$1</c:f>
              <c:strCache>
                <c:ptCount val="1"/>
                <c:pt idx="0">
                  <c:v>Sep'22</c:v>
                </c:pt>
              </c:strCache>
            </c:strRef>
          </c:tx>
          <c:spPr>
            <a:solidFill>
              <a:schemeClr val="accent1"/>
            </a:solidFill>
            <a:ln>
              <a:noFill/>
            </a:ln>
            <a:effectLst/>
          </c:spPr>
          <c:invertIfNegative val="0"/>
          <c:cat>
            <c:strRef>
              <c:f>Sheet1!$A$18:$A$26</c:f>
              <c:strCache>
                <c:ptCount val="9"/>
                <c:pt idx="0">
                  <c:v>using-onem2m/what-is-onem2m</c:v>
                </c:pt>
                <c:pt idx="1">
                  <c:v>using-onem2m/developers/basics</c:v>
                </c:pt>
                <c:pt idx="2">
                  <c:v>/technical</c:v>
                </c:pt>
                <c:pt idx="3">
                  <c:v>technical/published-specifications</c:v>
                </c:pt>
                <c:pt idx="4">
                  <c:v>using-onem2m/developers</c:v>
                </c:pt>
                <c:pt idx="5">
                  <c:v>using-onem2m/devices-examples</c:v>
                </c:pt>
                <c:pt idx="6">
                  <c:v>using-onem2m/developers/rest-resources</c:v>
                </c:pt>
                <c:pt idx="7">
                  <c:v>using-onem2m/developers/api</c:v>
                </c:pt>
                <c:pt idx="8">
                  <c:v>using-onem2m/developers/device-developers</c:v>
                </c:pt>
              </c:strCache>
            </c:strRef>
          </c:cat>
          <c:val>
            <c:numRef>
              <c:f>Sheet1!$I$18:$I$26</c:f>
              <c:numCache>
                <c:formatCode>General</c:formatCode>
                <c:ptCount val="9"/>
                <c:pt idx="0">
                  <c:v>490</c:v>
                </c:pt>
                <c:pt idx="1">
                  <c:v>360</c:v>
                </c:pt>
                <c:pt idx="2">
                  <c:v>334</c:v>
                </c:pt>
                <c:pt idx="3">
                  <c:v>365</c:v>
                </c:pt>
                <c:pt idx="4">
                  <c:v>185</c:v>
                </c:pt>
                <c:pt idx="5">
                  <c:v>167</c:v>
                </c:pt>
                <c:pt idx="6">
                  <c:v>0</c:v>
                </c:pt>
                <c:pt idx="7">
                  <c:v>136</c:v>
                </c:pt>
                <c:pt idx="8">
                  <c:v>0</c:v>
                </c:pt>
              </c:numCache>
            </c:numRef>
          </c:val>
          <c:extLst xmlns:c15="http://schemas.microsoft.com/office/drawing/2012/chart">
            <c:ext xmlns:c16="http://schemas.microsoft.com/office/drawing/2014/chart" uri="{C3380CC4-5D6E-409C-BE32-E72D297353CC}">
              <c16:uniqueId val="{00000003-C146-4D4C-A65E-A142F4511881}"/>
            </c:ext>
          </c:extLst>
        </c:ser>
        <c:ser>
          <c:idx val="1"/>
          <c:order val="1"/>
          <c:tx>
            <c:strRef>
              <c:f>Sheet1!$J$1</c:f>
              <c:strCache>
                <c:ptCount val="1"/>
                <c:pt idx="0">
                  <c:v>Oct'22</c:v>
                </c:pt>
              </c:strCache>
            </c:strRef>
          </c:tx>
          <c:spPr>
            <a:solidFill>
              <a:schemeClr val="accent2"/>
            </a:solidFill>
            <a:ln>
              <a:noFill/>
            </a:ln>
            <a:effectLst/>
          </c:spPr>
          <c:invertIfNegative val="0"/>
          <c:cat>
            <c:strRef>
              <c:f>Sheet1!$A$18:$A$26</c:f>
              <c:strCache>
                <c:ptCount val="9"/>
                <c:pt idx="0">
                  <c:v>using-onem2m/what-is-onem2m</c:v>
                </c:pt>
                <c:pt idx="1">
                  <c:v>using-onem2m/developers/basics</c:v>
                </c:pt>
                <c:pt idx="2">
                  <c:v>/technical</c:v>
                </c:pt>
                <c:pt idx="3">
                  <c:v>technical/published-specifications</c:v>
                </c:pt>
                <c:pt idx="4">
                  <c:v>using-onem2m/developers</c:v>
                </c:pt>
                <c:pt idx="5">
                  <c:v>using-onem2m/devices-examples</c:v>
                </c:pt>
                <c:pt idx="6">
                  <c:v>using-onem2m/developers/rest-resources</c:v>
                </c:pt>
                <c:pt idx="7">
                  <c:v>using-onem2m/developers/api</c:v>
                </c:pt>
                <c:pt idx="8">
                  <c:v>using-onem2m/developers/device-developers</c:v>
                </c:pt>
              </c:strCache>
            </c:strRef>
          </c:cat>
          <c:val>
            <c:numRef>
              <c:f>Sheet1!$J$18:$J$26</c:f>
              <c:numCache>
                <c:formatCode>General</c:formatCode>
                <c:ptCount val="9"/>
                <c:pt idx="0">
                  <c:v>623</c:v>
                </c:pt>
                <c:pt idx="1">
                  <c:v>460</c:v>
                </c:pt>
                <c:pt idx="2">
                  <c:v>405</c:v>
                </c:pt>
                <c:pt idx="3">
                  <c:v>383</c:v>
                </c:pt>
                <c:pt idx="4">
                  <c:v>256</c:v>
                </c:pt>
                <c:pt idx="5">
                  <c:v>195</c:v>
                </c:pt>
                <c:pt idx="6">
                  <c:v>0</c:v>
                </c:pt>
                <c:pt idx="7">
                  <c:v>211</c:v>
                </c:pt>
                <c:pt idx="8">
                  <c:v>177</c:v>
                </c:pt>
              </c:numCache>
            </c:numRef>
          </c:val>
          <c:extLst>
            <c:ext xmlns:c16="http://schemas.microsoft.com/office/drawing/2014/chart" uri="{C3380CC4-5D6E-409C-BE32-E72D297353CC}">
              <c16:uniqueId val="{00000001-1666-4E0A-8987-A26E353321A8}"/>
            </c:ext>
          </c:extLst>
        </c:ser>
        <c:dLbls>
          <c:showLegendKey val="0"/>
          <c:showVal val="0"/>
          <c:showCatName val="0"/>
          <c:showSerName val="0"/>
          <c:showPercent val="0"/>
          <c:showBubbleSize val="0"/>
        </c:dLbls>
        <c:gapWidth val="182"/>
        <c:axId val="25303711"/>
        <c:axId val="25305791"/>
        <c:extLst/>
      </c:barChart>
      <c:catAx>
        <c:axId val="25303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25305791"/>
        <c:crosses val="autoZero"/>
        <c:auto val="1"/>
        <c:lblAlgn val="ctr"/>
        <c:lblOffset val="100"/>
        <c:noMultiLvlLbl val="0"/>
      </c:catAx>
      <c:valAx>
        <c:axId val="253057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303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strRef>
          <c:f>'[1]Website oneM2M'!$E$44</c:f>
          <c:strCache>
            <c:ptCount val="1"/>
            <c:pt idx="0">
              <c:v>oneM2M - Top ten viewed pages (total page views this month = 6 968)</c:v>
            </c:pt>
          </c:strCache>
        </c:strRef>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0"/>
          <c:order val="0"/>
          <c:spPr>
            <a:solidFill>
              <a:schemeClr val="accent4">
                <a:shade val="76000"/>
              </a:schemeClr>
            </a:solidFill>
            <a:ln>
              <a:noFill/>
            </a:ln>
            <a:effectLst/>
          </c:spPr>
          <c:invertIfNegative val="0"/>
          <c:cat>
            <c:strRef>
              <c:f>'[1]Website oneM2M'!$C$45:$C$54</c:f>
              <c:strCache>
                <c:ptCount val="10"/>
                <c:pt idx="0">
                  <c:v>Homepage</c:v>
                </c:pt>
                <c:pt idx="1">
                  <c:v>using-onem2m/what-is-onem2m</c:v>
                </c:pt>
                <c:pt idx="2">
                  <c:v>using-onem2m/developers/basics</c:v>
                </c:pt>
                <c:pt idx="3">
                  <c:v>technical</c:v>
                </c:pt>
                <c:pt idx="4">
                  <c:v>technical/published-specifications</c:v>
                </c:pt>
                <c:pt idx="5">
                  <c:v>using-onem2m/developers</c:v>
                </c:pt>
                <c:pt idx="6">
                  <c:v>using-onem2m/developers/api</c:v>
                </c:pt>
                <c:pt idx="7">
                  <c:v>using-onem2m/devices-examples</c:v>
                </c:pt>
                <c:pt idx="8">
                  <c:v>using-onem2m/developers/device-developers</c:v>
                </c:pt>
                <c:pt idx="9">
                  <c:v>iot-news/817-onem2m-outlines-8-techniques-for-sustainable-iot</c:v>
                </c:pt>
              </c:strCache>
            </c:strRef>
          </c:cat>
          <c:val>
            <c:numRef>
              <c:f>'[1]Website oneM2M'!$D$45:$D$54</c:f>
              <c:numCache>
                <c:formatCode>General</c:formatCode>
                <c:ptCount val="10"/>
              </c:numCache>
            </c:numRef>
          </c:val>
          <c:extLst xmlns:c15="http://schemas.microsoft.com/office/drawing/2012/chart">
            <c:ext xmlns:c16="http://schemas.microsoft.com/office/drawing/2014/chart" uri="{C3380CC4-5D6E-409C-BE32-E72D297353CC}">
              <c16:uniqueId val="{00000000-89B8-4DAF-B77B-BD872700B2D5}"/>
            </c:ext>
          </c:extLst>
        </c:ser>
        <c:ser>
          <c:idx val="1"/>
          <c:order val="1"/>
          <c:spPr>
            <a:solidFill>
              <a:srgbClr val="C0000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'[1]Website oneM2M'!$C$45:$C$54</c:f>
              <c:strCache>
                <c:ptCount val="10"/>
                <c:pt idx="0">
                  <c:v>Homepage</c:v>
                </c:pt>
                <c:pt idx="1">
                  <c:v>using-onem2m/what-is-onem2m</c:v>
                </c:pt>
                <c:pt idx="2">
                  <c:v>using-onem2m/developers/basics</c:v>
                </c:pt>
                <c:pt idx="3">
                  <c:v>technical</c:v>
                </c:pt>
                <c:pt idx="4">
                  <c:v>technical/published-specifications</c:v>
                </c:pt>
                <c:pt idx="5">
                  <c:v>using-onem2m/developers</c:v>
                </c:pt>
                <c:pt idx="6">
                  <c:v>using-onem2m/developers/api</c:v>
                </c:pt>
                <c:pt idx="7">
                  <c:v>using-onem2m/devices-examples</c:v>
                </c:pt>
                <c:pt idx="8">
                  <c:v>using-onem2m/developers/device-developers</c:v>
                </c:pt>
                <c:pt idx="9">
                  <c:v>iot-news/817-onem2m-outlines-8-techniques-for-sustainable-iot</c:v>
                </c:pt>
              </c:strCache>
            </c:strRef>
          </c:cat>
          <c:val>
            <c:numRef>
              <c:f>'[1]Website oneM2M'!$E$45:$E$54</c:f>
              <c:numCache>
                <c:formatCode>General</c:formatCode>
                <c:ptCount val="10"/>
                <c:pt idx="0">
                  <c:v>1625</c:v>
                </c:pt>
                <c:pt idx="1">
                  <c:v>623</c:v>
                </c:pt>
                <c:pt idx="2">
                  <c:v>460</c:v>
                </c:pt>
                <c:pt idx="3">
                  <c:v>405</c:v>
                </c:pt>
                <c:pt idx="4">
                  <c:v>383</c:v>
                </c:pt>
                <c:pt idx="5">
                  <c:v>256</c:v>
                </c:pt>
                <c:pt idx="6">
                  <c:v>211</c:v>
                </c:pt>
                <c:pt idx="7">
                  <c:v>195</c:v>
                </c:pt>
                <c:pt idx="8">
                  <c:v>177</c:v>
                </c:pt>
                <c:pt idx="9">
                  <c:v>166</c:v>
                </c:pt>
              </c:numCache>
            </c:numRef>
          </c:val>
          <c:extLst>
            <c:ext xmlns:c16="http://schemas.microsoft.com/office/drawing/2014/chart" uri="{C3380CC4-5D6E-409C-BE32-E72D297353CC}">
              <c16:uniqueId val="{00000001-89B8-4DAF-B77B-BD872700B2D5}"/>
            </c:ext>
          </c:extLst>
        </c:ser>
        <c:dLbls>
          <c:showLegendKey val="0"/>
          <c:showVal val="0"/>
          <c:showCatName val="0"/>
          <c:showSerName val="0"/>
          <c:showPercent val="0"/>
          <c:showBubbleSize val="0"/>
        </c:dLbls>
        <c:gapWidth val="0"/>
        <c:axId val="586919720"/>
        <c:axId val="586921032"/>
        <c:extLst/>
      </c:barChart>
      <c:catAx>
        <c:axId val="586919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6921032"/>
        <c:crosses val="autoZero"/>
        <c:auto val="1"/>
        <c:lblAlgn val="ctr"/>
        <c:lblOffset val="100"/>
        <c:noMultiLvlLbl val="0"/>
      </c:catAx>
      <c:valAx>
        <c:axId val="586921032"/>
        <c:scaling>
          <c:orientation val="minMax"/>
          <c:max val="1900"/>
          <c:min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69197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US" dirty="0">
                <a:latin typeface="Myriad Pro" panose="020B0503030403020204" charset="0"/>
              </a:rPr>
              <a:t>No. of downloads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8.5675261456852669E-2"/>
          <c:y val="0.22786155849684497"/>
          <c:w val="0.88262887363968134"/>
          <c:h val="0.64760181665182803"/>
        </c:manualLayout>
      </c:layout>
      <c:barChart>
        <c:barDir val="col"/>
        <c:grouping val="clustered"/>
        <c:varyColors val="0"/>
        <c:ser>
          <c:idx val="0"/>
          <c:order val="0"/>
          <c:tx>
            <c:strRef>
              <c:f>Sheet1!$B$1</c:f>
              <c:strCache>
                <c:ptCount val="1"/>
                <c:pt idx="0">
                  <c:v>No. of dwnlds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Jan'22</c:v>
                </c:pt>
                <c:pt idx="1">
                  <c:v>Feb'22</c:v>
                </c:pt>
                <c:pt idx="2">
                  <c:v>Mar'22</c:v>
                </c:pt>
                <c:pt idx="3">
                  <c:v>Apr'22</c:v>
                </c:pt>
                <c:pt idx="4">
                  <c:v>May'22</c:v>
                </c:pt>
                <c:pt idx="5">
                  <c:v>Jun'22</c:v>
                </c:pt>
                <c:pt idx="6">
                  <c:v>Jul'22</c:v>
                </c:pt>
                <c:pt idx="7">
                  <c:v>Aug'22</c:v>
                </c:pt>
                <c:pt idx="8">
                  <c:v>Sep'22</c:v>
                </c:pt>
                <c:pt idx="9">
                  <c:v>Oct'22</c:v>
                </c:pt>
              </c:strCache>
            </c:strRef>
          </c:cat>
          <c:val>
            <c:numRef>
              <c:f>Sheet1!$B$2:$B$11</c:f>
              <c:numCache>
                <c:formatCode>General</c:formatCode>
                <c:ptCount val="10"/>
                <c:pt idx="0">
                  <c:v>28</c:v>
                </c:pt>
                <c:pt idx="1">
                  <c:v>15</c:v>
                </c:pt>
                <c:pt idx="2">
                  <c:v>38</c:v>
                </c:pt>
                <c:pt idx="3">
                  <c:v>13</c:v>
                </c:pt>
                <c:pt idx="4">
                  <c:v>27</c:v>
                </c:pt>
                <c:pt idx="5">
                  <c:v>23</c:v>
                </c:pt>
                <c:pt idx="6">
                  <c:v>67</c:v>
                </c:pt>
                <c:pt idx="7">
                  <c:v>41</c:v>
                </c:pt>
                <c:pt idx="8">
                  <c:v>68</c:v>
                </c:pt>
                <c:pt idx="9">
                  <c:v>88</c:v>
                </c:pt>
              </c:numCache>
            </c:numRef>
          </c:val>
          <c:extLst>
            <c:ext xmlns:c16="http://schemas.microsoft.com/office/drawing/2014/chart" uri="{C3380CC4-5D6E-409C-BE32-E72D297353CC}">
              <c16:uniqueId val="{00000000-5682-4EF0-81A8-D7599F92B134}"/>
            </c:ext>
          </c:extLst>
        </c:ser>
        <c:dLbls>
          <c:dLblPos val="outEnd"/>
          <c:showLegendKey val="0"/>
          <c:showVal val="1"/>
          <c:showCatName val="0"/>
          <c:showSerName val="0"/>
          <c:showPercent val="0"/>
          <c:showBubbleSize val="0"/>
        </c:dLbls>
        <c:gapWidth val="219"/>
        <c:overlap val="-27"/>
        <c:axId val="1866299584"/>
        <c:axId val="1866310400"/>
      </c:barChart>
      <c:catAx>
        <c:axId val="186629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1866310400"/>
        <c:crosses val="autoZero"/>
        <c:auto val="1"/>
        <c:lblAlgn val="ctr"/>
        <c:lblOffset val="100"/>
        <c:noMultiLvlLbl val="0"/>
      </c:catAx>
      <c:valAx>
        <c:axId val="186631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18662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0" i="0" u="none" strike="noStrike" baseline="0" dirty="0">
                <a:effectLst/>
                <a:latin typeface="Myriad Pro" panose="020B0503030403020204" charset="0"/>
              </a:rPr>
              <a:t>Metrics for the views on executive viewpoints</a:t>
            </a:r>
            <a:endParaRPr lang="en-US" dirty="0">
              <a:latin typeface="Myriad Pro" panose="020B050303040302020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592430062453525E-2"/>
          <c:y val="0.17202324833858046"/>
          <c:w val="0.93265106684546573"/>
          <c:h val="0.71583350892114239"/>
        </c:manualLayout>
      </c:layout>
      <c:barChart>
        <c:barDir val="col"/>
        <c:grouping val="clustered"/>
        <c:varyColors val="0"/>
        <c:ser>
          <c:idx val="0"/>
          <c:order val="0"/>
          <c:tx>
            <c:strRef>
              <c:f>Sheet1!$B$1</c:f>
              <c:strCache>
                <c:ptCount val="1"/>
                <c:pt idx="0">
                  <c:v>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Sheet1!$A$9:$A$18</c:f>
              <c:numCache>
                <c:formatCode>mmm\-yy</c:formatCode>
                <c:ptCount val="10"/>
                <c:pt idx="0">
                  <c:v>44562</c:v>
                </c:pt>
                <c:pt idx="1">
                  <c:v>44593</c:v>
                </c:pt>
                <c:pt idx="2">
                  <c:v>44621</c:v>
                </c:pt>
                <c:pt idx="3">
                  <c:v>44652</c:v>
                </c:pt>
                <c:pt idx="4">
                  <c:v>44682</c:v>
                </c:pt>
                <c:pt idx="5">
                  <c:v>44713</c:v>
                </c:pt>
                <c:pt idx="6">
                  <c:v>44743</c:v>
                </c:pt>
                <c:pt idx="7">
                  <c:v>44774</c:v>
                </c:pt>
                <c:pt idx="8">
                  <c:v>44805</c:v>
                </c:pt>
                <c:pt idx="9">
                  <c:v>44835</c:v>
                </c:pt>
              </c:numCache>
            </c:numRef>
          </c:cat>
          <c:val>
            <c:numRef>
              <c:f>Sheet1!$B$9:$B$18</c:f>
              <c:numCache>
                <c:formatCode>General</c:formatCode>
                <c:ptCount val="10"/>
                <c:pt idx="0">
                  <c:v>17</c:v>
                </c:pt>
                <c:pt idx="1">
                  <c:v>28</c:v>
                </c:pt>
                <c:pt idx="2">
                  <c:v>27</c:v>
                </c:pt>
                <c:pt idx="3">
                  <c:v>179</c:v>
                </c:pt>
                <c:pt idx="4">
                  <c:v>215</c:v>
                </c:pt>
                <c:pt idx="5">
                  <c:v>399</c:v>
                </c:pt>
                <c:pt idx="6">
                  <c:v>202</c:v>
                </c:pt>
                <c:pt idx="7">
                  <c:v>198</c:v>
                </c:pt>
                <c:pt idx="8">
                  <c:v>645</c:v>
                </c:pt>
                <c:pt idx="9">
                  <c:v>182</c:v>
                </c:pt>
              </c:numCache>
            </c:numRef>
          </c:val>
          <c:extLst>
            <c:ext xmlns:c16="http://schemas.microsoft.com/office/drawing/2014/chart" uri="{C3380CC4-5D6E-409C-BE32-E72D297353CC}">
              <c16:uniqueId val="{00000000-4F72-4CB2-A25D-BC6EFB76F391}"/>
            </c:ext>
          </c:extLst>
        </c:ser>
        <c:dLbls>
          <c:dLblPos val="outEnd"/>
          <c:showLegendKey val="0"/>
          <c:showVal val="1"/>
          <c:showCatName val="0"/>
          <c:showSerName val="0"/>
          <c:showPercent val="0"/>
          <c:showBubbleSize val="0"/>
        </c:dLbls>
        <c:gapWidth val="219"/>
        <c:overlap val="-27"/>
        <c:axId val="178339263"/>
        <c:axId val="178339679"/>
      </c:barChart>
      <c:dateAx>
        <c:axId val="17833926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a:ea typeface="+mn-ea"/>
                <a:cs typeface="+mn-cs"/>
              </a:defRPr>
            </a:pPr>
            <a:endParaRPr lang="en-US"/>
          </a:p>
        </c:txPr>
        <c:crossAx val="178339679"/>
        <c:crosses val="autoZero"/>
        <c:auto val="1"/>
        <c:lblOffset val="100"/>
        <c:baseTimeUnit val="months"/>
      </c:dateAx>
      <c:valAx>
        <c:axId val="178339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339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18-01-2023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tsi.org/events/2068-etsi-security-conference#pane-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futurecom.com.br/en/home.html" TargetMode="External"/><Relationship Id="rId4" Type="http://schemas.openxmlformats.org/officeDocument/2006/relationships/hyperlink" Target="https://onem2m.org/iot-events/event/780-etsi-iot-week-2022"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a:t>
            </a:fld>
            <a:endParaRPr lang="en-IN"/>
          </a:p>
        </p:txBody>
      </p:sp>
    </p:spTree>
    <p:extLst>
      <p:ext uri="{BB962C8B-B14F-4D97-AF65-F5344CB8AC3E}">
        <p14:creationId xmlns:p14="http://schemas.microsoft.com/office/powerpoint/2010/main" val="1961928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11</a:t>
            </a:fld>
            <a:endParaRPr lang="en-US" dirty="0"/>
          </a:p>
        </p:txBody>
      </p:sp>
    </p:spTree>
    <p:extLst>
      <p:ext uri="{BB962C8B-B14F-4D97-AF65-F5344CB8AC3E}">
        <p14:creationId xmlns:p14="http://schemas.microsoft.com/office/powerpoint/2010/main" val="306123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957535793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957535793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indent="-228600" fontAlgn="t">
              <a:buAutoNum type="arabicPeriod"/>
            </a:pPr>
            <a:r>
              <a:rPr lang="en-IN" dirty="0">
                <a:effectLst/>
              </a:rPr>
              <a:t>International Institute of Information Technology (Hyderabad)</a:t>
            </a:r>
            <a:br>
              <a:rPr lang="en-IN" dirty="0">
                <a:effectLst/>
              </a:rPr>
            </a:br>
            <a:r>
              <a:rPr lang="en-IN" dirty="0">
                <a:effectLst/>
              </a:rPr>
              <a:t>blog post (January 2023) - </a:t>
            </a:r>
            <a:r>
              <a:rPr lang="en-IN" u="none" strike="noStrike" dirty="0">
                <a:solidFill>
                  <a:srgbClr val="B42025"/>
                </a:solidFill>
                <a:effectLst/>
                <a:hlinkClick r:id="rId3"/>
              </a:rPr>
              <a:t>IITH's Smart City team wins Best Technology award in Korean hackathon</a:t>
            </a:r>
            <a:r>
              <a:rPr lang="en-IN" dirty="0">
                <a:effectLst/>
              </a:rPr>
              <a:t> ETSI Enjoy! January 2023</a:t>
            </a:r>
            <a:r>
              <a:rPr lang="en-IN" u="none" strike="noStrike" dirty="0">
                <a:solidFill>
                  <a:srgbClr val="B42025"/>
                </a:solidFill>
                <a:effectLst/>
                <a:hlinkClick r:id="rId4"/>
              </a:rPr>
              <a:t>Research and Innovation in IoT Standardization</a:t>
            </a:r>
            <a:endParaRPr lang="en-IN" u="none" strike="noStrike" dirty="0">
              <a:solidFill>
                <a:srgbClr val="B42025"/>
              </a:solidFill>
              <a:effectLst/>
            </a:endParaRPr>
          </a:p>
          <a:p>
            <a:pPr marL="228600" indent="-228600" fontAlgn="t">
              <a:buAutoNum type="arabicPeriod"/>
            </a:pPr>
            <a:r>
              <a:rPr lang="en-US" dirty="0">
                <a:effectLst/>
              </a:rPr>
              <a:t>ETSI Enjoy! January 2023</a:t>
            </a:r>
            <a:r>
              <a:rPr lang="en-US" u="none" strike="noStrike" dirty="0">
                <a:solidFill>
                  <a:srgbClr val="B42025"/>
                </a:solidFill>
                <a:effectLst/>
                <a:hlinkClick r:id="rId4"/>
              </a:rPr>
              <a:t>Research and Innovation in IoT Standardization</a:t>
            </a:r>
            <a:endParaRPr dirty="0"/>
          </a:p>
        </p:txBody>
      </p:sp>
      <p:sp>
        <p:nvSpPr>
          <p:cNvPr id="121" name="Google Shape;121;g19575357931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957535793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957535793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19575357931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15</a:t>
            </a:fld>
            <a:endParaRPr lang="en-IN"/>
          </a:p>
        </p:txBody>
      </p:sp>
    </p:spTree>
    <p:extLst>
      <p:ext uri="{BB962C8B-B14F-4D97-AF65-F5344CB8AC3E}">
        <p14:creationId xmlns:p14="http://schemas.microsoft.com/office/powerpoint/2010/main" val="161548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16</a:t>
            </a:fld>
            <a:endParaRPr lang="en-IN"/>
          </a:p>
        </p:txBody>
      </p:sp>
    </p:spTree>
    <p:extLst>
      <p:ext uri="{BB962C8B-B14F-4D97-AF65-F5344CB8AC3E}">
        <p14:creationId xmlns:p14="http://schemas.microsoft.com/office/powerpoint/2010/main" val="1243857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18</a:t>
            </a:fld>
            <a:endParaRPr lang="en-US" dirty="0"/>
          </a:p>
        </p:txBody>
      </p:sp>
    </p:spTree>
    <p:extLst>
      <p:ext uri="{BB962C8B-B14F-4D97-AF65-F5344CB8AC3E}">
        <p14:creationId xmlns:p14="http://schemas.microsoft.com/office/powerpoint/2010/main" val="419075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3</a:t>
            </a:fld>
            <a:endParaRPr lang="en-IN"/>
          </a:p>
        </p:txBody>
      </p:sp>
    </p:spTree>
    <p:extLst>
      <p:ext uri="{BB962C8B-B14F-4D97-AF65-F5344CB8AC3E}">
        <p14:creationId xmlns:p14="http://schemas.microsoft.com/office/powerpoint/2010/main" val="206120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4</a:t>
            </a:fld>
            <a:endParaRPr lang="en-IN"/>
          </a:p>
        </p:txBody>
      </p:sp>
    </p:spTree>
    <p:extLst>
      <p:ext uri="{BB962C8B-B14F-4D97-AF65-F5344CB8AC3E}">
        <p14:creationId xmlns:p14="http://schemas.microsoft.com/office/powerpoint/2010/main" val="204878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5</a:t>
            </a:fld>
            <a:endParaRPr lang="en-IN"/>
          </a:p>
        </p:txBody>
      </p:sp>
    </p:spTree>
    <p:extLst>
      <p:ext uri="{BB962C8B-B14F-4D97-AF65-F5344CB8AC3E}">
        <p14:creationId xmlns:p14="http://schemas.microsoft.com/office/powerpoint/2010/main" val="128386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6</a:t>
            </a:fld>
            <a:endParaRPr lang="en-IN"/>
          </a:p>
        </p:txBody>
      </p:sp>
    </p:spTree>
    <p:extLst>
      <p:ext uri="{BB962C8B-B14F-4D97-AF65-F5344CB8AC3E}">
        <p14:creationId xmlns:p14="http://schemas.microsoft.com/office/powerpoint/2010/main" val="221638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N" dirty="0"/>
              <a:t>Events – </a:t>
            </a:r>
          </a:p>
          <a:p>
            <a:pPr marL="228600" lvl="0" indent="-228600" algn="l" rtl="0">
              <a:spcBef>
                <a:spcPts val="0"/>
              </a:spcBef>
              <a:spcAft>
                <a:spcPts val="0"/>
              </a:spcAft>
              <a:buAutoNum type="arabicPeriod"/>
            </a:pPr>
            <a:r>
              <a:rPr lang="en-IN" dirty="0"/>
              <a:t>Partner: </a:t>
            </a:r>
          </a:p>
          <a:p>
            <a:pPr marL="685800" lvl="1" indent="-2286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3"/>
              </a:rPr>
              <a:t>3-5 Oct: ETSI Security Conference 2022 (ETSI Security Week 2022)</a:t>
            </a:r>
            <a:endParaRPr lang="en-US" sz="1800" i="0" u="sng" dirty="0">
              <a:solidFill>
                <a:srgbClr val="1155CC"/>
              </a:solidFill>
              <a:effectLst/>
              <a:latin typeface="Arial" panose="020B0604020202020204" pitchFamily="34" charset="0"/>
            </a:endParaRPr>
          </a:p>
          <a:p>
            <a:pPr marL="685800" lvl="1" indent="-228600" algn="l" rtl="0">
              <a:spcBef>
                <a:spcPts val="0"/>
              </a:spcBef>
              <a:spcAft>
                <a:spcPts val="0"/>
              </a:spcAft>
              <a:buAutoNum type="arabicPeriod"/>
            </a:pPr>
            <a:r>
              <a:rPr lang="en-US" sz="1800" i="1" dirty="0">
                <a:solidFill>
                  <a:srgbClr val="FF0000"/>
                </a:solidFill>
                <a:effectLst/>
                <a:latin typeface="Arial" panose="020B0604020202020204" pitchFamily="34" charset="0"/>
              </a:rPr>
              <a:t>20~22 Oct TTA- </a:t>
            </a:r>
            <a:r>
              <a:rPr lang="en-US" sz="1800" i="1" dirty="0" err="1">
                <a:solidFill>
                  <a:srgbClr val="FF0000"/>
                </a:solidFill>
                <a:effectLst/>
                <a:latin typeface="Arial" panose="020B0604020202020204" pitchFamily="34" charset="0"/>
              </a:rPr>
              <a:t>AIoT</a:t>
            </a:r>
            <a:r>
              <a:rPr lang="en-US" sz="1800" i="1" dirty="0">
                <a:solidFill>
                  <a:srgbClr val="FF0000"/>
                </a:solidFill>
                <a:effectLst/>
                <a:latin typeface="Arial" panose="020B0604020202020204" pitchFamily="34" charset="0"/>
              </a:rPr>
              <a:t> Week Korea - 20 Oct TTA seminar for oneM2M 10 years anniversary</a:t>
            </a:r>
          </a:p>
          <a:p>
            <a:pPr marL="685800" lvl="1"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4"/>
              </a:rPr>
              <a:t>ETSI IoT Week 2022</a:t>
            </a:r>
            <a:endParaRPr lang="en-US" sz="1800" i="1" u="sng" dirty="0">
              <a:solidFill>
                <a:srgbClr val="FF0000"/>
              </a:solidFill>
              <a:effectLst/>
              <a:latin typeface="Arial" panose="020B0604020202020204" pitchFamily="34" charset="0"/>
            </a:endParaRPr>
          </a:p>
          <a:p>
            <a:pPr marL="685800" lvl="1" indent="-228600" algn="l" rtl="0">
              <a:spcBef>
                <a:spcPts val="0"/>
              </a:spcBef>
              <a:spcAft>
                <a:spcPts val="0"/>
              </a:spcAft>
              <a:buAutoNum type="arabicPeriod"/>
            </a:pPr>
            <a:r>
              <a:rPr lang="en-IN" sz="1800" i="0" dirty="0">
                <a:solidFill>
                  <a:srgbClr val="FF0000"/>
                </a:solidFill>
                <a:effectLst/>
                <a:latin typeface="Arial" panose="020B0604020202020204" pitchFamily="34" charset="0"/>
              </a:rPr>
              <a:t>TTDD2022 (7-10 Nov'22)/online</a:t>
            </a:r>
            <a:endParaRPr lang="en-US" sz="1800" i="0" u="sng" dirty="0">
              <a:solidFill>
                <a:srgbClr val="1155CC"/>
              </a:solidFill>
              <a:effectLst/>
              <a:latin typeface="Arial" panose="020B0604020202020204" pitchFamily="34" charset="0"/>
            </a:endParaRPr>
          </a:p>
          <a:p>
            <a:pPr marL="685800" lvl="1" indent="-228600" algn="l" rtl="0">
              <a:spcBef>
                <a:spcPts val="0"/>
              </a:spcBef>
              <a:spcAft>
                <a:spcPts val="0"/>
              </a:spcAft>
              <a:buAutoNum type="arabicPeriod"/>
            </a:pPr>
            <a:endParaRPr lang="en-US"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US" sz="1800" i="0" u="none" dirty="0">
                <a:solidFill>
                  <a:srgbClr val="1155CC"/>
                </a:solidFill>
                <a:effectLst/>
                <a:latin typeface="Arial" panose="020B0604020202020204" pitchFamily="34" charset="0"/>
              </a:rPr>
              <a:t>Regional: </a:t>
            </a:r>
            <a:endParaRPr lang="en-IN" sz="1800" i="0" u="none" dirty="0">
              <a:solidFill>
                <a:srgbClr val="1155CC"/>
              </a:solidFill>
              <a:effectLst/>
              <a:latin typeface="Arial" panose="020B0604020202020204" pitchFamily="34" charset="0"/>
            </a:endParaRPr>
          </a:p>
          <a:p>
            <a:pPr marL="685800" lvl="1" indent="-228600" algn="l" rtl="0">
              <a:spcBef>
                <a:spcPts val="0"/>
              </a:spcBef>
              <a:spcAft>
                <a:spcPts val="0"/>
              </a:spcAft>
              <a:buAutoNum type="arabicPeriod"/>
            </a:pPr>
            <a:r>
              <a:rPr lang="en-IN" sz="1800" b="1" i="1" dirty="0">
                <a:solidFill>
                  <a:srgbClr val="EA4335"/>
                </a:solidFill>
                <a:effectLst/>
                <a:latin typeface="Arial" panose="020B0604020202020204" pitchFamily="34" charset="0"/>
              </a:rPr>
              <a:t>3OCt-28 Nov : oneM2M hackathon (TTA-ETSI)</a:t>
            </a:r>
            <a:endParaRPr lang="en-IN" sz="1800" b="1" i="0" u="sng" dirty="0">
              <a:solidFill>
                <a:srgbClr val="1155CC"/>
              </a:solidFill>
              <a:effectLst/>
              <a:latin typeface="Arial" panose="020B0604020202020204" pitchFamily="34" charset="0"/>
            </a:endParaRPr>
          </a:p>
          <a:p>
            <a:pPr marL="685800" lvl="1" indent="-228600" algn="l" rtl="0">
              <a:spcBef>
                <a:spcPts val="0"/>
              </a:spcBef>
              <a:spcAft>
                <a:spcPts val="0"/>
              </a:spcAft>
              <a:buAutoNum type="arabicPeriod"/>
            </a:pPr>
            <a:r>
              <a:rPr lang="en-US" sz="1800" i="1" u="sng" dirty="0">
                <a:solidFill>
                  <a:srgbClr val="EA4335"/>
                </a:solidFill>
                <a:effectLst/>
                <a:latin typeface="Arial" panose="020B0604020202020204" pitchFamily="34" charset="0"/>
                <a:hlinkClick r:id="rId5"/>
              </a:rPr>
              <a:t>18-20 Oct: </a:t>
            </a:r>
            <a:r>
              <a:rPr lang="en-US" sz="1800" i="1" u="sng" dirty="0" err="1">
                <a:solidFill>
                  <a:srgbClr val="EA4335"/>
                </a:solidFill>
                <a:effectLst/>
                <a:latin typeface="Arial" panose="020B0604020202020204" pitchFamily="34" charset="0"/>
                <a:hlinkClick r:id="rId5"/>
              </a:rPr>
              <a:t>FutureCom</a:t>
            </a:r>
            <a:r>
              <a:rPr lang="en-US" sz="1800" i="1" u="sng" dirty="0">
                <a:solidFill>
                  <a:srgbClr val="EA4335"/>
                </a:solidFill>
                <a:effectLst/>
                <a:latin typeface="Arial" panose="020B0604020202020204" pitchFamily="34" charset="0"/>
                <a:hlinkClick r:id="rId5"/>
              </a:rPr>
              <a:t> Brazil/Hybrid/</a:t>
            </a:r>
            <a:r>
              <a:rPr lang="en-US" sz="1800" i="1" u="sng" dirty="0" err="1">
                <a:solidFill>
                  <a:srgbClr val="EA4335"/>
                </a:solidFill>
                <a:effectLst/>
                <a:latin typeface="Arial" panose="020B0604020202020204" pitchFamily="34" charset="0"/>
                <a:hlinkClick r:id="rId5"/>
              </a:rPr>
              <a:t>SauPaolo</a:t>
            </a:r>
            <a:endParaRPr lang="en-US" sz="1800" i="1" u="sng" dirty="0">
              <a:solidFill>
                <a:srgbClr val="EA4335"/>
              </a:solidFill>
              <a:effectLst/>
              <a:latin typeface="Arial" panose="020B0604020202020204" pitchFamily="34" charset="0"/>
            </a:endParaRPr>
          </a:p>
          <a:p>
            <a:pPr marL="685800" lvl="1" indent="-228600" algn="l" rtl="0">
              <a:spcBef>
                <a:spcPts val="0"/>
              </a:spcBef>
              <a:spcAft>
                <a:spcPts val="0"/>
              </a:spcAft>
              <a:buAutoNum type="arabicPeriod"/>
            </a:pPr>
            <a:endParaRPr lang="en-US" sz="1800" i="1" u="sng" dirty="0">
              <a:solidFill>
                <a:srgbClr val="EA4335"/>
              </a:solidFill>
              <a:effectLst/>
              <a:latin typeface="Arial" panose="020B0604020202020204" pitchFamily="34" charset="0"/>
            </a:endParaRPr>
          </a:p>
          <a:p>
            <a:pPr marL="228600" lvl="0" indent="-228600" algn="l" rtl="0">
              <a:spcBef>
                <a:spcPts val="0"/>
              </a:spcBef>
              <a:spcAft>
                <a:spcPts val="0"/>
              </a:spcAft>
              <a:buAutoNum type="arabicPeriod"/>
            </a:pPr>
            <a:r>
              <a:rPr lang="en-IN" dirty="0"/>
              <a:t>Speaking Opportunities availed – Dale spoke at</a:t>
            </a:r>
          </a:p>
          <a:p>
            <a:pPr marL="685800" lvl="1" indent="-228600" algn="l" rtl="0">
              <a:spcBef>
                <a:spcPts val="0"/>
              </a:spcBef>
              <a:spcAft>
                <a:spcPts val="0"/>
              </a:spcAft>
              <a:buAutoNum type="arabicPeriod"/>
            </a:pPr>
            <a:r>
              <a:rPr lang="en-IN" dirty="0"/>
              <a:t>IEEE IoT WF – Tokyo</a:t>
            </a:r>
          </a:p>
          <a:p>
            <a:pPr marL="685800" lvl="1" indent="-228600" algn="l" rtl="0">
              <a:spcBef>
                <a:spcPts val="0"/>
              </a:spcBef>
              <a:spcAft>
                <a:spcPts val="0"/>
              </a:spcAft>
              <a:buAutoNum type="arabicPeriod"/>
            </a:pPr>
            <a:r>
              <a:rPr lang="en-IN" dirty="0"/>
              <a:t>TTDD 2022</a:t>
            </a:r>
            <a:endParaRPr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8</a:t>
            </a:fld>
            <a:endParaRPr lang="en-IN"/>
          </a:p>
        </p:txBody>
      </p:sp>
    </p:spTree>
    <p:extLst>
      <p:ext uri="{BB962C8B-B14F-4D97-AF65-F5344CB8AC3E}">
        <p14:creationId xmlns:p14="http://schemas.microsoft.com/office/powerpoint/2010/main" val="396012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IN" dirty="0"/>
              <a:t>Interview in pipeline – </a:t>
            </a:r>
          </a:p>
          <a:p>
            <a:pPr marL="342900" indent="-342900">
              <a:buFontTx/>
              <a:buAutoNum type="arabicPeriod"/>
            </a:pPr>
            <a:r>
              <a:rPr lang="en-GB" sz="1800" u="sng" dirty="0">
                <a:solidFill>
                  <a:srgbClr val="0563C1"/>
                </a:solidFill>
                <a:effectLst/>
                <a:latin typeface="Calibri" panose="020F0502020204030204" pitchFamily="34" charset="0"/>
                <a:ea typeface="Calibri" panose="020F0502020204030204" pitchFamily="34" charset="0"/>
                <a:hlinkClick r:id="rId3"/>
              </a:rPr>
              <a:t>https://futureiot.tech/</a:t>
            </a:r>
            <a:r>
              <a:rPr lang="en-GB" sz="1800" dirty="0">
                <a:effectLst/>
                <a:latin typeface="Calibri" panose="020F0502020204030204" pitchFamily="34" charset="0"/>
                <a:ea typeface="Calibri" panose="020F0502020204030204" pitchFamily="34" charset="0"/>
              </a:rPr>
              <a:t> </a:t>
            </a:r>
          </a:p>
          <a:p>
            <a:pPr marL="228600" indent="-228600">
              <a:buFontTx/>
              <a:buAutoNum type="arabicPeriod"/>
            </a:pP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9</a:t>
            </a:fld>
            <a:endParaRPr lang="en-US" dirty="0"/>
          </a:p>
        </p:txBody>
      </p:sp>
    </p:spTree>
    <p:extLst>
      <p:ext uri="{BB962C8B-B14F-4D97-AF65-F5344CB8AC3E}">
        <p14:creationId xmlns:p14="http://schemas.microsoft.com/office/powerpoint/2010/main" val="541659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10</a:t>
            </a:fld>
            <a:endParaRPr lang="en-IN"/>
          </a:p>
        </p:txBody>
      </p:sp>
    </p:spTree>
    <p:extLst>
      <p:ext uri="{BB962C8B-B14F-4D97-AF65-F5344CB8AC3E}">
        <p14:creationId xmlns:p14="http://schemas.microsoft.com/office/powerpoint/2010/main" val="3345640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1/18/2023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1/18/2023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1/18/2023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1/18/2023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1/18/2023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iotbusinessnews.com/2022/04/06/71164-iot-and-sustainability" TargetMode="External"/><Relationship Id="rId3" Type="http://schemas.openxmlformats.org/officeDocument/2006/relationships/hyperlink" Target="https://www.architectureandgovernance.com/applications-technology/what-to-expect-with-iot-in-2023/" TargetMode="External"/><Relationship Id="rId7" Type="http://schemas.openxmlformats.org/officeDocument/2006/relationships/hyperlink" Target="https://pipelinepub.com/IoT-2022/intelligent-IoT-system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bizzbuzz.news/eco-buzz/this-is-how-enterprises-can-protect-their-iot-devices-from-cyber-threats-1160488" TargetMode="External"/><Relationship Id="rId5" Type="http://schemas.openxmlformats.org/officeDocument/2006/relationships/hyperlink" Target="https://www.iotforall.com/streamline-messaging-take-the-load-off-sensors" TargetMode="External"/><Relationship Id="rId4" Type="http://schemas.openxmlformats.org/officeDocument/2006/relationships/hyperlink" Target="https://www.etsi.org/newsroom/magazin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nem2m.org/iot-news/830-onem2m-ends-2022-on-a-high-in-korea"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iotbusinessnews.com/2022/04/06/71164-iot-and-sustainability" TargetMode="External"/><Relationship Id="rId5" Type="http://schemas.openxmlformats.org/officeDocument/2006/relationships/hyperlink" Target="https://pipelinepub.com/IoT-2022/intelligent-IoT-systems" TargetMode="External"/><Relationship Id="rId4" Type="http://schemas.openxmlformats.org/officeDocument/2006/relationships/hyperlink" Target="https://www.bizzbuzz.news/eco-buzz/this-is-how-enterprises-can-protect-their-iot-devices-from-cyber-threats-1160488"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18.svg"/><Relationship Id="rId1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4.svg"/><Relationship Id="rId12" Type="http://schemas.openxmlformats.org/officeDocument/2006/relationships/image" Target="../media/image17.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19.png"/><Relationship Id="rId10" Type="http://schemas.openxmlformats.org/officeDocument/2006/relationships/image" Target="../media/image16.svg"/><Relationship Id="rId19" Type="http://schemas.openxmlformats.org/officeDocument/2006/relationships/image" Target="../media/image22.svg"/><Relationship Id="rId4" Type="http://schemas.openxmlformats.org/officeDocument/2006/relationships/image" Target="../media/image12.svg"/><Relationship Id="rId9" Type="http://schemas.openxmlformats.org/officeDocument/2006/relationships/image" Target="../media/image15.png"/><Relationship Id="rId14" Type="http://schemas.openxmlformats.org/officeDocument/2006/relationships/hyperlink" Target="https://wiki.onem2m.org/index.php?title=Main_Pa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onem2m.org/images/files/events/oneM2M-hackathon-Oct-2022-announcement.pdf"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onem2m.org/images/files/events/oneM2M-hackathon-Oct-2022-announcement.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onem2m.org/images/files/events/oneM2M-hackathon-Oct-2022-announcement.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etsi.org/e-brochure/Magazine/October-2022/mobile/index.html#p=4"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architectureandgovernance.com/applications-technology/what-to-expect-with-iot-in-2023/" TargetMode="External"/><Relationship Id="rId5" Type="http://schemas.openxmlformats.org/officeDocument/2006/relationships/hyperlink" Target="https://www.etsi.org/e-brochure/Magazine/October-2022/mobile/index.html#p=15" TargetMode="External"/><Relationship Id="rId4" Type="http://schemas.openxmlformats.org/officeDocument/2006/relationships/hyperlink" Target="https://www.etsi.org/e-brochure/Magazine/October-2022/mobile/index.html#p=21"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aimagazine.com/technology/onem2m-power-iiot-and-artificial-intelligence" TargetMode="External"/><Relationship Id="rId13" Type="http://schemas.openxmlformats.org/officeDocument/2006/relationships/hyperlink" Target="https://tele.net.in/sustainable-smart-cities-using-a-national-standards-based-horizontal-framework/" TargetMode="External"/><Relationship Id="rId18" Type="http://schemas.openxmlformats.org/officeDocument/2006/relationships/hyperlink" Target="https://www.etsi.org/e-brochure/Magazine/October-2022/mobile/index.html#p=15" TargetMode="External"/><Relationship Id="rId3" Type="http://schemas.openxmlformats.org/officeDocument/2006/relationships/hyperlink" Target="https://onem2m.org/iot-news/777-a-scalable-standards-based-approach-for-iot-data-sharing-and-ecosystem-monetization" TargetMode="External"/><Relationship Id="rId7" Type="http://schemas.openxmlformats.org/officeDocument/2006/relationships/hyperlink" Target="7%20Mar%20-%20Briefing%20dscussion%20with%20ABI%20on%20Smart%20Cities%20(Roland,%20Bob,%20Dale,%20Ken)" TargetMode="External"/><Relationship Id="rId12" Type="http://schemas.openxmlformats.org/officeDocument/2006/relationships/hyperlink" Target="https://drive.google.com/file/d/1Bn6u5pMr9_-WB-D3Y1vwiR4-ddyLSfy2/view" TargetMode="External"/><Relationship Id="rId17" Type="http://schemas.openxmlformats.org/officeDocument/2006/relationships/hyperlink" Target="https://www.etsi.org/e-brochure/Magazine/October-2022/mobile/index.html#p=21" TargetMode="External"/><Relationship Id="rId2" Type="http://schemas.openxmlformats.org/officeDocument/2006/relationships/notesSlide" Target="../notesSlides/notesSlide7.xml"/><Relationship Id="rId16" Type="http://schemas.openxmlformats.org/officeDocument/2006/relationships/hyperlink" Target="https://www.etsi.org/e-brochure/Magazine/October-2022/mobile/index.html#p=4" TargetMode="External"/><Relationship Id="rId1" Type="http://schemas.openxmlformats.org/officeDocument/2006/relationships/slideLayout" Target="../slideLayouts/slideLayout4.xml"/><Relationship Id="rId6" Type="http://schemas.openxmlformats.org/officeDocument/2006/relationships/hyperlink" Target="https://interoperability.news/2022/05/interoperability-of-things/" TargetMode="External"/><Relationship Id="rId11" Type="http://schemas.openxmlformats.org/officeDocument/2006/relationships/hyperlink" Target="https://www.innovatingcanada.ca/technology/internet-of-things/iot-standardisation-for-long-term-innovation/" TargetMode="External"/><Relationship Id="rId5" Type="http://schemas.openxmlformats.org/officeDocument/2006/relationships/hyperlink" Target="https://iotbusinessnews.com/2022/04/06/71164-iot-and-sustainability/" TargetMode="External"/><Relationship Id="rId15" Type="http://schemas.openxmlformats.org/officeDocument/2006/relationships/hyperlink" Target="https://www.etsi.org/e-brochure/Magazine/July-2022/mobile/index.html#p=22" TargetMode="External"/><Relationship Id="rId10" Type="http://schemas.openxmlformats.org/officeDocument/2006/relationships/hyperlink" Target="https://www.iotforall.com/streamline-messaging-take-the-load-off-sensors" TargetMode="External"/><Relationship Id="rId19" Type="http://schemas.openxmlformats.org/officeDocument/2006/relationships/hyperlink" Target="https://docs.google.com/spreadsheets/d/1RikZmqw7vbcXsvmrHTCGTgK2TDCld51rI7za7ZtpYAk/edit#gid=1270870760" TargetMode="External"/><Relationship Id="rId4" Type="http://schemas.openxmlformats.org/officeDocument/2006/relationships/hyperlink" Target="https://ieeexplore.ieee.org/document/9689372" TargetMode="External"/><Relationship Id="rId9" Type="http://schemas.openxmlformats.org/officeDocument/2006/relationships/hyperlink" Target="https://pipelinepub.com/IoT-2022/intelligent-IoT-systems" TargetMode="External"/><Relationship Id="rId14" Type="http://schemas.openxmlformats.org/officeDocument/2006/relationships/hyperlink" Target="https://www.etsi.org/e-brochure/Magazine/April-2022/mobile/index.html#p=21"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onem2m.org/membership/executive-viewpoints/793-onem2m-roadmap-interview-hechwartner" TargetMode="External"/><Relationship Id="rId13" Type="http://schemas.openxmlformats.org/officeDocument/2006/relationships/hyperlink" Target="https://www.onem2m.org/membership/executive-viewpoints/828-onem2m-interview-hechwartner-tp57" TargetMode="External"/><Relationship Id="rId3" Type="http://schemas.openxmlformats.org/officeDocument/2006/relationships/hyperlink" Target="https://www.onem2m.org/membership/executive-viewpoints/752-tp52-activities-and-accomplishments" TargetMode="External"/><Relationship Id="rId7" Type="http://schemas.openxmlformats.org/officeDocument/2006/relationships/hyperlink" Target="https://www.onem2m.org/membership/executive-viewpoints/785-m-wetterwald-interview" TargetMode="External"/><Relationship Id="rId12" Type="http://schemas.openxmlformats.org/officeDocument/2006/relationships/hyperlink" Target="https://onem2m.org/membership/executive-viewpoints/822-onem2m-interview-hechwartner-tp56"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onem2m.org/membership/executive-viewpoints/763-elizaveta-yachmeneva-and-thomas-carey-wilson-april-2022" TargetMode="External"/><Relationship Id="rId11" Type="http://schemas.openxmlformats.org/officeDocument/2006/relationships/hyperlink" Target="https://www.onem2m.org/membership/executive-viewpoints/813-onem2m-interview-rajaraman-vattem" TargetMode="External"/><Relationship Id="rId5" Type="http://schemas.openxmlformats.org/officeDocument/2006/relationships/hyperlink" Target="https://www.onem2m.org/membership/executive-viewpoints/758-onel-lopez-march-2022" TargetMode="External"/><Relationship Id="rId15" Type="http://schemas.openxmlformats.org/officeDocument/2006/relationships/hyperlink" Target="mailto:oneM2M_PressMedia@list.onem2m.org" TargetMode="External"/><Relationship Id="rId10" Type="http://schemas.openxmlformats.org/officeDocument/2006/relationships/hyperlink" Target="https://onem2m.org/membership/executive-viewpoints/803-onem2m-interview-mauro-dragoni" TargetMode="External"/><Relationship Id="rId4" Type="http://schemas.openxmlformats.org/officeDocument/2006/relationships/hyperlink" Target="https://www.onem2m.org/membership/executive-viewpoints/756-we-are-keeping-release-5-open-so-that-new-members-can-propose-their-ideas-use-cases-and-requirements" TargetMode="External"/><Relationship Id="rId9" Type="http://schemas.openxmlformats.org/officeDocument/2006/relationships/hyperlink" Target="https://onem2m.org/membership/executive-viewpoints/795-onem2m-interview-selvan-ss" TargetMode="External"/><Relationship Id="rId14" Type="http://schemas.openxmlformats.org/officeDocument/2006/relationships/hyperlink" Target="https://docs.google.com/spreadsheets/d/1RikZmqw7vbcXsvmrHTCGTgK2TDCld51rI7za7ZtpYAk/edit#gid=12708707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p:txBody>
          <a:bodyPr/>
          <a:lstStyle/>
          <a:p>
            <a:r>
              <a:rPr lang="en-GB" dirty="0"/>
              <a:t>Marcom Report</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32952" y="4653915"/>
            <a:ext cx="9144000" cy="1655762"/>
          </a:xfrm>
        </p:spPr>
        <p:txBody>
          <a:bodyPr>
            <a:normAutofit/>
          </a:bodyPr>
          <a:lstStyle/>
          <a:p>
            <a:r>
              <a:rPr lang="en-GB" dirty="0"/>
              <a:t>Bindoo Srivastava, Marcom Chair</a:t>
            </a:r>
          </a:p>
          <a:p>
            <a:r>
              <a:rPr lang="en-GB" dirty="0"/>
              <a:t>18 January 2023</a:t>
            </a:r>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E798-8086-EBBC-6009-401E8E9B6FE6}"/>
              </a:ext>
            </a:extLst>
          </p:cNvPr>
          <p:cNvSpPr>
            <a:spLocks noGrp="1"/>
          </p:cNvSpPr>
          <p:nvPr>
            <p:ph type="title"/>
          </p:nvPr>
        </p:nvSpPr>
        <p:spPr>
          <a:xfrm>
            <a:off x="334696" y="0"/>
            <a:ext cx="9697071" cy="1173570"/>
          </a:xfrm>
        </p:spPr>
        <p:txBody>
          <a:bodyPr>
            <a:normAutofit/>
          </a:bodyPr>
          <a:lstStyle/>
          <a:p>
            <a:r>
              <a:rPr lang="en-IN" sz="4400" dirty="0">
                <a:highlight>
                  <a:schemeClr val="lt1"/>
                </a:highlight>
                <a:latin typeface="Myriad Pro"/>
                <a:sym typeface="Open Sans"/>
              </a:rPr>
              <a:t>VISIBILITY – </a:t>
            </a:r>
            <a:r>
              <a:rPr lang="en-IN" sz="4400" dirty="0">
                <a:latin typeface="Myriad Pro"/>
                <a:sym typeface="Open Sans"/>
              </a:rPr>
              <a:t>Events (Upcoming):</a:t>
            </a:r>
            <a:endParaRPr lang="en-IN" dirty="0">
              <a:highlight>
                <a:srgbClr val="FFFF00"/>
              </a:highlight>
            </a:endParaRPr>
          </a:p>
        </p:txBody>
      </p:sp>
      <p:sp>
        <p:nvSpPr>
          <p:cNvPr id="4" name="Footer Placeholder 3">
            <a:extLst>
              <a:ext uri="{FF2B5EF4-FFF2-40B4-BE49-F238E27FC236}">
                <a16:creationId xmlns:a16="http://schemas.microsoft.com/office/drawing/2014/main" id="{4A4956B8-9185-5ABB-B40E-873B19C05E5E}"/>
              </a:ext>
            </a:extLst>
          </p:cNvPr>
          <p:cNvSpPr>
            <a:spLocks noGrp="1"/>
          </p:cNvSpPr>
          <p:nvPr>
            <p:ph type="ftr" sz="quarter" idx="11"/>
          </p:nvPr>
        </p:nvSpPr>
        <p:spPr/>
        <p:txBody>
          <a:bodyPr/>
          <a:lstStyle/>
          <a:p>
            <a:endParaRPr lang="en-US"/>
          </a:p>
          <a:p>
            <a:r>
              <a:rPr lang="en-US"/>
              <a:t>© 2022 oneM2M</a:t>
            </a:r>
            <a:endParaRPr lang="en-US" dirty="0"/>
          </a:p>
        </p:txBody>
      </p:sp>
      <p:graphicFrame>
        <p:nvGraphicFramePr>
          <p:cNvPr id="6" name="Google Shape;97;p4">
            <a:extLst>
              <a:ext uri="{FF2B5EF4-FFF2-40B4-BE49-F238E27FC236}">
                <a16:creationId xmlns:a16="http://schemas.microsoft.com/office/drawing/2014/main" id="{DDA57822-6E64-1A37-975F-E4C17C82F145}"/>
              </a:ext>
            </a:extLst>
          </p:cNvPr>
          <p:cNvGraphicFramePr/>
          <p:nvPr>
            <p:extLst>
              <p:ext uri="{D42A27DB-BD31-4B8C-83A1-F6EECF244321}">
                <p14:modId xmlns:p14="http://schemas.microsoft.com/office/powerpoint/2010/main" val="1464933493"/>
              </p:ext>
            </p:extLst>
          </p:nvPr>
        </p:nvGraphicFramePr>
        <p:xfrm>
          <a:off x="0" y="1973002"/>
          <a:ext cx="12192000" cy="2050893"/>
        </p:xfrm>
        <a:graphic>
          <a:graphicData uri="http://schemas.openxmlformats.org/drawingml/2006/table">
            <a:tbl>
              <a:tblPr firstRow="1" bandRow="1">
                <a:tableStyleId>{5202B0CA-FC54-4496-8BCA-5EF66A818D29}</a:tableStyleId>
              </a:tblPr>
              <a:tblGrid>
                <a:gridCol w="1902065">
                  <a:extLst>
                    <a:ext uri="{9D8B030D-6E8A-4147-A177-3AD203B41FA5}">
                      <a16:colId xmlns:a16="http://schemas.microsoft.com/office/drawing/2014/main" val="20000"/>
                    </a:ext>
                  </a:extLst>
                </a:gridCol>
                <a:gridCol w="2902801">
                  <a:extLst>
                    <a:ext uri="{9D8B030D-6E8A-4147-A177-3AD203B41FA5}">
                      <a16:colId xmlns:a16="http://schemas.microsoft.com/office/drawing/2014/main" val="20001"/>
                    </a:ext>
                  </a:extLst>
                </a:gridCol>
                <a:gridCol w="4265951">
                  <a:extLst>
                    <a:ext uri="{9D8B030D-6E8A-4147-A177-3AD203B41FA5}">
                      <a16:colId xmlns:a16="http://schemas.microsoft.com/office/drawing/2014/main" val="20002"/>
                    </a:ext>
                  </a:extLst>
                </a:gridCol>
                <a:gridCol w="3121183">
                  <a:extLst>
                    <a:ext uri="{9D8B030D-6E8A-4147-A177-3AD203B41FA5}">
                      <a16:colId xmlns:a16="http://schemas.microsoft.com/office/drawing/2014/main" val="20003"/>
                    </a:ext>
                  </a:extLst>
                </a:gridCol>
              </a:tblGrid>
              <a:tr h="403715">
                <a:tc>
                  <a:txBody>
                    <a:bodyPr/>
                    <a:lstStyle/>
                    <a:p>
                      <a:pPr marL="0" marR="0" lvl="0" indent="0" algn="l" rtl="0">
                        <a:spcBef>
                          <a:spcPts val="0"/>
                        </a:spcBef>
                        <a:spcAft>
                          <a:spcPts val="0"/>
                        </a:spcAft>
                        <a:buNone/>
                      </a:pPr>
                      <a:r>
                        <a:rPr lang="en-IN" sz="1800" b="1" u="none" strike="noStrike" cap="none" dirty="0">
                          <a:solidFill>
                            <a:schemeClr val="bg1"/>
                          </a:solidFill>
                          <a:latin typeface="Myriad Pro" panose="020B0503030403020204" charset="0"/>
                          <a:sym typeface="Open Sans"/>
                        </a:rPr>
                        <a:t>VISIBILITY</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oneM2M </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Partner driven</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Regional</a:t>
                      </a:r>
                      <a:endParaRPr sz="1800" b="1" dirty="0">
                        <a:solidFill>
                          <a:schemeClr val="bg1"/>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1647178">
                <a:tc>
                  <a:txBody>
                    <a:bodyPr/>
                    <a:lstStyle/>
                    <a:p>
                      <a:pPr marL="0" marR="0" lvl="0" indent="0" algn="l" rtl="0">
                        <a:spcBef>
                          <a:spcPts val="0"/>
                        </a:spcBef>
                        <a:spcAft>
                          <a:spcPts val="0"/>
                        </a:spcAft>
                        <a:buNone/>
                      </a:pPr>
                      <a:r>
                        <a:rPr lang="en-IN" sz="1700" b="1" dirty="0">
                          <a:latin typeface="Myriad Pro" panose="020B0503030403020204" charset="0"/>
                          <a:sym typeface="Open Sans"/>
                        </a:rPr>
                        <a:t>Events </a:t>
                      </a:r>
                      <a:endParaRPr sz="1700" b="1" dirty="0">
                        <a:latin typeface="Myriad Pro" panose="020B0503030403020204" charset="0"/>
                        <a:ea typeface="Open Sans"/>
                        <a:cs typeface="Open Sans"/>
                        <a:sym typeface="Open Sans"/>
                      </a:endParaRPr>
                    </a:p>
                  </a:txBody>
                  <a:tcPr marL="91450" marR="91450" marT="45725" marB="45725"/>
                </a:tc>
                <a:tc>
                  <a:txBody>
                    <a:bodyPr/>
                    <a:lstStyle/>
                    <a:p>
                      <a:pPr marL="285750" marR="0" lvl="0" indent="-285750" algn="l" rtl="0">
                        <a:spcBef>
                          <a:spcPts val="0"/>
                        </a:spcBef>
                        <a:spcAft>
                          <a:spcPts val="0"/>
                        </a:spcAft>
                        <a:buFontTx/>
                        <a:buChar char="-"/>
                      </a:pPr>
                      <a:r>
                        <a:rPr lang="en-IN" sz="1700" dirty="0">
                          <a:latin typeface="Myriad Pro" panose="020B0503030403020204" charset="0"/>
                          <a:sym typeface="Open Sans"/>
                        </a:rPr>
                        <a:t>TP 58</a:t>
                      </a:r>
                    </a:p>
                    <a:p>
                      <a:pPr marL="0" marR="0" lvl="0" indent="0" algn="l" rtl="0">
                        <a:spcBef>
                          <a:spcPts val="0"/>
                        </a:spcBef>
                        <a:spcAft>
                          <a:spcPts val="0"/>
                        </a:spcAft>
                        <a:buFontTx/>
                        <a:buNone/>
                      </a:pPr>
                      <a:endParaRPr sz="1700" dirty="0">
                        <a:latin typeface="Myriad Pro" panose="020B0503030403020204" charset="0"/>
                        <a:sym typeface="Open Sans"/>
                      </a:endParaRPr>
                    </a:p>
                  </a:txBody>
                  <a:tcPr marL="91450" marR="91450" marT="45725" marB="45725"/>
                </a:tc>
                <a:tc>
                  <a:txBody>
                    <a:bodyPr/>
                    <a:lstStyle/>
                    <a:p>
                      <a:pPr marL="406400" lvl="0" indent="-285750" algn="l" rtl="0">
                        <a:spcBef>
                          <a:spcPts val="0"/>
                        </a:spcBef>
                        <a:spcAft>
                          <a:spcPts val="0"/>
                        </a:spcAft>
                        <a:buClr>
                          <a:schemeClr val="dk1"/>
                        </a:buClr>
                        <a:buSzPts val="1700"/>
                        <a:buFontTx/>
                        <a:buChar char="-"/>
                      </a:pPr>
                      <a:r>
                        <a:rPr lang="en-IN" sz="1700" b="0" i="0" u="none" strike="noStrike" cap="none" dirty="0">
                          <a:solidFill>
                            <a:schemeClr val="tx1">
                              <a:lumMod val="75000"/>
                            </a:schemeClr>
                          </a:solidFill>
                          <a:latin typeface="Myriad Pro" panose="020B0503030403020204" charset="0"/>
                          <a:ea typeface="Open Sans"/>
                          <a:cs typeface="Open Sans"/>
                          <a:sym typeface="Open Sans"/>
                        </a:rPr>
                        <a:t>TSDSI  - oneM2M Stakeholders’  Day 24 Feb’23</a:t>
                      </a:r>
                    </a:p>
                    <a:p>
                      <a:pPr marL="406400" lvl="0" indent="-285750" algn="l" rtl="0">
                        <a:spcBef>
                          <a:spcPts val="0"/>
                        </a:spcBef>
                        <a:spcAft>
                          <a:spcPts val="0"/>
                        </a:spcAft>
                        <a:buClr>
                          <a:schemeClr val="dk1"/>
                        </a:buClr>
                        <a:buSzPts val="1700"/>
                        <a:buFontTx/>
                        <a:buChar char="-"/>
                      </a:pPr>
                      <a:r>
                        <a:rPr lang="en-IN" sz="1800" i="0" kern="1200" dirty="0">
                          <a:solidFill>
                            <a:schemeClr val="dk1"/>
                          </a:solidFill>
                          <a:effectLst/>
                          <a:latin typeface="+mn-lt"/>
                          <a:ea typeface="+mn-ea"/>
                          <a:cs typeface="+mn-cs"/>
                        </a:rPr>
                        <a:t>ETSI IoT Week</a:t>
                      </a:r>
                      <a:endParaRPr lang="en-IN" sz="1700" b="0" i="0" u="none" strike="noStrike" cap="none" dirty="0">
                        <a:solidFill>
                          <a:schemeClr val="tx1">
                            <a:lumMod val="75000"/>
                          </a:schemeClr>
                        </a:solidFill>
                        <a:latin typeface="Myriad Pro" panose="020B0503030403020204" charset="0"/>
                        <a:ea typeface="Open Sans"/>
                        <a:cs typeface="Open Sans"/>
                        <a:sym typeface="Open Sans"/>
                      </a:endParaRPr>
                    </a:p>
                  </a:txBody>
                  <a:tcPr marL="91450" marR="91450" marT="45725" marB="45725"/>
                </a:tc>
                <a:tc>
                  <a:txBody>
                    <a:bodyPr/>
                    <a:lstStyle/>
                    <a:p>
                      <a:pPr marL="120650" lvl="0" indent="0" algn="l" rtl="0">
                        <a:spcBef>
                          <a:spcPts val="0"/>
                        </a:spcBef>
                        <a:spcAft>
                          <a:spcPts val="0"/>
                        </a:spcAft>
                        <a:buClr>
                          <a:schemeClr val="dk1"/>
                        </a:buClr>
                        <a:buSzPts val="1700"/>
                        <a:buFont typeface="Open Sans"/>
                        <a:buNone/>
                      </a:pPr>
                      <a:endParaRPr sz="1700" b="0" i="0" u="sng" strike="noStrike" cap="none" dirty="0">
                        <a:solidFill>
                          <a:srgbClr val="FF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88916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14748"/>
            <a:ext cx="8986285" cy="1173570"/>
          </a:xfrm>
        </p:spPr>
        <p:txBody>
          <a:bodyPr>
            <a:noAutofit/>
          </a:bodyPr>
          <a:lstStyle/>
          <a:p>
            <a:r>
              <a:rPr lang="en-GB" sz="2400"/>
              <a:t>Potential Events</a:t>
            </a:r>
            <a:r>
              <a:rPr lang="en-GB" sz="2400" dirty="0"/>
              <a:t>/Speaking Opportunities</a:t>
            </a:r>
          </a:p>
        </p:txBody>
      </p:sp>
      <p:sp>
        <p:nvSpPr>
          <p:cNvPr id="5" name="TextBox 4">
            <a:extLst>
              <a:ext uri="{FF2B5EF4-FFF2-40B4-BE49-F238E27FC236}">
                <a16:creationId xmlns:a16="http://schemas.microsoft.com/office/drawing/2014/main" id="{3CB70B99-4F92-4F7C-BCED-812D4AACAF49}"/>
              </a:ext>
            </a:extLst>
          </p:cNvPr>
          <p:cNvSpPr txBox="1"/>
          <p:nvPr/>
        </p:nvSpPr>
        <p:spPr>
          <a:xfrm>
            <a:off x="334696" y="1259326"/>
            <a:ext cx="11196043" cy="3575915"/>
          </a:xfrm>
          <a:prstGeom prst="rect">
            <a:avLst/>
          </a:prstGeom>
          <a:noFill/>
        </p:spPr>
        <p:txBody>
          <a:bodyPr wrap="square" rtlCol="0">
            <a:spAutoFit/>
          </a:bodyPr>
          <a:lstStyle/>
          <a:p>
            <a:r>
              <a:rPr lang="en-GB" sz="2000" b="1" dirty="0">
                <a:effectLst/>
                <a:latin typeface="Myriad Pro" panose="020B0503030403020204"/>
                <a:ea typeface="Times New Roman" panose="02020603050405020304" pitchFamily="18" charset="0"/>
              </a:rPr>
              <a:t>Global and Regional Events </a:t>
            </a:r>
            <a:endParaRPr lang="en-IN" sz="1600" dirty="0">
              <a:latin typeface="Myriad Pro" panose="020B0503030403020204"/>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N" sz="1600" dirty="0">
                <a:highlight>
                  <a:srgbClr val="00FFFF"/>
                </a:highlight>
                <a:latin typeface="Myriad Pro" panose="020B0503030403020204"/>
                <a:cs typeface="Times New Roman" panose="02020603050405020304" pitchFamily="18" charset="0"/>
              </a:rPr>
              <a:t>MWC’2023?</a:t>
            </a:r>
          </a:p>
          <a:p>
            <a:pPr marL="285750" indent="-285750">
              <a:lnSpc>
                <a:spcPct val="107000"/>
              </a:lnSpc>
              <a:spcAft>
                <a:spcPts val="800"/>
              </a:spcAft>
              <a:buFont typeface="Arial" panose="020B0604020202020204" pitchFamily="34" charset="0"/>
              <a:buChar char="•"/>
            </a:pPr>
            <a:r>
              <a:rPr lang="en-IN" sz="1600" dirty="0">
                <a:latin typeface="Myriad Pro" panose="020B0503030403020204"/>
                <a:cs typeface="Times New Roman" panose="02020603050405020304" pitchFamily="18" charset="0"/>
              </a:rPr>
              <a:t>IEEE 8</a:t>
            </a:r>
            <a:r>
              <a:rPr lang="en-IN" sz="1600" baseline="30000" dirty="0">
                <a:latin typeface="Myriad Pro" panose="020B0503030403020204"/>
                <a:cs typeface="Times New Roman" panose="02020603050405020304" pitchFamily="18" charset="0"/>
              </a:rPr>
              <a:t>th</a:t>
            </a:r>
            <a:r>
              <a:rPr lang="en-IN" sz="1600" dirty="0">
                <a:latin typeface="Myriad Pro" panose="020B0503030403020204"/>
                <a:cs typeface="Times New Roman" panose="02020603050405020304" pitchFamily="18" charset="0"/>
              </a:rPr>
              <a:t> IoT World Forum 2023</a:t>
            </a:r>
          </a:p>
          <a:p>
            <a:pPr marL="285750" indent="-285750">
              <a:lnSpc>
                <a:spcPct val="107000"/>
              </a:lnSpc>
              <a:spcAft>
                <a:spcPts val="800"/>
              </a:spcAft>
              <a:buFont typeface="Arial" panose="020B0604020202020204" pitchFamily="34" charset="0"/>
              <a:buChar char="•"/>
            </a:pPr>
            <a:r>
              <a:rPr lang="en-IN" sz="1600" dirty="0">
                <a:effectLst/>
                <a:latin typeface="Myriad Pro" panose="020B0503030403020204"/>
                <a:ea typeface="Times New Roman" panose="02020603050405020304" pitchFamily="18" charset="0"/>
                <a:cs typeface="Times New Roman" panose="02020603050405020304" pitchFamily="18" charset="0"/>
              </a:rPr>
              <a:t>ETSI IoT Week</a:t>
            </a:r>
          </a:p>
          <a:p>
            <a:pPr marL="285750" indent="-285750">
              <a:lnSpc>
                <a:spcPct val="107000"/>
              </a:lnSpc>
              <a:spcAft>
                <a:spcPts val="800"/>
              </a:spcAft>
              <a:buFont typeface="Arial" panose="020B0604020202020204" pitchFamily="34" charset="0"/>
              <a:buChar char="•"/>
            </a:pPr>
            <a:r>
              <a:rPr lang="en-IN" sz="1600" dirty="0">
                <a:latin typeface="Myriad Pro" panose="020B0503030403020204"/>
                <a:ea typeface="Times New Roman" panose="02020603050405020304" pitchFamily="18" charset="0"/>
                <a:cs typeface="Times New Roman" panose="02020603050405020304" pitchFamily="18" charset="0"/>
              </a:rPr>
              <a:t>Korea IoT events</a:t>
            </a:r>
            <a:endParaRPr lang="en-IN" sz="1600" dirty="0">
              <a:effectLst/>
              <a:latin typeface="Myriad Pro" panose="020B0503030403020204"/>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N" sz="1600" dirty="0">
                <a:effectLst/>
                <a:latin typeface="Myriad Pro" panose="020B0503030403020204"/>
                <a:ea typeface="Times New Roman" panose="02020603050405020304" pitchFamily="18" charset="0"/>
                <a:cs typeface="Times New Roman" panose="02020603050405020304" pitchFamily="18" charset="0"/>
              </a:rPr>
              <a:t>TSDSI Tech Deep Dive 2023/IMC 2023</a:t>
            </a:r>
          </a:p>
          <a:p>
            <a:pPr marL="285750" indent="-285750">
              <a:lnSpc>
                <a:spcPct val="107000"/>
              </a:lnSpc>
              <a:spcAft>
                <a:spcPts val="800"/>
              </a:spcAft>
              <a:buFont typeface="Arial" panose="020B0604020202020204" pitchFamily="34" charset="0"/>
              <a:buChar char="•"/>
            </a:pPr>
            <a:r>
              <a:rPr lang="en-IN" sz="1600" dirty="0">
                <a:latin typeface="Myriad Pro" panose="020B0503030403020204"/>
                <a:ea typeface="Times New Roman" panose="02020603050405020304" pitchFamily="18" charset="0"/>
                <a:cs typeface="Times New Roman" panose="02020603050405020304" pitchFamily="18" charset="0"/>
              </a:rPr>
              <a:t>IoT/Smart City event in </a:t>
            </a:r>
            <a:r>
              <a:rPr lang="en-IN" sz="1600" dirty="0" err="1">
                <a:latin typeface="Myriad Pro" panose="020B0503030403020204"/>
                <a:ea typeface="Times New Roman" panose="02020603050405020304" pitchFamily="18" charset="0"/>
                <a:cs typeface="Times New Roman" panose="02020603050405020304" pitchFamily="18" charset="0"/>
              </a:rPr>
              <a:t>Malayisa</a:t>
            </a:r>
            <a:r>
              <a:rPr lang="en-IN" sz="1600" dirty="0">
                <a:latin typeface="Myriad Pro" panose="020B0503030403020204"/>
                <a:ea typeface="Times New Roman" panose="02020603050405020304" pitchFamily="18" charset="0"/>
                <a:cs typeface="Times New Roman" panose="02020603050405020304" pitchFamily="18" charset="0"/>
              </a:rPr>
              <a:t>?</a:t>
            </a:r>
            <a:endParaRPr lang="en-IN" sz="1600" dirty="0">
              <a:effectLst/>
              <a:latin typeface="Myriad Pro" panose="020B0503030403020204"/>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IET Future Tech Congress 2023 in India ?</a:t>
            </a:r>
          </a:p>
          <a:p>
            <a:pPr marL="285750" indent="-285750">
              <a:lnSpc>
                <a:spcPct val="107000"/>
              </a:lnSpc>
              <a:spcAft>
                <a:spcPts val="800"/>
              </a:spcAft>
              <a:buFont typeface="Arial" panose="020B0604020202020204" pitchFamily="34" charset="0"/>
              <a:buChar char="•"/>
            </a:pPr>
            <a:r>
              <a:rPr lang="en-IN" sz="1600" b="1" dirty="0" err="1">
                <a:effectLst/>
                <a:highlight>
                  <a:srgbClr val="00FFFF"/>
                </a:highlight>
                <a:latin typeface="Myriad Pro"/>
                <a:ea typeface="Times New Roman" panose="02020603050405020304" pitchFamily="18" charset="0"/>
                <a:cs typeface="Arial"/>
                <a:sym typeface="Arial"/>
              </a:rPr>
              <a:t>Sidelines</a:t>
            </a:r>
            <a:r>
              <a:rPr lang="en-IN" sz="1600" b="1" dirty="0">
                <a:effectLst/>
                <a:highlight>
                  <a:srgbClr val="00FFFF"/>
                </a:highlight>
                <a:latin typeface="Myriad Pro"/>
                <a:ea typeface="Times New Roman" panose="02020603050405020304" pitchFamily="18" charset="0"/>
                <a:cs typeface="Arial"/>
                <a:sym typeface="Arial"/>
              </a:rPr>
              <a:t> of TP61 in US ? </a:t>
            </a:r>
          </a:p>
          <a:p>
            <a:pPr marL="285750" indent="-285750">
              <a:lnSpc>
                <a:spcPct val="107000"/>
              </a:lnSpc>
              <a:spcAft>
                <a:spcPts val="800"/>
              </a:spcAft>
              <a:buFont typeface="Arial" panose="020B0604020202020204" pitchFamily="34" charset="0"/>
              <a:buChar char="•"/>
            </a:pPr>
            <a:r>
              <a:rPr lang="en-IN" sz="1600" b="1" dirty="0">
                <a:effectLst/>
                <a:highlight>
                  <a:srgbClr val="00FFFF"/>
                </a:highlight>
                <a:latin typeface="Myriad Pro"/>
                <a:ea typeface="Times New Roman" panose="02020603050405020304" pitchFamily="18" charset="0"/>
                <a:cs typeface="Arial"/>
                <a:sym typeface="Arial"/>
              </a:rPr>
              <a:t>Stakeholders’ Day?</a:t>
            </a:r>
            <a:endParaRPr lang="en-GB" sz="1600" b="1" dirty="0">
              <a:effectLst/>
              <a:highlight>
                <a:srgbClr val="00FFFF"/>
              </a:highlight>
              <a:latin typeface="Myriad Pro" panose="020B0503030403020204"/>
              <a:ea typeface="Times New Roman" panose="02020603050405020304" pitchFamily="18" charset="0"/>
            </a:endParaRPr>
          </a:p>
        </p:txBody>
      </p:sp>
      <p:sp>
        <p:nvSpPr>
          <p:cNvPr id="4" name="Footer Placeholder 38">
            <a:extLst>
              <a:ext uri="{FF2B5EF4-FFF2-40B4-BE49-F238E27FC236}">
                <a16:creationId xmlns:a16="http://schemas.microsoft.com/office/drawing/2014/main" id="{102CFB34-9DB1-AD3D-5D6C-7298C93E1A1E}"/>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4294861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9575357931_0_30"/>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oneM2M in Press</a:t>
            </a:r>
            <a:endParaRPr dirty="0"/>
          </a:p>
        </p:txBody>
      </p:sp>
      <p:graphicFrame>
        <p:nvGraphicFramePr>
          <p:cNvPr id="124" name="Google Shape;124;g19575357931_0_30"/>
          <p:cNvGraphicFramePr/>
          <p:nvPr>
            <p:extLst>
              <p:ext uri="{D42A27DB-BD31-4B8C-83A1-F6EECF244321}">
                <p14:modId xmlns:p14="http://schemas.microsoft.com/office/powerpoint/2010/main" val="1898117772"/>
              </p:ext>
            </p:extLst>
          </p:nvPr>
        </p:nvGraphicFramePr>
        <p:xfrm>
          <a:off x="586301" y="1493838"/>
          <a:ext cx="9823800" cy="2560390"/>
        </p:xfrm>
        <a:graphic>
          <a:graphicData uri="http://schemas.openxmlformats.org/drawingml/2006/table">
            <a:tbl>
              <a:tblPr firstRow="1" bandRow="1">
                <a:noFill/>
              </a:tblPr>
              <a:tblGrid>
                <a:gridCol w="2145875">
                  <a:extLst>
                    <a:ext uri="{9D8B030D-6E8A-4147-A177-3AD203B41FA5}">
                      <a16:colId xmlns:a16="http://schemas.microsoft.com/office/drawing/2014/main" val="20000"/>
                    </a:ext>
                  </a:extLst>
                </a:gridCol>
                <a:gridCol w="1627725">
                  <a:extLst>
                    <a:ext uri="{9D8B030D-6E8A-4147-A177-3AD203B41FA5}">
                      <a16:colId xmlns:a16="http://schemas.microsoft.com/office/drawing/2014/main" val="20001"/>
                    </a:ext>
                  </a:extLst>
                </a:gridCol>
                <a:gridCol w="6050200">
                  <a:extLst>
                    <a:ext uri="{9D8B030D-6E8A-4147-A177-3AD203B41FA5}">
                      <a16:colId xmlns:a16="http://schemas.microsoft.com/office/drawing/2014/main" val="20002"/>
                    </a:ext>
                  </a:extLst>
                </a:gridCol>
              </a:tblGrid>
              <a:tr h="204700">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IoT expectations in 2023</a:t>
                      </a:r>
                      <a:endParaRPr sz="1200" dirty="0">
                        <a:latin typeface="Open Sans"/>
                        <a:ea typeface="Open Sans"/>
                        <a:cs typeface="Open Sans"/>
                        <a:sym typeface="Open Sans"/>
                      </a:endParaRPr>
                    </a:p>
                  </a:txBody>
                  <a:tcPr marL="91450" marR="91450" marT="45725" marB="45725"/>
                </a:tc>
                <a:tc>
                  <a:txBody>
                    <a:bodyPr/>
                    <a:lstStyle/>
                    <a:p>
                      <a:pPr marL="0" lvl="0" indent="0" algn="l" rtl="0">
                        <a:lnSpc>
                          <a:spcPct val="90000"/>
                        </a:lnSpc>
                        <a:spcBef>
                          <a:spcPts val="0"/>
                        </a:spcBef>
                        <a:spcAft>
                          <a:spcPts val="0"/>
                        </a:spcAft>
                        <a:buNone/>
                      </a:pPr>
                      <a:r>
                        <a:rPr lang="en-US" sz="1200" kern="1200" dirty="0">
                          <a:solidFill>
                            <a:schemeClr val="tx1"/>
                          </a:solidFill>
                          <a:latin typeface="Open Sans"/>
                          <a:ea typeface="Open Sans"/>
                          <a:cs typeface="Open Sans"/>
                          <a:sym typeface="Arial"/>
                        </a:rPr>
                        <a:t>November 2022</a:t>
                      </a:r>
                      <a:endParaRPr sz="1200" kern="1200" dirty="0">
                        <a:solidFill>
                          <a:schemeClr val="tx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dirty="0">
                          <a:solidFill>
                            <a:srgbClr val="B42025"/>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What to Expect with IoT in 2023 - Architecture &amp; Governance</a:t>
                      </a:r>
                      <a:endParaRPr sz="1800" b="0" i="0"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ETSI Enjoy! </a:t>
                      </a:r>
                      <a:endParaRPr sz="1200" dirty="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October 2022</a:t>
                      </a:r>
                      <a:endParaRPr sz="1200" dirty="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The latest ETSI Enjoy! publication devotes three articles to IoT and the impact of oneM2M standardization, ten years after the launch of oneM2M</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IoT for all</a:t>
                      </a:r>
                      <a:endParaRPr sz="1200" dirty="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October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The IoT for All community recently published an article on the need for efficient message payload techniques to improve the performance of constrained IoT devices and sensors. It presents the benefits of common service functions (CSFs)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devices &amp; cyber threats</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August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This is how enterprises can protect their IoT devices from cyber threats - BizzBuzz</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Making IoT Intelligent</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July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Internet of Things (IoT) systems involve combinations of connected devices and sensors.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and Sustainability</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April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dirty="0">
                          <a:solidFill>
                            <a:srgbClr val="B42025"/>
                          </a:solidFill>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IoT technologies provide the building blocks to address sustainability goals</a:t>
                      </a:r>
                      <a:endParaRPr sz="1800" b="0" i="0"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9575357931_0_12"/>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oneM2M in News</a:t>
            </a:r>
            <a:endParaRPr dirty="0"/>
          </a:p>
        </p:txBody>
      </p:sp>
      <p:graphicFrame>
        <p:nvGraphicFramePr>
          <p:cNvPr id="144" name="Google Shape;144;g19575357931_0_12"/>
          <p:cNvGraphicFramePr/>
          <p:nvPr>
            <p:extLst>
              <p:ext uri="{D42A27DB-BD31-4B8C-83A1-F6EECF244321}">
                <p14:modId xmlns:p14="http://schemas.microsoft.com/office/powerpoint/2010/main" val="607007871"/>
              </p:ext>
            </p:extLst>
          </p:nvPr>
        </p:nvGraphicFramePr>
        <p:xfrm>
          <a:off x="586301" y="1493838"/>
          <a:ext cx="7677925" cy="3092035"/>
        </p:xfrm>
        <a:graphic>
          <a:graphicData uri="http://schemas.openxmlformats.org/drawingml/2006/table">
            <a:tbl>
              <a:tblPr firstRow="1" bandRow="1">
                <a:noFill/>
              </a:tblPr>
              <a:tblGrid>
                <a:gridCol w="1627725">
                  <a:extLst>
                    <a:ext uri="{9D8B030D-6E8A-4147-A177-3AD203B41FA5}">
                      <a16:colId xmlns:a16="http://schemas.microsoft.com/office/drawing/2014/main" val="20000"/>
                    </a:ext>
                  </a:extLst>
                </a:gridCol>
                <a:gridCol w="6050200">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None/>
                      </a:pPr>
                      <a:r>
                        <a:rPr lang="en-IN" sz="1400" kern="1200" dirty="0">
                          <a:solidFill>
                            <a:schemeClr val="tx1"/>
                          </a:solidFill>
                          <a:latin typeface="Myriad Pro" panose="020B0503030403020204" charset="0"/>
                          <a:ea typeface="Open Sans"/>
                          <a:cs typeface="Open Sans"/>
                          <a:sym typeface="Open Sans"/>
                        </a:rPr>
                        <a:t>17 December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kern="1200" dirty="0">
                          <a:solidFill>
                            <a:srgbClr val="B42025"/>
                          </a:solidFill>
                          <a:latin typeface="Myriad Pro" panose="020B0503030403020204" charset="0"/>
                          <a:ea typeface="+mn-ea"/>
                          <a:cs typeface="Arial"/>
                          <a:hlinkClick r:id="rId3">
                            <a:extLst>
                              <a:ext uri="{A12FA001-AC4F-418D-AE19-62706E023703}">
                                <ahyp:hlinkClr xmlns:ahyp="http://schemas.microsoft.com/office/drawing/2018/hyperlinkcolor" val="tx"/>
                              </a:ext>
                            </a:extLst>
                          </a:hlinkClick>
                        </a:rPr>
                        <a:t>oneM2M Ends 2022 on a High in Korea</a:t>
                      </a:r>
                      <a:endParaRPr sz="1400" kern="1200" dirty="0">
                        <a:solidFill>
                          <a:srgbClr val="B42025"/>
                        </a:solidFill>
                        <a:latin typeface="Myriad Pro" panose="020B0503030403020204" charset="0"/>
                        <a:ea typeface="Open Sans"/>
                        <a:cs typeface="Arial"/>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lvl="0" indent="0" algn="l" rtl="0">
                        <a:lnSpc>
                          <a:spcPct val="90000"/>
                        </a:lnSpc>
                        <a:spcBef>
                          <a:spcPts val="0"/>
                        </a:spcBef>
                        <a:spcAft>
                          <a:spcPts val="0"/>
                        </a:spcAft>
                        <a:buClr>
                          <a:schemeClr val="dk2"/>
                        </a:buClr>
                        <a:buSzPts val="1100"/>
                        <a:buFont typeface="Arial"/>
                        <a:buNone/>
                      </a:pPr>
                      <a:r>
                        <a:rPr lang="en-US" sz="1400" kern="1200" dirty="0">
                          <a:solidFill>
                            <a:schemeClr val="tx1"/>
                          </a:solidFill>
                          <a:latin typeface="Myriad Pro" panose="020B0503030403020204" charset="0"/>
                          <a:ea typeface="Open Sans"/>
                          <a:cs typeface="Open Sans"/>
                          <a:sym typeface="Arial"/>
                        </a:rPr>
                        <a:t>18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US" sz="1400" dirty="0">
                          <a:solidFill>
                            <a:srgbClr val="B42025"/>
                          </a:solidFill>
                          <a:latin typeface="Myriad Pro" panose="020B0503030403020204" charset="0"/>
                          <a:ea typeface="Arial"/>
                          <a:cs typeface="Arial"/>
                          <a:sym typeface="Arial"/>
                        </a:rPr>
                        <a:t>IOT STANDARDIZATION FOR DIGITAL AND GREEN TRANSFORMATION: SPEAKER PRESENTATIONS FROM ETSI IOT WEEK 2022</a:t>
                      </a:r>
                      <a:endParaRPr sz="14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400" kern="1200" dirty="0">
                          <a:solidFill>
                            <a:schemeClr val="tx1"/>
                          </a:solidFill>
                          <a:latin typeface="Myriad Pro" panose="020B0503030403020204" charset="0"/>
                          <a:ea typeface="Open Sans"/>
                          <a:cs typeface="Open Sans"/>
                          <a:sym typeface="Arial"/>
                        </a:rPr>
                        <a:t>17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SzPts val="1100"/>
                        <a:buFont typeface="Arial"/>
                        <a:buNone/>
                      </a:pPr>
                      <a:r>
                        <a:rPr lang="en-US" sz="1400" kern="1200" dirty="0">
                          <a:solidFill>
                            <a:srgbClr val="B42025"/>
                          </a:solidFill>
                          <a:latin typeface="Myriad Pro" panose="020B0503030403020204" charset="0"/>
                          <a:ea typeface="Arial"/>
                          <a:cs typeface="Arial"/>
                          <a:sym typeface="Arial"/>
                        </a:rPr>
                        <a:t>INVITATION FOR oneM2M 8TH INTEROPERABILITY EVENT</a:t>
                      </a:r>
                      <a:endParaRPr sz="1400" kern="12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400" kern="1200" dirty="0">
                          <a:solidFill>
                            <a:schemeClr val="tx1"/>
                          </a:solidFill>
                          <a:latin typeface="Myriad Pro" panose="020B0503030403020204" charset="0"/>
                          <a:ea typeface="Open Sans"/>
                          <a:cs typeface="Open Sans"/>
                          <a:sym typeface="Arial"/>
                        </a:rPr>
                        <a:t>10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SzPts val="1100"/>
                        <a:buFont typeface="Arial"/>
                        <a:buNone/>
                      </a:pPr>
                      <a:r>
                        <a:rPr lang="en-US" sz="1400" kern="1200" dirty="0">
                          <a:solidFill>
                            <a:srgbClr val="B42025"/>
                          </a:solidFill>
                          <a:latin typeface="Myriad Pro" panose="020B0503030403020204" charset="0"/>
                          <a:ea typeface="Arial"/>
                          <a:cs typeface="Arial"/>
                          <a:sym typeface="Arial"/>
                        </a:rPr>
                        <a:t>oneM2M OUTLINES 8 TECHNIQUES FOR SUSTAINABLE IOT</a:t>
                      </a:r>
                      <a:endParaRPr sz="1400" kern="12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400" dirty="0">
                          <a:latin typeface="Myriad Pro" panose="020B0503030403020204" charset="0"/>
                          <a:ea typeface="Open Sans"/>
                          <a:cs typeface="Open Sans"/>
                          <a:sym typeface="Open Sans"/>
                        </a:rPr>
                        <a:t>August 2022</a:t>
                      </a:r>
                      <a:endParaRPr sz="1400" dirty="0">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Font typeface="Arial"/>
                        <a:buNone/>
                      </a:pPr>
                      <a:r>
                        <a:rPr lang="en-US" sz="1400" kern="1200" dirty="0">
                          <a:solidFill>
                            <a:srgbClr val="B42025"/>
                          </a:solidFill>
                          <a:latin typeface="Myriad Pro" panose="020B0503030403020204" charset="0"/>
                          <a:ea typeface="Arial"/>
                          <a:cs typeface="Arial"/>
                          <a:sym typeface="Arial"/>
                          <a:hlinkClick r:id="rId4">
                            <a:extLst>
                              <a:ext uri="{A12FA001-AC4F-418D-AE19-62706E023703}">
                                <ahyp:hlinkClr xmlns:ahyp="http://schemas.microsoft.com/office/drawing/2018/hyperlinkcolor" val="tx"/>
                              </a:ext>
                            </a:extLst>
                          </a:hlinkClick>
                        </a:rPr>
                        <a:t>This is how enterprises can protect their IoT devices from cyber threats – </a:t>
                      </a:r>
                      <a:r>
                        <a:rPr lang="en-US" sz="1400" kern="1200" dirty="0" err="1">
                          <a:solidFill>
                            <a:srgbClr val="B42025"/>
                          </a:solidFill>
                          <a:latin typeface="Myriad Pro" panose="020B0503030403020204" charset="0"/>
                          <a:ea typeface="Arial"/>
                          <a:cs typeface="Arial"/>
                          <a:sym typeface="Arial"/>
                          <a:hlinkClick r:id="rId4">
                            <a:extLst>
                              <a:ext uri="{A12FA001-AC4F-418D-AE19-62706E023703}">
                                <ahyp:hlinkClr xmlns:ahyp="http://schemas.microsoft.com/office/drawing/2018/hyperlinkcolor" val="tx"/>
                              </a:ext>
                            </a:extLst>
                          </a:hlinkClick>
                        </a:rPr>
                        <a:t>BizzBuzz</a:t>
                      </a:r>
                      <a:endParaRPr sz="1400" kern="1200" dirty="0">
                        <a:solidFill>
                          <a:srgbClr val="B42025"/>
                        </a:solidFill>
                        <a:latin typeface="Myriad Pro" panose="020B0503030403020204" charset="0"/>
                        <a:ea typeface="Open Sans"/>
                        <a:cs typeface="Arial"/>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400" dirty="0">
                          <a:latin typeface="Myriad Pro" panose="020B0503030403020204" charset="0"/>
                          <a:ea typeface="Open Sans"/>
                          <a:cs typeface="Open Sans"/>
                          <a:sym typeface="Open Sans"/>
                        </a:rPr>
                        <a:t>July 2022</a:t>
                      </a:r>
                      <a:endParaRPr sz="1400" dirty="0">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dirty="0">
                          <a:solidFill>
                            <a:srgbClr val="B42025"/>
                          </a:solidFill>
                          <a:uFill>
                            <a:noFill/>
                          </a:uFill>
                          <a:latin typeface="Myriad Pro" panose="020B0503030403020204" charset="0"/>
                          <a:ea typeface="Arial"/>
                          <a:cs typeface="Arial"/>
                          <a:sym typeface="Arial"/>
                          <a:hlinkClick r:id="rId5">
                            <a:extLst>
                              <a:ext uri="{A12FA001-AC4F-418D-AE19-62706E023703}">
                                <ahyp:hlinkClr xmlns:ahyp="http://schemas.microsoft.com/office/drawing/2018/hyperlinkcolor" val="tx"/>
                              </a:ext>
                            </a:extLst>
                          </a:hlinkClick>
                        </a:rPr>
                        <a:t>Internet of Things (IoT) systems involve combinations of connected devices and sensors.</a:t>
                      </a:r>
                      <a:endParaRPr sz="1400" b="0" i="0" dirty="0">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400">
                          <a:latin typeface="Myriad Pro" panose="020B0503030403020204" charset="0"/>
                          <a:ea typeface="Open Sans"/>
                          <a:cs typeface="Open Sans"/>
                          <a:sym typeface="Open Sans"/>
                        </a:rPr>
                        <a:t>April 2022</a:t>
                      </a:r>
                      <a:endParaRPr sz="1400">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dirty="0">
                          <a:solidFill>
                            <a:srgbClr val="B42025"/>
                          </a:solidFill>
                          <a:uFill>
                            <a:noFill/>
                          </a:uFill>
                          <a:latin typeface="Myriad Pro" panose="020B0503030403020204" charset="0"/>
                          <a:ea typeface="Arial"/>
                          <a:cs typeface="Arial"/>
                          <a:sym typeface="Arial"/>
                          <a:hlinkClick r:id="rId6">
                            <a:extLst>
                              <a:ext uri="{A12FA001-AC4F-418D-AE19-62706E023703}">
                                <ahyp:hlinkClr xmlns:ahyp="http://schemas.microsoft.com/office/drawing/2018/hyperlinkcolor" val="tx"/>
                              </a:ext>
                            </a:extLst>
                          </a:hlinkClick>
                        </a:rPr>
                        <a:t>IoT technologies provide the building blocks to address sustainability goals</a:t>
                      </a:r>
                      <a:endParaRPr sz="1400" b="0" i="0" dirty="0">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 analysis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11" name="Chart 10">
            <a:extLst>
              <a:ext uri="{FF2B5EF4-FFF2-40B4-BE49-F238E27FC236}">
                <a16:creationId xmlns:a16="http://schemas.microsoft.com/office/drawing/2014/main" id="{57D99038-5D94-CCED-B67F-8D482773097D}"/>
              </a:ext>
            </a:extLst>
          </p:cNvPr>
          <p:cNvGraphicFramePr/>
          <p:nvPr>
            <p:extLst>
              <p:ext uri="{D42A27DB-BD31-4B8C-83A1-F6EECF244321}">
                <p14:modId xmlns:p14="http://schemas.microsoft.com/office/powerpoint/2010/main" val="3405339732"/>
              </p:ext>
            </p:extLst>
          </p:nvPr>
        </p:nvGraphicFramePr>
        <p:xfrm>
          <a:off x="0" y="1173570"/>
          <a:ext cx="5263744" cy="2995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7">
            <a:extLst>
              <a:ext uri="{FF2B5EF4-FFF2-40B4-BE49-F238E27FC236}">
                <a16:creationId xmlns:a16="http://schemas.microsoft.com/office/drawing/2014/main" id="{49AF0ADB-76DD-DD74-E777-29381D7A3C55}"/>
              </a:ext>
            </a:extLst>
          </p:cNvPr>
          <p:cNvGraphicFramePr>
            <a:graphicFrameLocks/>
          </p:cNvGraphicFramePr>
          <p:nvPr>
            <p:extLst>
              <p:ext uri="{D42A27DB-BD31-4B8C-83A1-F6EECF244321}">
                <p14:modId xmlns:p14="http://schemas.microsoft.com/office/powerpoint/2010/main" val="3938389132"/>
              </p:ext>
            </p:extLst>
          </p:nvPr>
        </p:nvGraphicFramePr>
        <p:xfrm>
          <a:off x="4955077" y="3863974"/>
          <a:ext cx="6989736" cy="26289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CE5437C-4CC4-0289-6DAE-5CB46EAFF53D}"/>
              </a:ext>
            </a:extLst>
          </p:cNvPr>
          <p:cNvSpPr txBox="1"/>
          <p:nvPr/>
        </p:nvSpPr>
        <p:spPr>
          <a:xfrm>
            <a:off x="5850544" y="1371598"/>
            <a:ext cx="6094268" cy="307777"/>
          </a:xfrm>
          <a:prstGeom prst="rect">
            <a:avLst/>
          </a:prstGeom>
          <a:noFill/>
        </p:spPr>
        <p:txBody>
          <a:bodyPr wrap="square">
            <a:spAutoFit/>
          </a:bodyPr>
          <a:lstStyle/>
          <a:p>
            <a:pPr algn="ctr" rtl="0">
              <a:defRPr sz="1862" b="0" i="0" u="none" strike="noStrike" kern="1200" spc="0" baseline="0">
                <a:solidFill>
                  <a:srgbClr val="545054">
                    <a:lumMod val="65000"/>
                    <a:lumOff val="35000"/>
                  </a:srgbClr>
                </a:solidFill>
                <a:latin typeface="+mn-lt"/>
                <a:ea typeface="+mn-ea"/>
                <a:cs typeface="+mn-cs"/>
              </a:defRPr>
            </a:pPr>
            <a:r>
              <a:rPr lang="en-IN" sz="1400" b="0" i="0" baseline="0" dirty="0">
                <a:effectLst/>
                <a:latin typeface="Myriad Pro" panose="020B0503030403020204" charset="0"/>
              </a:rPr>
              <a:t>Top 10 countries from where people visited website in Oct’22</a:t>
            </a:r>
            <a:endParaRPr lang="en-IN" dirty="0">
              <a:effectLst/>
              <a:latin typeface="Myriad Pro" panose="020B0503030403020204" charset="0"/>
            </a:endParaRPr>
          </a:p>
        </p:txBody>
      </p:sp>
      <p:graphicFrame>
        <p:nvGraphicFramePr>
          <p:cNvPr id="6" name="Chart 5">
            <a:extLst>
              <a:ext uri="{FF2B5EF4-FFF2-40B4-BE49-F238E27FC236}">
                <a16:creationId xmlns:a16="http://schemas.microsoft.com/office/drawing/2014/main" id="{521026C7-7D21-4A75-A196-98EBC824BAB6}"/>
              </a:ext>
            </a:extLst>
          </p:cNvPr>
          <p:cNvGraphicFramePr>
            <a:graphicFrameLocks/>
          </p:cNvGraphicFramePr>
          <p:nvPr>
            <p:extLst>
              <p:ext uri="{D42A27DB-BD31-4B8C-83A1-F6EECF244321}">
                <p14:modId xmlns:p14="http://schemas.microsoft.com/office/powerpoint/2010/main" val="3755198953"/>
              </p:ext>
            </p:extLst>
          </p:nvPr>
        </p:nvGraphicFramePr>
        <p:xfrm>
          <a:off x="191539" y="4039593"/>
          <a:ext cx="4572000" cy="2606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B7827770-9890-4A0C-A99B-70779178B1AE}"/>
              </a:ext>
            </a:extLst>
          </p:cNvPr>
          <p:cNvGraphicFramePr>
            <a:graphicFrameLocks/>
          </p:cNvGraphicFramePr>
          <p:nvPr>
            <p:extLst>
              <p:ext uri="{D42A27DB-BD31-4B8C-83A1-F6EECF244321}">
                <p14:modId xmlns:p14="http://schemas.microsoft.com/office/powerpoint/2010/main" val="3687721940"/>
              </p:ext>
            </p:extLst>
          </p:nvPr>
        </p:nvGraphicFramePr>
        <p:xfrm>
          <a:off x="5263744" y="1173569"/>
          <a:ext cx="6593560" cy="28660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5787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4" name="Content Placeholder 11">
            <a:extLst>
              <a:ext uri="{FF2B5EF4-FFF2-40B4-BE49-F238E27FC236}">
                <a16:creationId xmlns:a16="http://schemas.microsoft.com/office/drawing/2014/main" id="{C6826DA7-F0D7-A298-7DC3-0D71CDB10FDF}"/>
              </a:ext>
            </a:extLst>
          </p:cNvPr>
          <p:cNvGraphicFramePr>
            <a:graphicFrameLocks/>
          </p:cNvGraphicFramePr>
          <p:nvPr>
            <p:extLst>
              <p:ext uri="{D42A27DB-BD31-4B8C-83A1-F6EECF244321}">
                <p14:modId xmlns:p14="http://schemas.microsoft.com/office/powerpoint/2010/main" val="2734857309"/>
              </p:ext>
            </p:extLst>
          </p:nvPr>
        </p:nvGraphicFramePr>
        <p:xfrm>
          <a:off x="1" y="1173570"/>
          <a:ext cx="5891644" cy="5319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EB130288-6F1E-4400-8080-A9BDAAE3A243}"/>
              </a:ext>
            </a:extLst>
          </p:cNvPr>
          <p:cNvGraphicFramePr>
            <a:graphicFrameLocks/>
          </p:cNvGraphicFramePr>
          <p:nvPr>
            <p:extLst>
              <p:ext uri="{D42A27DB-BD31-4B8C-83A1-F6EECF244321}">
                <p14:modId xmlns:p14="http://schemas.microsoft.com/office/powerpoint/2010/main" val="4123315575"/>
              </p:ext>
            </p:extLst>
          </p:nvPr>
        </p:nvGraphicFramePr>
        <p:xfrm>
          <a:off x="5750561" y="1270781"/>
          <a:ext cx="6146800" cy="522945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E2161D2F-E0F2-0658-A719-C944C55CB4EB}"/>
              </a:ext>
            </a:extLst>
          </p:cNvPr>
          <p:cNvSpPr txBox="1"/>
          <p:nvPr/>
        </p:nvSpPr>
        <p:spPr>
          <a:xfrm>
            <a:off x="10893134" y="3885507"/>
            <a:ext cx="1298865" cy="1015663"/>
          </a:xfrm>
          <a:prstGeom prst="rect">
            <a:avLst/>
          </a:prstGeom>
          <a:noFill/>
        </p:spPr>
        <p:txBody>
          <a:bodyPr wrap="square">
            <a:spAutoFit/>
          </a:bodyPr>
          <a:lstStyle/>
          <a:p>
            <a:pPr algn="ctr" rtl="0">
              <a:defRPr sz="1400" b="0" i="0" u="none" strike="noStrike" kern="1200" spc="0" baseline="0">
                <a:solidFill>
                  <a:srgbClr val="545054">
                    <a:lumMod val="65000"/>
                    <a:lumOff val="35000"/>
                  </a:srgbClr>
                </a:solidFill>
                <a:latin typeface="Myriad Pro" panose="020B0503030403020204" charset="0"/>
                <a:ea typeface="+mn-ea"/>
                <a:cs typeface="+mn-cs"/>
              </a:defRPr>
            </a:pPr>
            <a:r>
              <a:rPr lang="en-IN" sz="1200" dirty="0">
                <a:latin typeface="Myriad Pro" panose="020B0503030403020204" charset="0"/>
              </a:rPr>
              <a:t>oneM2M – Top ten viewed pages in Oct’22</a:t>
            </a:r>
          </a:p>
          <a:p>
            <a:pPr algn="ctr" rtl="0">
              <a:defRPr sz="1400" b="0" i="0" u="none" strike="noStrike" kern="1200" spc="0" baseline="0">
                <a:solidFill>
                  <a:srgbClr val="545054">
                    <a:lumMod val="65000"/>
                    <a:lumOff val="35000"/>
                  </a:srgbClr>
                </a:solidFill>
                <a:latin typeface="Myriad Pro" panose="020B0503030403020204" charset="0"/>
                <a:ea typeface="+mn-ea"/>
                <a:cs typeface="+mn-cs"/>
              </a:defRPr>
            </a:pPr>
            <a:r>
              <a:rPr lang="en-IN" sz="1200" dirty="0">
                <a:latin typeface="Myriad Pro" panose="020B0503030403020204" charset="0"/>
              </a:rPr>
              <a:t>Total page views in Oct’22 = 6968</a:t>
            </a:r>
          </a:p>
        </p:txBody>
      </p:sp>
    </p:spTree>
    <p:extLst>
      <p:ext uri="{BB962C8B-B14F-4D97-AF65-F5344CB8AC3E}">
        <p14:creationId xmlns:p14="http://schemas.microsoft.com/office/powerpoint/2010/main" val="2896884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7" name="Content Placeholder 7">
            <a:extLst>
              <a:ext uri="{FF2B5EF4-FFF2-40B4-BE49-F238E27FC236}">
                <a16:creationId xmlns:a16="http://schemas.microsoft.com/office/drawing/2014/main" id="{556381A7-5561-7DE1-29B6-E5EEC694FCC8}"/>
              </a:ext>
            </a:extLst>
          </p:cNvPr>
          <p:cNvGraphicFramePr>
            <a:graphicFrameLocks noGrp="1"/>
          </p:cNvGraphicFramePr>
          <p:nvPr>
            <p:ph idx="1"/>
            <p:extLst>
              <p:ext uri="{D42A27DB-BD31-4B8C-83A1-F6EECF244321}">
                <p14:modId xmlns:p14="http://schemas.microsoft.com/office/powerpoint/2010/main" val="1966288293"/>
              </p:ext>
            </p:extLst>
          </p:nvPr>
        </p:nvGraphicFramePr>
        <p:xfrm>
          <a:off x="133489" y="1239043"/>
          <a:ext cx="3276138" cy="2744021"/>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B5BBBB51-5AE5-0DDC-0465-C22A4CCBCBE8}"/>
              </a:ext>
            </a:extLst>
          </p:cNvPr>
          <p:cNvCxnSpPr>
            <a:cxnSpLocks/>
          </p:cNvCxnSpPr>
          <p:nvPr/>
        </p:nvCxnSpPr>
        <p:spPr>
          <a:xfrm>
            <a:off x="3456122" y="1173570"/>
            <a:ext cx="0" cy="531930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Google Shape;155;p10">
            <a:extLst>
              <a:ext uri="{FF2B5EF4-FFF2-40B4-BE49-F238E27FC236}">
                <a16:creationId xmlns:a16="http://schemas.microsoft.com/office/drawing/2014/main" id="{F942B765-E01F-9FCB-49BE-20C680A48204}"/>
              </a:ext>
            </a:extLst>
          </p:cNvPr>
          <p:cNvGraphicFramePr/>
          <p:nvPr>
            <p:extLst>
              <p:ext uri="{D42A27DB-BD31-4B8C-83A1-F6EECF244321}">
                <p14:modId xmlns:p14="http://schemas.microsoft.com/office/powerpoint/2010/main" val="4124871961"/>
              </p:ext>
            </p:extLst>
          </p:nvPr>
        </p:nvGraphicFramePr>
        <p:xfrm>
          <a:off x="3367198" y="1239043"/>
          <a:ext cx="8740827" cy="4438906"/>
        </p:xfrm>
        <a:graphic>
          <a:graphicData uri="http://schemas.openxmlformats.org/drawingml/2006/chart">
            <c:chart xmlns:c="http://schemas.openxmlformats.org/drawingml/2006/chart" xmlns:r="http://schemas.openxmlformats.org/officeDocument/2006/relationships" r:id="rId4"/>
          </a:graphicData>
        </a:graphic>
      </p:graphicFrame>
      <p:sp>
        <p:nvSpPr>
          <p:cNvPr id="10" name="Google Shape;157;p10">
            <a:extLst>
              <a:ext uri="{FF2B5EF4-FFF2-40B4-BE49-F238E27FC236}">
                <a16:creationId xmlns:a16="http://schemas.microsoft.com/office/drawing/2014/main" id="{71082327-DFC4-265A-F87A-9421EDB5A4B3}"/>
              </a:ext>
            </a:extLst>
          </p:cNvPr>
          <p:cNvSpPr txBox="1"/>
          <p:nvPr/>
        </p:nvSpPr>
        <p:spPr>
          <a:xfrm>
            <a:off x="6053571" y="6118444"/>
            <a:ext cx="4252051" cy="378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62" b="0" i="0" u="none" strike="noStrike" dirty="0">
                <a:solidFill>
                  <a:schemeClr val="dk2"/>
                </a:solidFill>
                <a:latin typeface="Myriad Pro" panose="020B0503030403020204"/>
                <a:ea typeface="Open Sans"/>
                <a:cs typeface="Open Sans"/>
                <a:sym typeface="Open Sans"/>
              </a:rPr>
              <a:t>#Viewpoints published every month</a:t>
            </a:r>
            <a:endParaRPr dirty="0">
              <a:latin typeface="Myriad Pro" panose="020B0503030403020204"/>
            </a:endParaRPr>
          </a:p>
        </p:txBody>
      </p:sp>
      <p:graphicFrame>
        <p:nvGraphicFramePr>
          <p:cNvPr id="11" name="Google Shape;156;p10">
            <a:extLst>
              <a:ext uri="{FF2B5EF4-FFF2-40B4-BE49-F238E27FC236}">
                <a16:creationId xmlns:a16="http://schemas.microsoft.com/office/drawing/2014/main" id="{95090D6C-E1E7-EF54-8E3C-2E3C129E5F25}"/>
              </a:ext>
            </a:extLst>
          </p:cNvPr>
          <p:cNvGraphicFramePr/>
          <p:nvPr>
            <p:extLst>
              <p:ext uri="{D42A27DB-BD31-4B8C-83A1-F6EECF244321}">
                <p14:modId xmlns:p14="http://schemas.microsoft.com/office/powerpoint/2010/main" val="2663435906"/>
              </p:ext>
            </p:extLst>
          </p:nvPr>
        </p:nvGraphicFramePr>
        <p:xfrm>
          <a:off x="4064624" y="5677950"/>
          <a:ext cx="7924173" cy="365770"/>
        </p:xfrm>
        <a:graphic>
          <a:graphicData uri="http://schemas.openxmlformats.org/drawingml/2006/table">
            <a:tbl>
              <a:tblPr firstRow="1" bandRow="1">
                <a:noFill/>
              </a:tblPr>
              <a:tblGrid>
                <a:gridCol w="649616">
                  <a:extLst>
                    <a:ext uri="{9D8B030D-6E8A-4147-A177-3AD203B41FA5}">
                      <a16:colId xmlns:a16="http://schemas.microsoft.com/office/drawing/2014/main" val="20007"/>
                    </a:ext>
                  </a:extLst>
                </a:gridCol>
                <a:gridCol w="797245">
                  <a:extLst>
                    <a:ext uri="{9D8B030D-6E8A-4147-A177-3AD203B41FA5}">
                      <a16:colId xmlns:a16="http://schemas.microsoft.com/office/drawing/2014/main" val="20008"/>
                    </a:ext>
                  </a:extLst>
                </a:gridCol>
                <a:gridCol w="868995">
                  <a:extLst>
                    <a:ext uri="{9D8B030D-6E8A-4147-A177-3AD203B41FA5}">
                      <a16:colId xmlns:a16="http://schemas.microsoft.com/office/drawing/2014/main" val="20009"/>
                    </a:ext>
                  </a:extLst>
                </a:gridCol>
                <a:gridCol w="792480">
                  <a:extLst>
                    <a:ext uri="{9D8B030D-6E8A-4147-A177-3AD203B41FA5}">
                      <a16:colId xmlns:a16="http://schemas.microsoft.com/office/drawing/2014/main" val="20010"/>
                    </a:ext>
                  </a:extLst>
                </a:gridCol>
                <a:gridCol w="833120">
                  <a:extLst>
                    <a:ext uri="{9D8B030D-6E8A-4147-A177-3AD203B41FA5}">
                      <a16:colId xmlns:a16="http://schemas.microsoft.com/office/drawing/2014/main" val="20011"/>
                    </a:ext>
                  </a:extLst>
                </a:gridCol>
                <a:gridCol w="833120">
                  <a:extLst>
                    <a:ext uri="{9D8B030D-6E8A-4147-A177-3AD203B41FA5}">
                      <a16:colId xmlns:a16="http://schemas.microsoft.com/office/drawing/2014/main" val="883930877"/>
                    </a:ext>
                  </a:extLst>
                </a:gridCol>
                <a:gridCol w="772160">
                  <a:extLst>
                    <a:ext uri="{9D8B030D-6E8A-4147-A177-3AD203B41FA5}">
                      <a16:colId xmlns:a16="http://schemas.microsoft.com/office/drawing/2014/main" val="3861565536"/>
                    </a:ext>
                  </a:extLst>
                </a:gridCol>
                <a:gridCol w="843280">
                  <a:extLst>
                    <a:ext uri="{9D8B030D-6E8A-4147-A177-3AD203B41FA5}">
                      <a16:colId xmlns:a16="http://schemas.microsoft.com/office/drawing/2014/main" val="4167163782"/>
                    </a:ext>
                  </a:extLst>
                </a:gridCol>
                <a:gridCol w="890036">
                  <a:extLst>
                    <a:ext uri="{9D8B030D-6E8A-4147-A177-3AD203B41FA5}">
                      <a16:colId xmlns:a16="http://schemas.microsoft.com/office/drawing/2014/main" val="4173847677"/>
                    </a:ext>
                  </a:extLst>
                </a:gridCol>
                <a:gridCol w="644121">
                  <a:extLst>
                    <a:ext uri="{9D8B030D-6E8A-4147-A177-3AD203B41FA5}">
                      <a16:colId xmlns:a16="http://schemas.microsoft.com/office/drawing/2014/main" val="2912805261"/>
                    </a:ext>
                  </a:extLst>
                </a:gridCol>
              </a:tblGrid>
              <a:tr h="320775">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0</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2</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2</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1</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0</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2</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1</a:t>
                      </a:r>
                      <a:endParaRPr b="1" dirty="0">
                        <a:solidFill>
                          <a:schemeClr val="bg1"/>
                        </a:solidFill>
                        <a:latin typeface="Myriad Pro" panose="020B0503030403020204"/>
                      </a:endParaRPr>
                    </a:p>
                  </a:txBody>
                  <a:tcPr marL="91450" marR="91450" marT="45725" marB="45725">
                    <a:solidFill>
                      <a:schemeClr val="accent1"/>
                    </a:solidFill>
                  </a:tcPr>
                </a:tc>
                <a:extLst>
                  <a:ext uri="{0D108BD9-81ED-4DB2-BD59-A6C34878D82A}">
                    <a16:rowId xmlns:a16="http://schemas.microsoft.com/office/drawing/2014/main" val="10000"/>
                  </a:ext>
                </a:extLst>
              </a:tr>
            </a:tbl>
          </a:graphicData>
        </a:graphic>
      </p:graphicFrame>
      <p:graphicFrame>
        <p:nvGraphicFramePr>
          <p:cNvPr id="2" name="Table 1">
            <a:extLst>
              <a:ext uri="{FF2B5EF4-FFF2-40B4-BE49-F238E27FC236}">
                <a16:creationId xmlns:a16="http://schemas.microsoft.com/office/drawing/2014/main" id="{19F43B29-98F9-C5AA-6315-CDB76F4531C2}"/>
              </a:ext>
            </a:extLst>
          </p:cNvPr>
          <p:cNvGraphicFramePr>
            <a:graphicFrameLocks noGrp="1"/>
          </p:cNvGraphicFramePr>
          <p:nvPr>
            <p:extLst>
              <p:ext uri="{D42A27DB-BD31-4B8C-83A1-F6EECF244321}">
                <p14:modId xmlns:p14="http://schemas.microsoft.com/office/powerpoint/2010/main" val="1669795307"/>
              </p:ext>
            </p:extLst>
          </p:nvPr>
        </p:nvGraphicFramePr>
        <p:xfrm>
          <a:off x="83973" y="4664075"/>
          <a:ext cx="3372148" cy="1828800"/>
        </p:xfrm>
        <a:graphic>
          <a:graphicData uri="http://schemas.openxmlformats.org/drawingml/2006/table">
            <a:tbl>
              <a:tblPr>
                <a:tableStyleId>{5C22544A-7EE6-4342-B048-85BDC9FD1C3A}</a:tableStyleId>
              </a:tblPr>
              <a:tblGrid>
                <a:gridCol w="2045401">
                  <a:extLst>
                    <a:ext uri="{9D8B030D-6E8A-4147-A177-3AD203B41FA5}">
                      <a16:colId xmlns:a16="http://schemas.microsoft.com/office/drawing/2014/main" val="1640993024"/>
                    </a:ext>
                  </a:extLst>
                </a:gridCol>
                <a:gridCol w="1326747">
                  <a:extLst>
                    <a:ext uri="{9D8B030D-6E8A-4147-A177-3AD203B41FA5}">
                      <a16:colId xmlns:a16="http://schemas.microsoft.com/office/drawing/2014/main" val="19117615"/>
                    </a:ext>
                  </a:extLst>
                </a:gridCol>
              </a:tblGrid>
              <a:tr h="303475">
                <a:tc>
                  <a:txBody>
                    <a:bodyPr/>
                    <a:lstStyle/>
                    <a:p>
                      <a:pPr algn="r" fontAlgn="b"/>
                      <a:r>
                        <a:rPr lang="en-IN" sz="2000" u="none" strike="noStrike" dirty="0">
                          <a:effectLst/>
                          <a:latin typeface="Myanmar Text" panose="020B0502040204020203" pitchFamily="34" charset="0"/>
                          <a:cs typeface="Myanmar Text" panose="020B0502040204020203" pitchFamily="34" charset="0"/>
                        </a:rPr>
                        <a:t>Sep-22</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l" fontAlgn="b"/>
                      <a:r>
                        <a:rPr lang="en-IN" sz="2000" u="none" strike="noStrike" dirty="0">
                          <a:effectLst/>
                          <a:latin typeface="Myanmar Text" panose="020B0502040204020203" pitchFamily="34" charset="0"/>
                          <a:cs typeface="Myanmar Text" panose="020B0502040204020203" pitchFamily="34" charset="0"/>
                        </a:rPr>
                        <a:t> </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3632743458"/>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 </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l" fontAlgn="b"/>
                      <a:r>
                        <a:rPr lang="en-IN" sz="2000" u="none" strike="noStrike" dirty="0">
                          <a:effectLst/>
                          <a:latin typeface="Myanmar Text" panose="020B0502040204020203" pitchFamily="34" charset="0"/>
                          <a:cs typeface="Myanmar Text" panose="020B0502040204020203" pitchFamily="34" charset="0"/>
                        </a:rPr>
                        <a:t> </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1232325761"/>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Organic search</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817</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3601678582"/>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Direct</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589</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1003808501"/>
                  </a:ext>
                </a:extLst>
              </a:tr>
              <a:tr h="303475">
                <a:tc>
                  <a:txBody>
                    <a:bodyPr/>
                    <a:lstStyle/>
                    <a:p>
                      <a:pPr algn="l" fontAlgn="b"/>
                      <a:r>
                        <a:rPr lang="en-IN" sz="2000" u="none" strike="noStrike">
                          <a:effectLst/>
                          <a:latin typeface="Myanmar Text" panose="020B0502040204020203" pitchFamily="34" charset="0"/>
                          <a:cs typeface="Myanmar Text" panose="020B0502040204020203" pitchFamily="34" charset="0"/>
                        </a:rPr>
                        <a:t>Referral</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52</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2258315234"/>
                  </a:ext>
                </a:extLst>
              </a:tr>
              <a:tr h="303475">
                <a:tc>
                  <a:txBody>
                    <a:bodyPr/>
                    <a:lstStyle/>
                    <a:p>
                      <a:pPr algn="l" fontAlgn="b"/>
                      <a:r>
                        <a:rPr lang="en-IN" sz="2000" u="none" strike="noStrike">
                          <a:effectLst/>
                          <a:latin typeface="Myanmar Text" panose="020B0502040204020203" pitchFamily="34" charset="0"/>
                          <a:cs typeface="Myanmar Text" panose="020B0502040204020203" pitchFamily="34" charset="0"/>
                        </a:rPr>
                        <a:t>Social</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b="0" i="0" u="none" strike="noStrike" dirty="0">
                          <a:solidFill>
                            <a:srgbClr val="000000"/>
                          </a:solidFill>
                          <a:effectLst/>
                          <a:latin typeface="Myanmar Text" panose="020B0502040204020203" pitchFamily="34" charset="0"/>
                          <a:cs typeface="Myanmar Text" panose="020B0502040204020203" pitchFamily="34" charset="0"/>
                        </a:rPr>
                        <a:t>32</a:t>
                      </a:r>
                    </a:p>
                  </a:txBody>
                  <a:tcPr marL="0" marR="0" marT="0" marB="0" anchor="b"/>
                </a:tc>
                <a:extLst>
                  <a:ext uri="{0D108BD9-81ED-4DB2-BD59-A6C34878D82A}">
                    <a16:rowId xmlns:a16="http://schemas.microsoft.com/office/drawing/2014/main" val="1489220670"/>
                  </a:ext>
                </a:extLst>
              </a:tr>
            </a:tbl>
          </a:graphicData>
        </a:graphic>
      </p:graphicFrame>
      <p:sp>
        <p:nvSpPr>
          <p:cNvPr id="4" name="TextBox 3">
            <a:extLst>
              <a:ext uri="{FF2B5EF4-FFF2-40B4-BE49-F238E27FC236}">
                <a16:creationId xmlns:a16="http://schemas.microsoft.com/office/drawing/2014/main" id="{ADBF8546-67D1-B541-E2E4-B96E307D6E77}"/>
              </a:ext>
            </a:extLst>
          </p:cNvPr>
          <p:cNvSpPr txBox="1"/>
          <p:nvPr/>
        </p:nvSpPr>
        <p:spPr>
          <a:xfrm>
            <a:off x="-22823" y="3999099"/>
            <a:ext cx="3496817" cy="665439"/>
          </a:xfrm>
          <a:prstGeom prst="rect">
            <a:avLst/>
          </a:prstGeom>
          <a:noFill/>
        </p:spPr>
        <p:txBody>
          <a:bodyPr wrap="square">
            <a:spAutoFit/>
          </a:bodyPr>
          <a:lstStyle/>
          <a:p>
            <a:r>
              <a:rPr lang="en-US" sz="1862" dirty="0">
                <a:solidFill>
                  <a:srgbClr val="545054">
                    <a:lumMod val="65000"/>
                    <a:lumOff val="35000"/>
                  </a:srgbClr>
                </a:solidFill>
                <a:latin typeface="Myriad Pro" panose="020B0503030403020204" charset="0"/>
              </a:rPr>
              <a:t>Where do visits come from (monthly): </a:t>
            </a:r>
            <a:endParaRPr lang="en-IN" sz="1862" dirty="0">
              <a:solidFill>
                <a:srgbClr val="545054">
                  <a:lumMod val="65000"/>
                  <a:lumOff val="35000"/>
                </a:srgbClr>
              </a:solidFill>
              <a:latin typeface="Myriad Pro" panose="020B0503030403020204" charset="0"/>
            </a:endParaRPr>
          </a:p>
        </p:txBody>
      </p:sp>
    </p:spTree>
    <p:extLst>
      <p:ext uri="{BB962C8B-B14F-4D97-AF65-F5344CB8AC3E}">
        <p14:creationId xmlns:p14="http://schemas.microsoft.com/office/powerpoint/2010/main" val="666956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Reference Slides</a:t>
            </a:r>
          </a:p>
        </p:txBody>
      </p:sp>
    </p:spTree>
    <p:extLst>
      <p:ext uri="{BB962C8B-B14F-4D97-AF65-F5344CB8AC3E}">
        <p14:creationId xmlns:p14="http://schemas.microsoft.com/office/powerpoint/2010/main" val="2734964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800A-72B0-471B-A678-EBB803A3CAEA}"/>
              </a:ext>
            </a:extLst>
          </p:cNvPr>
          <p:cNvSpPr>
            <a:spLocks noGrp="1"/>
          </p:cNvSpPr>
          <p:nvPr>
            <p:ph type="title"/>
          </p:nvPr>
        </p:nvSpPr>
        <p:spPr>
          <a:xfrm>
            <a:off x="340964" y="123986"/>
            <a:ext cx="8750274" cy="1328554"/>
          </a:xfrm>
        </p:spPr>
        <p:txBody>
          <a:bodyPr>
            <a:normAutofit/>
          </a:bodyPr>
          <a:lstStyle/>
          <a:p>
            <a:r>
              <a:rPr lang="en-US" sz="3600" dirty="0"/>
              <a:t>MARCOM Approach - </a:t>
            </a:r>
            <a:r>
              <a:rPr lang="en-US" sz="3600" dirty="0" err="1"/>
              <a:t>bindoo</a:t>
            </a:r>
            <a:r>
              <a:rPr lang="en-US" sz="3600" dirty="0"/>
              <a:t> </a:t>
            </a:r>
            <a:endParaRPr lang="en-IN" sz="3600" dirty="0"/>
          </a:p>
        </p:txBody>
      </p:sp>
      <p:sp>
        <p:nvSpPr>
          <p:cNvPr id="8" name="Content Placeholder 2">
            <a:extLst>
              <a:ext uri="{FF2B5EF4-FFF2-40B4-BE49-F238E27FC236}">
                <a16:creationId xmlns:a16="http://schemas.microsoft.com/office/drawing/2014/main" id="{80DC3D57-6F2B-7BA2-756D-25D25D327F66}"/>
              </a:ext>
            </a:extLst>
          </p:cNvPr>
          <p:cNvSpPr>
            <a:spLocks noGrp="1"/>
          </p:cNvSpPr>
          <p:nvPr>
            <p:ph idx="1"/>
          </p:nvPr>
        </p:nvSpPr>
        <p:spPr>
          <a:xfrm>
            <a:off x="334696" y="1173570"/>
            <a:ext cx="10697098" cy="5129576"/>
          </a:xfrm>
        </p:spPr>
        <p:txBody>
          <a:bodyPr>
            <a:normAutofit lnSpcReduction="10000"/>
          </a:bodyPr>
          <a:lstStyle/>
          <a:p>
            <a:pPr marL="0" indent="0">
              <a:buNone/>
            </a:pPr>
            <a:r>
              <a:rPr lang="en-GB" sz="2300" b="1" dirty="0">
                <a:latin typeface="Myriad Pro" panose="020B0503030403020204" charset="0"/>
              </a:rPr>
              <a:t>MARCOM Goals </a:t>
            </a:r>
          </a:p>
          <a:p>
            <a:pPr marL="342900" lvl="0" indent="-342900">
              <a:lnSpc>
                <a:spcPct val="107000"/>
              </a:lnSpc>
              <a:buFont typeface="Symbol" panose="05050102010706020507" pitchFamily="18" charset="2"/>
              <a:buChar char=""/>
            </a:pPr>
            <a:r>
              <a:rPr lang="en-GB" sz="2300" dirty="0">
                <a:latin typeface="Myriad Pro" panose="020B0503030403020204" charset="0"/>
              </a:rPr>
              <a:t>Provide sustained Market Visibility for oneM2M; </a:t>
            </a:r>
            <a:endParaRPr lang="en-IN" sz="2300" dirty="0">
              <a:latin typeface="Myriad Pro" panose="020B0503030403020204" charset="0"/>
            </a:endParaRPr>
          </a:p>
          <a:p>
            <a:pPr marL="342900" lvl="0" indent="-342900">
              <a:lnSpc>
                <a:spcPct val="107000"/>
              </a:lnSpc>
              <a:buFont typeface="Symbol" panose="05050102010706020507" pitchFamily="18" charset="2"/>
              <a:buChar char=""/>
            </a:pPr>
            <a:r>
              <a:rPr lang="en-GB" sz="2300" dirty="0">
                <a:latin typeface="Myriad Pro" panose="020B0503030403020204" charset="0"/>
              </a:rPr>
              <a:t>to increase the understanding of oneM2M both as a technical standard and as an organization for developing and maintaining a standardization roadmap; and, </a:t>
            </a:r>
            <a:endParaRPr lang="en-IN" sz="2300" dirty="0">
              <a:latin typeface="Myriad Pro" panose="020B0503030403020204" charset="0"/>
            </a:endParaRPr>
          </a:p>
          <a:p>
            <a:pPr marL="342900" lvl="0" indent="-342900">
              <a:lnSpc>
                <a:spcPct val="107000"/>
              </a:lnSpc>
              <a:buFont typeface="Symbol" panose="05050102010706020507" pitchFamily="18" charset="2"/>
              <a:buChar char=""/>
            </a:pPr>
            <a:r>
              <a:rPr lang="en-GB" sz="2300" dirty="0">
                <a:latin typeface="Myriad Pro" panose="020B0503030403020204" charset="0"/>
              </a:rPr>
              <a:t>develop the market for oneM2M solutions.</a:t>
            </a:r>
            <a:endParaRPr lang="en-IN" sz="2300" dirty="0">
              <a:latin typeface="Myriad Pro" panose="020B0503030403020204" charset="0"/>
            </a:endParaRPr>
          </a:p>
          <a:p>
            <a:pPr marL="0" indent="0">
              <a:buNone/>
            </a:pPr>
            <a:endParaRPr lang="en-IN" sz="2300" dirty="0">
              <a:latin typeface="Myriad Pro" panose="020B0503030403020204" charset="0"/>
              <a:ea typeface="Calibri" panose="020F0502020204030204" pitchFamily="34" charset="0"/>
            </a:endParaRPr>
          </a:p>
          <a:p>
            <a:pPr marL="0" indent="0">
              <a:buNone/>
            </a:pPr>
            <a:r>
              <a:rPr lang="en-IN" sz="2300" b="1" dirty="0">
                <a:latin typeface="Myriad Pro" panose="020B0503030403020204" charset="0"/>
                <a:ea typeface="Calibri" panose="020F0502020204030204" pitchFamily="34" charset="0"/>
              </a:rPr>
              <a:t>Approach</a:t>
            </a:r>
          </a:p>
          <a:p>
            <a:r>
              <a:rPr lang="en-IN" sz="2300" dirty="0">
                <a:latin typeface="Myriad Pro" panose="020B0503030403020204" charset="0"/>
                <a:ea typeface="Calibri" panose="020F0502020204030204" pitchFamily="34" charset="0"/>
              </a:rPr>
              <a:t>Global (oneM2M level), Partner level and Regional activities</a:t>
            </a:r>
          </a:p>
          <a:p>
            <a:r>
              <a:rPr lang="en-IN" sz="2300" dirty="0">
                <a:latin typeface="Myriad Pro" panose="020B0503030403020204" charset="0"/>
                <a:ea typeface="Calibri" panose="020F0502020204030204" pitchFamily="34" charset="0"/>
              </a:rPr>
              <a:t>Articles &amp; Speaking Opportunities in targeted journals/periodicals and Events</a:t>
            </a:r>
          </a:p>
          <a:p>
            <a:r>
              <a:rPr lang="en-IN" sz="2300" dirty="0">
                <a:latin typeface="Myriad Pro" panose="020B0503030403020204" charset="0"/>
                <a:ea typeface="Calibri" panose="020F0502020204030204" pitchFamily="34" charset="0"/>
              </a:rPr>
              <a:t>Support development of collateral for Developers</a:t>
            </a:r>
          </a:p>
          <a:p>
            <a:pPr marL="0" indent="0">
              <a:buNone/>
            </a:pPr>
            <a:endParaRPr lang="en-IN" sz="2300" dirty="0">
              <a:latin typeface="Myriad Pro" panose="020B0503030403020204" charset="0"/>
              <a:ea typeface="Calibri" panose="020F0502020204030204" pitchFamily="34" charset="0"/>
            </a:endParaRPr>
          </a:p>
          <a:p>
            <a:pPr marL="0" indent="0">
              <a:buNone/>
            </a:pPr>
            <a:r>
              <a:rPr lang="en-IN" sz="2300" dirty="0">
                <a:latin typeface="Myriad Pro" panose="020B0503030403020204" charset="0"/>
                <a:ea typeface="Calibri" panose="020F0502020204030204" pitchFamily="34" charset="0"/>
              </a:rPr>
              <a:t>Interactions being held with Partner and oneM2M experts</a:t>
            </a:r>
          </a:p>
        </p:txBody>
      </p:sp>
      <p:sp>
        <p:nvSpPr>
          <p:cNvPr id="4" name="Footer Placeholder 38">
            <a:extLst>
              <a:ext uri="{FF2B5EF4-FFF2-40B4-BE49-F238E27FC236}">
                <a16:creationId xmlns:a16="http://schemas.microsoft.com/office/drawing/2014/main" id="{99B81CA2-4A57-E690-AC79-B94EA289DC59}"/>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122472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normAutofit/>
          </a:bodyPr>
          <a:lstStyle/>
          <a:p>
            <a:r>
              <a:rPr lang="en-IN" dirty="0"/>
              <a:t>oneM2M Conference @ TP57</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pic>
        <p:nvPicPr>
          <p:cNvPr id="2" name="Picture 1" descr="Text&#10;&#10;Description automatically generated with medium confidence">
            <a:extLst>
              <a:ext uri="{FF2B5EF4-FFF2-40B4-BE49-F238E27FC236}">
                <a16:creationId xmlns:a16="http://schemas.microsoft.com/office/drawing/2014/main" id="{32D43BB0-FEAF-A211-242F-52D601C0D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717" y="1185289"/>
            <a:ext cx="3470159" cy="1670692"/>
          </a:xfrm>
          <a:prstGeom prst="rect">
            <a:avLst/>
          </a:prstGeom>
        </p:spPr>
      </p:pic>
      <p:pic>
        <p:nvPicPr>
          <p:cNvPr id="3" name="Picture 2" descr="Timeline&#10;&#10;Description automatically generated">
            <a:extLst>
              <a:ext uri="{FF2B5EF4-FFF2-40B4-BE49-F238E27FC236}">
                <a16:creationId xmlns:a16="http://schemas.microsoft.com/office/drawing/2014/main" id="{58D91364-64DC-EE90-0FE1-69FF9C436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9" r="-1"/>
          <a:stretch/>
        </p:blipFill>
        <p:spPr>
          <a:xfrm>
            <a:off x="8268451" y="4169040"/>
            <a:ext cx="3464898" cy="1943379"/>
          </a:xfrm>
          <a:prstGeom prst="rect">
            <a:avLst/>
          </a:prstGeom>
        </p:spPr>
      </p:pic>
      <p:pic>
        <p:nvPicPr>
          <p:cNvPr id="5" name="Picture 4" descr="A group of people in an office&#10;&#10;Description automatically generated with medium confidence">
            <a:extLst>
              <a:ext uri="{FF2B5EF4-FFF2-40B4-BE49-F238E27FC236}">
                <a16:creationId xmlns:a16="http://schemas.microsoft.com/office/drawing/2014/main" id="{0A378637-2C34-92C0-C70E-E35FAB36B5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3" t="1160" r="37843" b="24167"/>
          <a:stretch/>
        </p:blipFill>
        <p:spPr>
          <a:xfrm>
            <a:off x="8268451" y="1782014"/>
            <a:ext cx="3470159" cy="2387026"/>
          </a:xfrm>
          <a:prstGeom prst="rect">
            <a:avLst/>
          </a:prstGeom>
        </p:spPr>
      </p:pic>
      <p:sp>
        <p:nvSpPr>
          <p:cNvPr id="6" name="Title 6">
            <a:extLst>
              <a:ext uri="{FF2B5EF4-FFF2-40B4-BE49-F238E27FC236}">
                <a16:creationId xmlns:a16="http://schemas.microsoft.com/office/drawing/2014/main" id="{AD11ECD5-1286-E72D-A9D6-5C718F4442EC}"/>
              </a:ext>
            </a:extLst>
          </p:cNvPr>
          <p:cNvSpPr txBox="1">
            <a:spLocks/>
          </p:cNvSpPr>
          <p:nvPr/>
        </p:nvSpPr>
        <p:spPr>
          <a:xfrm>
            <a:off x="113450" y="2975527"/>
            <a:ext cx="7850299" cy="3366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273D78"/>
                </a:solidFill>
                <a:latin typeface="Futura Std Book" panose="020B0502020204020303" pitchFamily="34" charset="0"/>
                <a:ea typeface="+mj-ea"/>
                <a:cs typeface="+mj-cs"/>
              </a:defRPr>
            </a:lvl1pPr>
          </a:lstStyle>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1</a:t>
            </a:r>
            <a:r>
              <a:rPr lang="en-US" sz="1800" baseline="300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st</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oneM2M International conference in hybrid mode.</a:t>
            </a:r>
          </a:p>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Organized by TTA – oneM2M co-located with TP57 </a:t>
            </a:r>
          </a:p>
          <a:p>
            <a:pPr algn="just"/>
            <a:endPar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Presenters shared experiences of developing oneM2M based solutions, devices and platforms. </a:t>
            </a:r>
          </a:p>
          <a:p>
            <a:pPr algn="just"/>
            <a:endPar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Common thread from representative implementations from India, Europe and Korea: </a:t>
            </a:r>
            <a:r>
              <a:rPr lang="en-US" sz="1800" b="1"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one can start with a small core set of features that can then be enhanced as per need.</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a:t>
            </a:r>
          </a:p>
          <a:p>
            <a:pPr algn="just"/>
            <a:endPar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Session on certification journey of oneM2M and the role of various players was very well received.</a:t>
            </a:r>
            <a:endParaRPr lang="en-IN"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595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p:txBody>
          <a:bodyPr>
            <a:normAutofit fontScale="90000"/>
          </a:bodyPr>
          <a:lstStyle/>
          <a:p>
            <a:r>
              <a:rPr lang="en-IN" dirty="0"/>
              <a:t>Report from TP57 Set of events</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06838"/>
            <a:ext cx="8260664" cy="3559344"/>
          </a:xfrm>
        </p:spPr>
        <p:txBody>
          <a:bodyPr>
            <a:normAutofit/>
          </a:bodyPr>
          <a:lstStyle/>
          <a:p>
            <a:pPr marL="342900" lvl="0" indent="-342900" algn="just">
              <a:lnSpc>
                <a:spcPct val="120000"/>
              </a:lnSpc>
              <a:buFont typeface="Symbol" panose="05050102010706020507" pitchFamily="18" charset="2"/>
              <a:buChar char=""/>
            </a:pPr>
            <a:r>
              <a:rPr lang="en-IN" sz="180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oneM2M Release 4 standard ratified.</a:t>
            </a:r>
          </a:p>
          <a:p>
            <a:pPr marL="342900" lvl="0" indent="-342900" algn="just">
              <a:lnSpc>
                <a:spcPct val="120000"/>
              </a:lnSpc>
              <a:buFont typeface="Symbol" panose="05050102010706020507" pitchFamily="18" charset="2"/>
              <a:buChar char=""/>
            </a:pPr>
            <a:r>
              <a:rPr lang="en-US" sz="180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Awards for 2</a:t>
            </a:r>
            <a:r>
              <a:rPr lang="en-US" sz="1800" baseline="3000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nd</a:t>
            </a:r>
            <a:r>
              <a:rPr lang="en-US" sz="180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 international hackathon announced - IIITH team won a special mention.</a:t>
            </a:r>
            <a:endParaRPr lang="en-IN" sz="180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endParaRPr>
          </a:p>
          <a:p>
            <a:pPr marL="342900" lvl="0" indent="-342900" algn="just">
              <a:lnSpc>
                <a:spcPct val="120000"/>
              </a:lnSpc>
              <a:buFont typeface="Symbol" panose="05050102010706020507" pitchFamily="18" charset="2"/>
              <a:buChar char=""/>
            </a:pPr>
            <a:r>
              <a:rPr lang="en-US" sz="180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oneM2M Metaverse workshop conducted</a:t>
            </a:r>
            <a:endParaRPr lang="en-IN" sz="180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endParaRPr>
          </a:p>
          <a:p>
            <a:pPr marL="342900" lvl="0" indent="-342900" algn="just">
              <a:lnSpc>
                <a:spcPct val="120000"/>
              </a:lnSpc>
              <a:buFont typeface="Symbol" panose="05050102010706020507" pitchFamily="18" charset="2"/>
              <a:buChar char=""/>
            </a:pPr>
            <a:r>
              <a:rPr lang="en-US" sz="180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1</a:t>
            </a:r>
            <a:r>
              <a:rPr lang="en-US" sz="1800" baseline="3000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st</a:t>
            </a:r>
            <a:r>
              <a:rPr lang="en-US" sz="180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 oneM2M international conference conducted in hybrid mode</a:t>
            </a:r>
            <a:endParaRPr lang="en-IN" sz="180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endParaRPr>
          </a:p>
          <a:p>
            <a:pPr marL="342900" lvl="0" indent="-342900" algn="just">
              <a:lnSpc>
                <a:spcPct val="120000"/>
              </a:lnSpc>
              <a:buFont typeface="Symbol" panose="05050102010706020507" pitchFamily="18" charset="2"/>
              <a:buChar char=""/>
            </a:pPr>
            <a:r>
              <a:rPr lang="en-US" sz="180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oneM2M Technical Excellence Awards announced</a:t>
            </a:r>
            <a:endParaRPr lang="en-IN" sz="180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endParaRPr>
          </a:p>
          <a:p>
            <a:pPr marL="342900" lvl="0" indent="-342900" algn="just">
              <a:lnSpc>
                <a:spcPct val="120000"/>
              </a:lnSpc>
              <a:buFont typeface="Symbol" panose="05050102010706020507" pitchFamily="18" charset="2"/>
              <a:buChar char=""/>
            </a:pPr>
            <a:r>
              <a:rPr lang="en-IN" sz="180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Interop and compliance testing done with ETSI and TTA’s platforms. </a:t>
            </a:r>
            <a:endParaRPr lang="en-IN" sz="1800" dirty="0">
              <a:solidFill>
                <a:schemeClr val="bg2">
                  <a:lumMod val="25000"/>
                </a:schemeClr>
              </a:solidFill>
              <a:uFill>
                <a:solidFill>
                  <a:srgbClr val="000000"/>
                </a:solidFill>
              </a:uFill>
              <a:latin typeface="Myriad Pro" panose="020B0503030403020204" charset="0"/>
              <a:ea typeface="Arial Unicode MS"/>
              <a:cs typeface="Arial Unicode MS"/>
            </a:endParaRPr>
          </a:p>
          <a:p>
            <a:pPr marL="342900" lvl="0" indent="-342900" algn="just">
              <a:lnSpc>
                <a:spcPct val="120000"/>
              </a:lnSpc>
              <a:buFont typeface="Symbol" panose="05050102010706020507" pitchFamily="18" charset="2"/>
              <a:buChar char=""/>
            </a:pPr>
            <a:r>
              <a:rPr lang="en-US" sz="180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Interactions with key oneM2M Experts by Ken (MARCOM Consultant) and Chair</a:t>
            </a:r>
          </a:p>
          <a:p>
            <a:endParaRPr lang="en-IN" sz="19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
        <p:nvSpPr>
          <p:cNvPr id="6" name="TextBox 5">
            <a:extLst>
              <a:ext uri="{FF2B5EF4-FFF2-40B4-BE49-F238E27FC236}">
                <a16:creationId xmlns:a16="http://schemas.microsoft.com/office/drawing/2014/main" id="{BE796EA9-4C9E-FDA4-7EF4-EF8DA56E0C75}"/>
              </a:ext>
            </a:extLst>
          </p:cNvPr>
          <p:cNvSpPr txBox="1"/>
          <p:nvPr/>
        </p:nvSpPr>
        <p:spPr>
          <a:xfrm>
            <a:off x="334696" y="5863062"/>
            <a:ext cx="4588322" cy="646331"/>
          </a:xfrm>
          <a:prstGeom prst="rect">
            <a:avLst/>
          </a:prstGeom>
          <a:noFill/>
        </p:spPr>
        <p:txBody>
          <a:bodyPr wrap="square">
            <a:spAutoFit/>
          </a:bodyPr>
          <a:lstStyle/>
          <a:p>
            <a:r>
              <a:rPr lang="en-US" sz="1800" b="1" i="0" dirty="0">
                <a:solidFill>
                  <a:srgbClr val="2E2E31"/>
                </a:solidFill>
                <a:effectLst/>
                <a:latin typeface="Myriad Pro" panose="020B0503030403020204" charset="0"/>
              </a:rPr>
              <a:t>Please find more details in </a:t>
            </a:r>
            <a:r>
              <a:rPr lang="en-US" sz="1800" b="1" i="0" u="none" strike="noStrike" dirty="0">
                <a:solidFill>
                  <a:srgbClr val="B42025"/>
                </a:solidFill>
                <a:effectLst/>
                <a:latin typeface="Myriad Pro" panose="020B0503030403020204" charset="0"/>
                <a:hlinkClick r:id="rId3"/>
              </a:rPr>
              <a:t>this announcement (PDF)</a:t>
            </a:r>
            <a:r>
              <a:rPr lang="en-US" sz="1800" b="1" i="0" dirty="0">
                <a:solidFill>
                  <a:srgbClr val="2E2E31"/>
                </a:solidFill>
                <a:effectLst/>
                <a:latin typeface="Myriad Pro" panose="020B0503030403020204" charset="0"/>
              </a:rPr>
              <a:t>.</a:t>
            </a:r>
            <a:endParaRPr lang="en-IN" sz="1800" b="1" dirty="0">
              <a:latin typeface="Myriad Pro" panose="020B0503030403020204" charset="0"/>
            </a:endParaRPr>
          </a:p>
        </p:txBody>
      </p:sp>
      <p:grpSp>
        <p:nvGrpSpPr>
          <p:cNvPr id="17" name="Group 16">
            <a:extLst>
              <a:ext uri="{FF2B5EF4-FFF2-40B4-BE49-F238E27FC236}">
                <a16:creationId xmlns:a16="http://schemas.microsoft.com/office/drawing/2014/main" id="{A7F09F70-3C20-9C6B-0C4B-BE0ABB369D8F}"/>
              </a:ext>
            </a:extLst>
          </p:cNvPr>
          <p:cNvGrpSpPr/>
          <p:nvPr/>
        </p:nvGrpSpPr>
        <p:grpSpPr>
          <a:xfrm>
            <a:off x="1127052" y="2110783"/>
            <a:ext cx="11064948" cy="4326376"/>
            <a:chOff x="1127052" y="2110783"/>
            <a:chExt cx="11064948" cy="4326376"/>
          </a:xfrm>
        </p:grpSpPr>
        <p:grpSp>
          <p:nvGrpSpPr>
            <p:cNvPr id="14" name="Group 13">
              <a:extLst>
                <a:ext uri="{FF2B5EF4-FFF2-40B4-BE49-F238E27FC236}">
                  <a16:creationId xmlns:a16="http://schemas.microsoft.com/office/drawing/2014/main" id="{825D3556-7BBA-1225-5E73-98155E426B22}"/>
                </a:ext>
              </a:extLst>
            </p:cNvPr>
            <p:cNvGrpSpPr/>
            <p:nvPr/>
          </p:nvGrpSpPr>
          <p:grpSpPr>
            <a:xfrm>
              <a:off x="6337309" y="2110783"/>
              <a:ext cx="5854691" cy="4326376"/>
              <a:chOff x="6337309" y="2110783"/>
              <a:chExt cx="5854691" cy="4326376"/>
            </a:xfrm>
          </p:grpSpPr>
          <p:pic>
            <p:nvPicPr>
              <p:cNvPr id="9" name="Picture 8">
                <a:extLst>
                  <a:ext uri="{FF2B5EF4-FFF2-40B4-BE49-F238E27FC236}">
                    <a16:creationId xmlns:a16="http://schemas.microsoft.com/office/drawing/2014/main" id="{40BE3E29-4C12-6161-80BF-8C8C5F8CD626}"/>
                  </a:ext>
                </a:extLst>
              </p:cNvPr>
              <p:cNvPicPr>
                <a:picLocks noChangeAspect="1"/>
              </p:cNvPicPr>
              <p:nvPr/>
            </p:nvPicPr>
            <p:blipFill>
              <a:blip r:embed="rId4"/>
              <a:stretch>
                <a:fillRect/>
              </a:stretch>
            </p:blipFill>
            <p:spPr>
              <a:xfrm>
                <a:off x="8238464" y="3316058"/>
                <a:ext cx="3930679" cy="2827638"/>
              </a:xfrm>
              <a:prstGeom prst="rect">
                <a:avLst/>
              </a:prstGeom>
            </p:spPr>
          </p:pic>
          <p:pic>
            <p:nvPicPr>
              <p:cNvPr id="11" name="Picture 10">
                <a:extLst>
                  <a:ext uri="{FF2B5EF4-FFF2-40B4-BE49-F238E27FC236}">
                    <a16:creationId xmlns:a16="http://schemas.microsoft.com/office/drawing/2014/main" id="{8C96205E-C2AA-D341-EAD8-8456BA2D298C}"/>
                  </a:ext>
                </a:extLst>
              </p:cNvPr>
              <p:cNvPicPr>
                <a:picLocks noChangeAspect="1"/>
              </p:cNvPicPr>
              <p:nvPr/>
            </p:nvPicPr>
            <p:blipFill>
              <a:blip r:embed="rId5"/>
              <a:stretch>
                <a:fillRect/>
              </a:stretch>
            </p:blipFill>
            <p:spPr>
              <a:xfrm>
                <a:off x="6984927" y="2110783"/>
                <a:ext cx="5207073" cy="1185835"/>
              </a:xfrm>
              <a:prstGeom prst="rect">
                <a:avLst/>
              </a:prstGeom>
            </p:spPr>
          </p:pic>
          <p:pic>
            <p:nvPicPr>
              <p:cNvPr id="13" name="Picture 12">
                <a:extLst>
                  <a:ext uri="{FF2B5EF4-FFF2-40B4-BE49-F238E27FC236}">
                    <a16:creationId xmlns:a16="http://schemas.microsoft.com/office/drawing/2014/main" id="{7623D86F-3987-7C0C-4E22-14C243CD5B1D}"/>
                  </a:ext>
                </a:extLst>
              </p:cNvPr>
              <p:cNvPicPr>
                <a:picLocks noChangeAspect="1"/>
              </p:cNvPicPr>
              <p:nvPr/>
            </p:nvPicPr>
            <p:blipFill>
              <a:blip r:embed="rId6"/>
              <a:stretch>
                <a:fillRect/>
              </a:stretch>
            </p:blipFill>
            <p:spPr>
              <a:xfrm>
                <a:off x="6337309" y="4699349"/>
                <a:ext cx="1901155" cy="1737810"/>
              </a:xfrm>
              <a:prstGeom prst="rect">
                <a:avLst/>
              </a:prstGeom>
            </p:spPr>
          </p:pic>
        </p:grpSp>
        <p:pic>
          <p:nvPicPr>
            <p:cNvPr id="16" name="Picture 15">
              <a:extLst>
                <a:ext uri="{FF2B5EF4-FFF2-40B4-BE49-F238E27FC236}">
                  <a16:creationId xmlns:a16="http://schemas.microsoft.com/office/drawing/2014/main" id="{2D584C7D-6923-EFAA-7B6C-AE3F8AD28C74}"/>
                </a:ext>
              </a:extLst>
            </p:cNvPr>
            <p:cNvPicPr>
              <a:picLocks noChangeAspect="1"/>
            </p:cNvPicPr>
            <p:nvPr/>
          </p:nvPicPr>
          <p:blipFill>
            <a:blip r:embed="rId7"/>
            <a:stretch>
              <a:fillRect/>
            </a:stretch>
          </p:blipFill>
          <p:spPr>
            <a:xfrm>
              <a:off x="1127052" y="4729877"/>
              <a:ext cx="5210257" cy="1116988"/>
            </a:xfrm>
            <a:prstGeom prst="rect">
              <a:avLst/>
            </a:prstGeom>
          </p:spPr>
        </p:pic>
      </p:grpSp>
    </p:spTree>
    <p:extLst>
      <p:ext uri="{BB962C8B-B14F-4D97-AF65-F5344CB8AC3E}">
        <p14:creationId xmlns:p14="http://schemas.microsoft.com/office/powerpoint/2010/main" val="315745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p:txBody>
          <a:bodyPr>
            <a:normAutofit fontScale="90000"/>
          </a:bodyPr>
          <a:lstStyle/>
          <a:p>
            <a:r>
              <a:rPr lang="en-IN" dirty="0"/>
              <a:t>GCF – oneM2M </a:t>
            </a:r>
            <a:r>
              <a:rPr lang="en-IN" dirty="0" err="1"/>
              <a:t>Rel</a:t>
            </a:r>
            <a:r>
              <a:rPr lang="en-IN" dirty="0"/>
              <a:t> 2 Certification</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marL="342900" lvl="0" indent="-342900" algn="just">
              <a:lnSpc>
                <a:spcPct val="120000"/>
              </a:lnSpc>
              <a:buFont typeface="Symbol" panose="05050102010706020507" pitchFamily="18" charset="2"/>
              <a:buChar char=""/>
            </a:pPr>
            <a:r>
              <a:rPr lang="en-US" sz="1400" b="0" i="0" dirty="0">
                <a:solidFill>
                  <a:schemeClr val="bg2">
                    <a:lumMod val="25000"/>
                  </a:schemeClr>
                </a:solidFill>
                <a:effectLst/>
                <a:latin typeface="Myriad Pro" panose="020B0503030403020204" charset="0"/>
              </a:rPr>
              <a:t>Global Certification Forum (GCF) and Telecommunications Technology Association (TTA) announced  activation of oneM2M Release 2 within GCF’s certification programme for oneM2M</a:t>
            </a:r>
          </a:p>
          <a:p>
            <a:pPr marL="342900" lvl="0" indent="-342900" algn="just">
              <a:lnSpc>
                <a:spcPct val="120000"/>
              </a:lnSpc>
              <a:buFont typeface="Symbol" panose="05050102010706020507" pitchFamily="18" charset="2"/>
              <a:buChar char=""/>
            </a:pPr>
            <a:r>
              <a:rPr lang="en-US" sz="1400" dirty="0">
                <a:solidFill>
                  <a:schemeClr val="bg2">
                    <a:lumMod val="25000"/>
                  </a:schemeClr>
                </a:solidFill>
                <a:latin typeface="Myriad Pro" panose="020B0503030403020204" charset="0"/>
              </a:rPr>
              <a:t>“By starting the certification programme for the oneM2M Release 2 standard, which has already been adopted as an ITU-T recommended standard for IoT platforms, we hope that many countries and companies around the world will participate to create an environment where the IoT market expands and technology spreads. And as the first authorized test lab, TTA will provide reliable testing and certification services to ensure interoperability between oneM2M products.“ - </a:t>
            </a:r>
            <a:r>
              <a:rPr lang="en-US" sz="1400" dirty="0" err="1">
                <a:solidFill>
                  <a:schemeClr val="bg2">
                    <a:lumMod val="25000"/>
                  </a:schemeClr>
                </a:solidFill>
                <a:latin typeface="Myriad Pro" panose="020B0503030403020204" charset="0"/>
              </a:rPr>
              <a:t>Younghae</a:t>
            </a:r>
            <a:r>
              <a:rPr lang="en-US" sz="1400" dirty="0">
                <a:solidFill>
                  <a:schemeClr val="bg2">
                    <a:lumMod val="25000"/>
                  </a:schemeClr>
                </a:solidFill>
                <a:latin typeface="Myriad Pro" panose="020B0503030403020204" charset="0"/>
              </a:rPr>
              <a:t> Choi, president of TTA</a:t>
            </a:r>
            <a:endParaRPr lang="en-IN" sz="1400"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pic>
        <p:nvPicPr>
          <p:cNvPr id="9" name="Picture 8">
            <a:extLst>
              <a:ext uri="{FF2B5EF4-FFF2-40B4-BE49-F238E27FC236}">
                <a16:creationId xmlns:a16="http://schemas.microsoft.com/office/drawing/2014/main" id="{32DFA70A-350D-F10F-912D-724AF76346F8}"/>
              </a:ext>
            </a:extLst>
          </p:cNvPr>
          <p:cNvPicPr>
            <a:picLocks noChangeAspect="1"/>
          </p:cNvPicPr>
          <p:nvPr/>
        </p:nvPicPr>
        <p:blipFill>
          <a:blip r:embed="rId3"/>
          <a:stretch>
            <a:fillRect/>
          </a:stretch>
        </p:blipFill>
        <p:spPr>
          <a:xfrm>
            <a:off x="0" y="3247524"/>
            <a:ext cx="12192000" cy="3204523"/>
          </a:xfrm>
          <a:prstGeom prst="rect">
            <a:avLst/>
          </a:prstGeom>
        </p:spPr>
      </p:pic>
    </p:spTree>
    <p:extLst>
      <p:ext uri="{BB962C8B-B14F-4D97-AF65-F5344CB8AC3E}">
        <p14:creationId xmlns:p14="http://schemas.microsoft.com/office/powerpoint/2010/main" val="374743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fontScale="90000"/>
          </a:bodyPr>
          <a:lstStyle/>
          <a:p>
            <a:r>
              <a:rPr lang="en-IN" dirty="0"/>
              <a:t>Ideas/Suggestions for way ahead. . </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marL="342900" lvl="0" indent="-342900" fontAlgn="base">
              <a:buFont typeface="+mj-lt"/>
              <a:buAutoNum type="arabicPeriod"/>
            </a:pPr>
            <a:r>
              <a:rPr lang="en-US"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A very fast development of a solution based on oneM2M Specs for smart lifts could be done at the request of European Lifts Association(ELA). </a:t>
            </a:r>
          </a:p>
          <a:p>
            <a:pPr marL="0" lvl="0" indent="0" fontAlgn="base">
              <a:buNone/>
            </a:pPr>
            <a:r>
              <a:rPr lang="en-US"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This </a:t>
            </a:r>
            <a:r>
              <a:rPr lang="en-US" sz="1800" kern="0" dirty="0">
                <a:solidFill>
                  <a:schemeClr val="bg2">
                    <a:lumMod val="25000"/>
                  </a:schemeClr>
                </a:solidFill>
                <a:uFill>
                  <a:solidFill>
                    <a:srgbClr val="000000"/>
                  </a:solidFill>
                </a:uFill>
                <a:latin typeface="Myriad Pro" panose="020B0503030403020204" charset="0"/>
                <a:ea typeface="Arial Unicode MS"/>
                <a:cs typeface="Arial Unicode MS"/>
              </a:rPr>
              <a:t>model can be replicated?</a:t>
            </a:r>
            <a:endParaRPr lang="en-IN" sz="1800" u="none" strike="noStrike" kern="0" spc="0" dirty="0">
              <a:solidFill>
                <a:schemeClr val="bg2">
                  <a:lumMod val="25000"/>
                </a:schemeClr>
              </a:solidFill>
              <a:effectLst/>
              <a:uFill>
                <a:solidFill>
                  <a:srgbClr val="000000"/>
                </a:solidFill>
              </a:uFill>
              <a:latin typeface="Myriad Pro" panose="020B0503030403020204" charset="0"/>
              <a:ea typeface="Arial Unicode MS"/>
              <a:cs typeface="Arial Unicode MS"/>
            </a:endParaRPr>
          </a:p>
          <a:p>
            <a:pPr marL="342900" lvl="0" indent="-342900" algn="just" fontAlgn="base">
              <a:lnSpc>
                <a:spcPct val="120000"/>
              </a:lnSpc>
              <a:buFont typeface="+mj-lt"/>
              <a:buAutoNum type="arabicPeriod"/>
            </a:pPr>
            <a:r>
              <a:rPr lang="en-IN"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Association of Agricultural Manufacturers- John Deere – to be explored</a:t>
            </a:r>
          </a:p>
          <a:p>
            <a:pPr marL="342900" lvl="0" indent="-342900" algn="just" fontAlgn="base">
              <a:lnSpc>
                <a:spcPct val="120000"/>
              </a:lnSpc>
              <a:buFont typeface="+mj-lt"/>
              <a:buAutoNum type="arabicPeriod"/>
            </a:pPr>
            <a:r>
              <a:rPr lang="en-IN"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Capacity Building on Testing and Certification with TTA to be explored.</a:t>
            </a:r>
          </a:p>
          <a:p>
            <a:pPr marL="342900" lvl="0" indent="-342900" algn="just" fontAlgn="base">
              <a:lnSpc>
                <a:spcPct val="120000"/>
              </a:lnSpc>
              <a:buFont typeface="+mj-lt"/>
              <a:buAutoNum type="arabicPeriod"/>
            </a:pPr>
            <a:r>
              <a:rPr lang="en-US"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Areas of common interest among CDAC, Telecom Italia, UIET Chandigarh on IoT/M2M for Agriculture discovered. Teams have been e-connected.</a:t>
            </a:r>
            <a:endParaRPr lang="en-IN"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endParaRPr>
          </a:p>
          <a:p>
            <a:pPr marL="342900" lvl="0" indent="-342900" algn="just" fontAlgn="base">
              <a:lnSpc>
                <a:spcPct val="120000"/>
              </a:lnSpc>
              <a:buFont typeface="+mj-lt"/>
              <a:buAutoNum type="arabicPeriod"/>
            </a:pPr>
            <a:r>
              <a:rPr lang="en-US"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Bob Flynn and Anand </a:t>
            </a:r>
            <a:r>
              <a:rPr lang="en-US" sz="1800" u="none" strike="noStrike" kern="0" spc="0" dirty="0" err="1">
                <a:ln>
                  <a:noFill/>
                </a:ln>
                <a:solidFill>
                  <a:schemeClr val="bg2">
                    <a:lumMod val="25000"/>
                  </a:schemeClr>
                </a:solidFill>
                <a:effectLst/>
                <a:uFill>
                  <a:solidFill>
                    <a:srgbClr val="000000"/>
                  </a:solidFill>
                </a:uFill>
                <a:latin typeface="Myriad Pro" panose="020B0503030403020204" charset="0"/>
                <a:ea typeface="Arial Unicode MS"/>
                <a:cs typeface="Arial Unicode MS"/>
              </a:rPr>
              <a:t>Sampathram</a:t>
            </a:r>
            <a:r>
              <a:rPr lang="en-US"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 e-connected to discuss the </a:t>
            </a:r>
            <a:r>
              <a:rPr lang="en-US" sz="1800" u="none" strike="noStrike" kern="0" spc="0" dirty="0" err="1">
                <a:ln>
                  <a:noFill/>
                </a:ln>
                <a:solidFill>
                  <a:schemeClr val="bg2">
                    <a:lumMod val="25000"/>
                  </a:schemeClr>
                </a:solidFill>
                <a:effectLst/>
                <a:uFill>
                  <a:solidFill>
                    <a:srgbClr val="000000"/>
                  </a:solidFill>
                </a:uFill>
                <a:latin typeface="Myriad Pro" panose="020B0503030403020204" charset="0"/>
                <a:ea typeface="Arial Unicode MS"/>
                <a:cs typeface="Arial Unicode MS"/>
              </a:rPr>
              <a:t>hyperscaler</a:t>
            </a:r>
            <a:r>
              <a:rPr lang="en-US"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 context of oneM2M.</a:t>
            </a:r>
            <a:endParaRPr lang="en-IN"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endParaRPr>
          </a:p>
          <a:p>
            <a:endParaRPr lang="en-IN" sz="19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
        <p:nvSpPr>
          <p:cNvPr id="6" name="TextBox 5">
            <a:extLst>
              <a:ext uri="{FF2B5EF4-FFF2-40B4-BE49-F238E27FC236}">
                <a16:creationId xmlns:a16="http://schemas.microsoft.com/office/drawing/2014/main" id="{BE796EA9-4C9E-FDA4-7EF4-EF8DA56E0C75}"/>
              </a:ext>
            </a:extLst>
          </p:cNvPr>
          <p:cNvSpPr txBox="1"/>
          <p:nvPr/>
        </p:nvSpPr>
        <p:spPr>
          <a:xfrm>
            <a:off x="2067660" y="5987022"/>
            <a:ext cx="6096000" cy="369332"/>
          </a:xfrm>
          <a:prstGeom prst="rect">
            <a:avLst/>
          </a:prstGeom>
          <a:noFill/>
        </p:spPr>
        <p:txBody>
          <a:bodyPr wrap="square">
            <a:spAutoFit/>
          </a:bodyPr>
          <a:lstStyle/>
          <a:p>
            <a:r>
              <a:rPr lang="en-US" sz="1800" b="1" i="0" dirty="0">
                <a:solidFill>
                  <a:srgbClr val="2E2E31"/>
                </a:solidFill>
                <a:effectLst/>
                <a:latin typeface="Myriad Pro" panose="020B0503030403020204" charset="0"/>
              </a:rPr>
              <a:t>Please find more details in </a:t>
            </a:r>
            <a:r>
              <a:rPr lang="en-US" sz="1800" b="1" i="0" u="none" strike="noStrike" dirty="0">
                <a:solidFill>
                  <a:srgbClr val="B42025"/>
                </a:solidFill>
                <a:effectLst/>
                <a:latin typeface="Myriad Pro" panose="020B0503030403020204" charset="0"/>
                <a:hlinkClick r:id="rId3"/>
              </a:rPr>
              <a:t>this announcement (PDF)</a:t>
            </a:r>
            <a:r>
              <a:rPr lang="en-US" sz="1800" b="1" i="0" dirty="0">
                <a:solidFill>
                  <a:srgbClr val="2E2E31"/>
                </a:solidFill>
                <a:effectLst/>
                <a:latin typeface="Myriad Pro" panose="020B0503030403020204" charset="0"/>
              </a:rPr>
              <a:t>.</a:t>
            </a:r>
            <a:endParaRPr lang="en-IN" sz="1800" b="1" dirty="0">
              <a:latin typeface="Myriad Pro" panose="020B0503030403020204" charset="0"/>
            </a:endParaRPr>
          </a:p>
        </p:txBody>
      </p:sp>
    </p:spTree>
    <p:extLst>
      <p:ext uri="{BB962C8B-B14F-4D97-AF65-F5344CB8AC3E}">
        <p14:creationId xmlns:p14="http://schemas.microsoft.com/office/powerpoint/2010/main" val="27889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fontScale="90000"/>
          </a:bodyPr>
          <a:lstStyle/>
          <a:p>
            <a:r>
              <a:rPr lang="en-IN" dirty="0"/>
              <a:t>Ideas/Suggestions for way ahead (Continued). . </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a:tabLst>
                <a:tab pos="457200" algn="l"/>
              </a:tabLst>
            </a:pPr>
            <a:r>
              <a:rPr lang="en-IN" sz="1800" dirty="0">
                <a:solidFill>
                  <a:schemeClr val="bg2">
                    <a:lumMod val="25000"/>
                  </a:schemeClr>
                </a:solidFill>
                <a:effectLst/>
                <a:latin typeface="Myriad Pro" panose="020B0503030403020204" charset="0"/>
                <a:ea typeface="Times New Roman" panose="02020603050405020304" pitchFamily="18" charset="0"/>
              </a:rPr>
              <a:t>Outcome of the upcoming ITU-T SG20 meeting in early Feb’23</a:t>
            </a:r>
            <a:endParaRPr lang="en-IN" sz="1800" dirty="0">
              <a:solidFill>
                <a:schemeClr val="bg2">
                  <a:lumMod val="25000"/>
                </a:schemeClr>
              </a:solidFill>
              <a:effectLst/>
              <a:latin typeface="Myriad Pro" panose="020B0503030403020204" charset="0"/>
              <a:ea typeface="Calibri" panose="020F0502020204030204" pitchFamily="34" charset="0"/>
            </a:endParaRPr>
          </a:p>
          <a:p>
            <a:pPr>
              <a:tabLst>
                <a:tab pos="457200" algn="l"/>
              </a:tabLst>
            </a:pPr>
            <a:r>
              <a:rPr lang="en-IN" sz="1800" b="1" dirty="0">
                <a:solidFill>
                  <a:schemeClr val="bg2">
                    <a:lumMod val="25000"/>
                  </a:schemeClr>
                </a:solidFill>
                <a:effectLst/>
                <a:latin typeface="Myriad Pro" panose="020B0503030403020204" charset="0"/>
                <a:ea typeface="Times New Roman" panose="02020603050405020304" pitchFamily="18" charset="0"/>
              </a:rPr>
              <a:t>White paper on MEC expected to be released in Q1’23</a:t>
            </a:r>
            <a:endParaRPr lang="en-IN" sz="1800" dirty="0">
              <a:solidFill>
                <a:schemeClr val="bg2">
                  <a:lumMod val="25000"/>
                </a:schemeClr>
              </a:solidFill>
              <a:effectLst/>
              <a:latin typeface="Myriad Pro" panose="020B0503030403020204" charset="0"/>
              <a:ea typeface="Calibri" panose="020F0502020204030204" pitchFamily="34" charset="0"/>
            </a:endParaRPr>
          </a:p>
          <a:p>
            <a:pPr>
              <a:tabLst>
                <a:tab pos="457200" algn="l"/>
              </a:tabLst>
            </a:pPr>
            <a:r>
              <a:rPr lang="en-IN" sz="1800" dirty="0">
                <a:solidFill>
                  <a:schemeClr val="bg2">
                    <a:lumMod val="25000"/>
                  </a:schemeClr>
                </a:solidFill>
                <a:effectLst/>
                <a:latin typeface="Myriad Pro" panose="020B0503030403020204" charset="0"/>
                <a:ea typeface="Times New Roman" panose="02020603050405020304" pitchFamily="18" charset="0"/>
              </a:rPr>
              <a:t>The 3</a:t>
            </a:r>
            <a:r>
              <a:rPr lang="en-IN" sz="1800" baseline="30000" dirty="0">
                <a:solidFill>
                  <a:schemeClr val="bg2">
                    <a:lumMod val="25000"/>
                  </a:schemeClr>
                </a:solidFill>
                <a:effectLst/>
                <a:latin typeface="Myriad Pro" panose="020B0503030403020204" charset="0"/>
                <a:ea typeface="Times New Roman" panose="02020603050405020304" pitchFamily="18" charset="0"/>
              </a:rPr>
              <a:t>rd</a:t>
            </a:r>
            <a:r>
              <a:rPr lang="en-IN" sz="1800" dirty="0">
                <a:solidFill>
                  <a:schemeClr val="bg2">
                    <a:lumMod val="25000"/>
                  </a:schemeClr>
                </a:solidFill>
                <a:effectLst/>
                <a:latin typeface="Myriad Pro" panose="020B0503030403020204" charset="0"/>
                <a:ea typeface="Times New Roman" panose="02020603050405020304" pitchFamily="18" charset="0"/>
              </a:rPr>
              <a:t> International Hackathon with universities as target audience to be rolled out in H1’CY23</a:t>
            </a:r>
            <a:endParaRPr lang="en-IN" sz="1800" dirty="0">
              <a:solidFill>
                <a:schemeClr val="bg2">
                  <a:lumMod val="25000"/>
                </a:schemeClr>
              </a:solidFill>
              <a:effectLst/>
              <a:latin typeface="Myriad Pro" panose="020B0503030403020204" charset="0"/>
              <a:ea typeface="Calibri" panose="020F0502020204030204" pitchFamily="34" charset="0"/>
            </a:endParaRPr>
          </a:p>
          <a:p>
            <a:pPr>
              <a:tabLst>
                <a:tab pos="457200" algn="l"/>
              </a:tabLst>
            </a:pPr>
            <a:r>
              <a:rPr lang="en-IN" sz="1800" dirty="0">
                <a:solidFill>
                  <a:schemeClr val="bg2">
                    <a:lumMod val="25000"/>
                  </a:schemeClr>
                </a:solidFill>
                <a:effectLst/>
                <a:latin typeface="Myriad Pro" panose="020B0503030403020204" charset="0"/>
                <a:ea typeface="Times New Roman" panose="02020603050405020304" pitchFamily="18" charset="0"/>
              </a:rPr>
              <a:t>Developer series tutorials (Andreas Kraft) Q1 CY’23</a:t>
            </a:r>
            <a:endParaRPr lang="en-IN" sz="1800" dirty="0">
              <a:solidFill>
                <a:schemeClr val="bg2">
                  <a:lumMod val="25000"/>
                </a:schemeClr>
              </a:solidFill>
              <a:effectLst/>
              <a:latin typeface="Myriad Pro" panose="020B0503030403020204" charset="0"/>
              <a:ea typeface="Calibri" panose="020F0502020204030204" pitchFamily="34" charset="0"/>
            </a:endParaRPr>
          </a:p>
          <a:p>
            <a:pPr>
              <a:tabLst>
                <a:tab pos="457200" algn="l"/>
              </a:tabLst>
            </a:pPr>
            <a:r>
              <a:rPr lang="en-IN" sz="1800" b="1" dirty="0">
                <a:solidFill>
                  <a:schemeClr val="bg2">
                    <a:lumMod val="25000"/>
                  </a:schemeClr>
                </a:solidFill>
                <a:effectLst/>
                <a:latin typeface="Myriad Pro" panose="020B0503030403020204" charset="0"/>
                <a:ea typeface="Times New Roman" panose="02020603050405020304" pitchFamily="18" charset="0"/>
              </a:rPr>
              <a:t>University outreach/engagement</a:t>
            </a:r>
            <a:endParaRPr lang="en-IN" sz="1800" dirty="0">
              <a:solidFill>
                <a:schemeClr val="bg2">
                  <a:lumMod val="25000"/>
                </a:schemeClr>
              </a:solidFill>
              <a:effectLst/>
              <a:latin typeface="Myriad Pro" panose="020B0503030403020204" charset="0"/>
              <a:ea typeface="Calibri" panose="020F0502020204030204" pitchFamily="34" charset="0"/>
            </a:endParaRPr>
          </a:p>
          <a:p>
            <a:pPr>
              <a:tabLst>
                <a:tab pos="457200" algn="l"/>
              </a:tabLst>
            </a:pPr>
            <a:r>
              <a:rPr lang="en-IN" sz="1800" dirty="0">
                <a:solidFill>
                  <a:schemeClr val="bg2">
                    <a:lumMod val="25000"/>
                  </a:schemeClr>
                </a:solidFill>
                <a:effectLst/>
                <a:latin typeface="Myriad Pro" panose="020B0503030403020204" charset="0"/>
                <a:ea typeface="Times New Roman" panose="02020603050405020304" pitchFamily="18" charset="0"/>
              </a:rPr>
              <a:t>GCF-TTA’s oneM2M </a:t>
            </a:r>
            <a:r>
              <a:rPr lang="en-IN" sz="1800" dirty="0" err="1">
                <a:solidFill>
                  <a:schemeClr val="bg2">
                    <a:lumMod val="25000"/>
                  </a:schemeClr>
                </a:solidFill>
                <a:effectLst/>
                <a:latin typeface="Myriad Pro" panose="020B0503030403020204" charset="0"/>
                <a:ea typeface="Times New Roman" panose="02020603050405020304" pitchFamily="18" charset="0"/>
              </a:rPr>
              <a:t>Rel</a:t>
            </a:r>
            <a:r>
              <a:rPr lang="en-IN" sz="1800" dirty="0">
                <a:solidFill>
                  <a:schemeClr val="bg2">
                    <a:lumMod val="25000"/>
                  </a:schemeClr>
                </a:solidFill>
                <a:effectLst/>
                <a:latin typeface="Myriad Pro" panose="020B0503030403020204" charset="0"/>
                <a:ea typeface="Times New Roman" panose="02020603050405020304" pitchFamily="18" charset="0"/>
              </a:rPr>
              <a:t> 2 Certification announcement (expected in this week)</a:t>
            </a:r>
            <a:endParaRPr lang="en-IN" sz="1800" dirty="0">
              <a:solidFill>
                <a:schemeClr val="bg2">
                  <a:lumMod val="25000"/>
                </a:schemeClr>
              </a:solidFill>
              <a:effectLst/>
              <a:latin typeface="Myriad Pro" panose="020B0503030403020204" charset="0"/>
              <a:ea typeface="Calibri" panose="020F0502020204030204" pitchFamily="34" charset="0"/>
            </a:endParaRPr>
          </a:p>
          <a:p>
            <a:pPr>
              <a:tabLst>
                <a:tab pos="457200" algn="l"/>
              </a:tabLst>
            </a:pPr>
            <a:r>
              <a:rPr lang="en-IN" sz="1800" dirty="0">
                <a:solidFill>
                  <a:schemeClr val="bg2">
                    <a:lumMod val="25000"/>
                  </a:schemeClr>
                </a:solidFill>
                <a:effectLst/>
                <a:latin typeface="Myriad Pro" panose="020B0503030403020204" charset="0"/>
                <a:ea typeface="Times New Roman" panose="02020603050405020304" pitchFamily="18" charset="0"/>
              </a:rPr>
              <a:t>TP58 and Stakeholders day in India New Delhi 20-24 Feb’23</a:t>
            </a:r>
            <a:endParaRPr lang="en-IN" sz="1800" dirty="0">
              <a:solidFill>
                <a:schemeClr val="bg2">
                  <a:lumMod val="25000"/>
                </a:schemeClr>
              </a:solidFill>
              <a:effectLst/>
              <a:latin typeface="Myriad Pro" panose="020B0503030403020204" charset="0"/>
              <a:ea typeface="Calibri" panose="020F0502020204030204" pitchFamily="34" charset="0"/>
            </a:endParaRPr>
          </a:p>
          <a:p>
            <a:pPr>
              <a:tabLst>
                <a:tab pos="457200" algn="l"/>
              </a:tabLst>
            </a:pPr>
            <a:r>
              <a:rPr lang="en-IN" sz="1800" dirty="0">
                <a:solidFill>
                  <a:schemeClr val="bg2">
                    <a:lumMod val="25000"/>
                  </a:schemeClr>
                </a:solidFill>
                <a:effectLst/>
                <a:latin typeface="Myriad Pro" panose="020B0503030403020204" charset="0"/>
                <a:ea typeface="Times New Roman" panose="02020603050405020304" pitchFamily="18" charset="0"/>
              </a:rPr>
              <a:t>TP 61 and University engagement in Penn State Univ.  14-18 Aug’23 tentative</a:t>
            </a:r>
            <a:endParaRPr lang="en-IN" sz="1800" dirty="0">
              <a:solidFill>
                <a:schemeClr val="bg2">
                  <a:lumMod val="25000"/>
                </a:schemeClr>
              </a:solidFill>
              <a:effectLst/>
              <a:latin typeface="Myriad Pro" panose="020B0503030403020204" charset="0"/>
              <a:ea typeface="Calibri" panose="020F0502020204030204" pitchFamily="34" charset="0"/>
            </a:endParaRPr>
          </a:p>
          <a:p>
            <a:pPr>
              <a:tabLst>
                <a:tab pos="457200" algn="l"/>
              </a:tabLst>
            </a:pPr>
            <a:r>
              <a:rPr lang="en-IN" sz="1800" dirty="0">
                <a:solidFill>
                  <a:schemeClr val="bg2">
                    <a:lumMod val="25000"/>
                  </a:schemeClr>
                </a:solidFill>
                <a:effectLst/>
                <a:latin typeface="Myriad Pro" panose="020B0503030403020204" charset="0"/>
                <a:ea typeface="Times New Roman" panose="02020603050405020304" pitchFamily="18" charset="0"/>
              </a:rPr>
              <a:t>oneM2M level International conference … hosted by a partner (say combine with TP61?)</a:t>
            </a:r>
            <a:endParaRPr lang="en-IN" sz="1800" dirty="0">
              <a:solidFill>
                <a:schemeClr val="bg2">
                  <a:lumMod val="25000"/>
                </a:schemeClr>
              </a:solidFill>
              <a:effectLst/>
              <a:latin typeface="Myriad Pro" panose="020B0503030403020204" charset="0"/>
              <a:ea typeface="Calibri" panose="020F0502020204030204" pitchFamily="34" charset="0"/>
            </a:endParaRPr>
          </a:p>
          <a:p>
            <a:pPr>
              <a:tabLst>
                <a:tab pos="457200" algn="l"/>
              </a:tabLst>
            </a:pPr>
            <a:r>
              <a:rPr lang="en-IN" sz="1800" dirty="0">
                <a:solidFill>
                  <a:schemeClr val="bg2">
                    <a:lumMod val="25000"/>
                  </a:schemeClr>
                </a:solidFill>
                <a:effectLst/>
                <a:latin typeface="Myriad Pro" panose="020B0503030403020204" charset="0"/>
                <a:ea typeface="Times New Roman" panose="02020603050405020304" pitchFamily="18" charset="0"/>
              </a:rPr>
              <a:t>oneM2M Webinar (continuation from the one conducted on 9 Sep’22)</a:t>
            </a:r>
            <a:endParaRPr lang="en-IN" sz="1800" dirty="0">
              <a:solidFill>
                <a:schemeClr val="bg2">
                  <a:lumMod val="25000"/>
                </a:schemeClr>
              </a:solidFill>
              <a:effectLst/>
              <a:latin typeface="Myriad Pro" panose="020B0503030403020204" charset="0"/>
              <a:ea typeface="Calibri" panose="020F0502020204030204" pitchFamily="34" charset="0"/>
            </a:endParaRPr>
          </a:p>
          <a:p>
            <a:pPr>
              <a:tabLst>
                <a:tab pos="457200" algn="l"/>
              </a:tabLst>
            </a:pPr>
            <a:r>
              <a:rPr lang="en-IN" sz="1800" dirty="0" err="1">
                <a:solidFill>
                  <a:schemeClr val="bg2">
                    <a:lumMod val="25000"/>
                  </a:schemeClr>
                </a:solidFill>
                <a:effectLst/>
                <a:latin typeface="Myriad Pro" panose="020B0503030403020204" charset="0"/>
                <a:ea typeface="Times New Roman" panose="02020603050405020304" pitchFamily="18" charset="0"/>
              </a:rPr>
              <a:t>Rel</a:t>
            </a:r>
            <a:r>
              <a:rPr lang="en-IN" sz="1800" dirty="0">
                <a:solidFill>
                  <a:schemeClr val="bg2">
                    <a:lumMod val="25000"/>
                  </a:schemeClr>
                </a:solidFill>
                <a:effectLst/>
                <a:latin typeface="Myriad Pro" panose="020B0503030403020204" charset="0"/>
                <a:ea typeface="Times New Roman" panose="02020603050405020304" pitchFamily="18" charset="0"/>
              </a:rPr>
              <a:t> 5 and beyond</a:t>
            </a:r>
            <a:endParaRPr lang="en-IN" sz="1800" dirty="0">
              <a:solidFill>
                <a:schemeClr val="bg2">
                  <a:lumMod val="25000"/>
                </a:schemeClr>
              </a:solidFill>
              <a:effectLst/>
              <a:latin typeface="Myriad Pro" panose="020B0503030403020204" charset="0"/>
              <a:ea typeface="Calibri" panose="020F0502020204030204" pitchFamily="3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
        <p:nvSpPr>
          <p:cNvPr id="6" name="TextBox 5">
            <a:extLst>
              <a:ext uri="{FF2B5EF4-FFF2-40B4-BE49-F238E27FC236}">
                <a16:creationId xmlns:a16="http://schemas.microsoft.com/office/drawing/2014/main" id="{BE796EA9-4C9E-FDA4-7EF4-EF8DA56E0C75}"/>
              </a:ext>
            </a:extLst>
          </p:cNvPr>
          <p:cNvSpPr txBox="1"/>
          <p:nvPr/>
        </p:nvSpPr>
        <p:spPr>
          <a:xfrm>
            <a:off x="2067660" y="5987022"/>
            <a:ext cx="6096000" cy="369332"/>
          </a:xfrm>
          <a:prstGeom prst="rect">
            <a:avLst/>
          </a:prstGeom>
          <a:noFill/>
        </p:spPr>
        <p:txBody>
          <a:bodyPr wrap="square">
            <a:spAutoFit/>
          </a:bodyPr>
          <a:lstStyle/>
          <a:p>
            <a:r>
              <a:rPr lang="en-US" sz="1800" b="1" i="0" dirty="0">
                <a:solidFill>
                  <a:srgbClr val="2E2E31"/>
                </a:solidFill>
                <a:effectLst/>
                <a:latin typeface="Myriad Pro" panose="020B0503030403020204" charset="0"/>
              </a:rPr>
              <a:t>Please find more details in </a:t>
            </a:r>
            <a:r>
              <a:rPr lang="en-US" sz="1800" b="1" i="0" u="none" strike="noStrike" dirty="0">
                <a:solidFill>
                  <a:srgbClr val="B42025"/>
                </a:solidFill>
                <a:effectLst/>
                <a:latin typeface="Myriad Pro" panose="020B0503030403020204" charset="0"/>
                <a:hlinkClick r:id="rId3"/>
              </a:rPr>
              <a:t>this announcement (PDF)</a:t>
            </a:r>
            <a:r>
              <a:rPr lang="en-US" sz="1800" b="1" i="0" dirty="0">
                <a:solidFill>
                  <a:srgbClr val="2E2E31"/>
                </a:solidFill>
                <a:effectLst/>
                <a:latin typeface="Myriad Pro" panose="020B0503030403020204" charset="0"/>
              </a:rPr>
              <a:t>.</a:t>
            </a:r>
            <a:endParaRPr lang="en-IN" sz="1800" b="1" dirty="0">
              <a:latin typeface="Myriad Pro" panose="020B0503030403020204" charset="0"/>
            </a:endParaRPr>
          </a:p>
        </p:txBody>
      </p:sp>
    </p:spTree>
    <p:extLst>
      <p:ext uri="{BB962C8B-B14F-4D97-AF65-F5344CB8AC3E}">
        <p14:creationId xmlns:p14="http://schemas.microsoft.com/office/powerpoint/2010/main" val="376405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Highlights - CY’22</a:t>
            </a:r>
            <a:endParaRPr dirty="0"/>
          </a:p>
        </p:txBody>
      </p:sp>
      <p:sp>
        <p:nvSpPr>
          <p:cNvPr id="91" name="Google Shape;91;g19bea0c9e96_0_1"/>
          <p:cNvSpPr txBox="1"/>
          <p:nvPr/>
        </p:nvSpPr>
        <p:spPr>
          <a:xfrm>
            <a:off x="132750" y="1111815"/>
            <a:ext cx="12059250" cy="5729743"/>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000" b="1" dirty="0">
                <a:solidFill>
                  <a:schemeClr val="dk1"/>
                </a:solidFill>
              </a:rPr>
              <a:t>Thought Leadership:</a:t>
            </a:r>
            <a:r>
              <a:rPr lang="en-US" sz="2000" dirty="0">
                <a:solidFill>
                  <a:schemeClr val="dk1"/>
                </a:solidFill>
              </a:rPr>
              <a:t> ETSI Enjoy article submitted for Feb 2023, </a:t>
            </a:r>
            <a:r>
              <a:rPr lang="en-US" sz="1800" i="0" u="sng" dirty="0">
                <a:solidFill>
                  <a:srgbClr val="1155CC"/>
                </a:solidFill>
                <a:effectLst/>
                <a:latin typeface="Arial" panose="020B0604020202020204" pitchFamily="34" charset="0"/>
                <a:hlinkClick r:id="rId3"/>
              </a:rPr>
              <a:t>SDO Interviews</a:t>
            </a:r>
            <a:r>
              <a:rPr lang="en-US" sz="2000" dirty="0">
                <a:solidFill>
                  <a:schemeClr val="dk1"/>
                </a:solidFill>
              </a:rPr>
              <a:t>, </a:t>
            </a:r>
            <a:r>
              <a:rPr lang="en-IN" u="sng" dirty="0">
                <a:solidFill>
                  <a:srgbClr val="1155CC"/>
                </a:solidFill>
                <a:latin typeface="Arial" panose="020B0604020202020204" pitchFamily="34" charset="0"/>
                <a:hlinkClick r:id="rId4"/>
              </a:rPr>
              <a:t>10-year celebration</a:t>
            </a:r>
            <a:r>
              <a:rPr lang="en-IN" sz="2000" dirty="0">
                <a:solidFill>
                  <a:schemeClr val="dk1"/>
                </a:solidFill>
              </a:rPr>
              <a:t>, &amp; </a:t>
            </a:r>
            <a:r>
              <a:rPr lang="en-US" sz="1800" i="0" u="sng" dirty="0">
                <a:solidFill>
                  <a:srgbClr val="1155CC"/>
                </a:solidFill>
                <a:effectLst/>
                <a:latin typeface="Arial" panose="020B0604020202020204" pitchFamily="34" charset="0"/>
                <a:hlinkClick r:id="rId5"/>
              </a:rPr>
              <a:t>oneM2M deployments and Market Impact </a:t>
            </a:r>
            <a:r>
              <a:rPr lang="en-US" sz="2000" dirty="0">
                <a:solidFill>
                  <a:schemeClr val="dk1"/>
                </a:solidFill>
              </a:rPr>
              <a:t>published in ETSI Enjoy</a:t>
            </a:r>
          </a:p>
          <a:p>
            <a:pPr marL="0" lvl="0" indent="0" algn="l" rtl="0">
              <a:lnSpc>
                <a:spcPct val="90000"/>
              </a:lnSpc>
              <a:spcBef>
                <a:spcPts val="1000"/>
              </a:spcBef>
              <a:spcAft>
                <a:spcPts val="0"/>
              </a:spcAft>
              <a:buNone/>
            </a:pPr>
            <a:r>
              <a:rPr lang="en-US" sz="2000" b="1" dirty="0">
                <a:solidFill>
                  <a:schemeClr val="dk1"/>
                </a:solidFill>
              </a:rPr>
              <a:t>Pitches: </a:t>
            </a:r>
            <a:r>
              <a:rPr lang="en-IN" sz="1800" i="0" u="sng" dirty="0">
                <a:solidFill>
                  <a:srgbClr val="1155CC"/>
                </a:solidFill>
                <a:effectLst/>
                <a:latin typeface="Arial" panose="020B0604020202020204" pitchFamily="34" charset="0"/>
                <a:hlinkClick r:id="rId6"/>
              </a:rPr>
              <a:t>2023 IoT trends for A&amp;G via </a:t>
            </a:r>
            <a:r>
              <a:rPr lang="en-IN" sz="1800" i="0" u="sng" dirty="0" err="1">
                <a:solidFill>
                  <a:srgbClr val="1155CC"/>
                </a:solidFill>
                <a:effectLst/>
                <a:latin typeface="Arial" panose="020B0604020202020204" pitchFamily="34" charset="0"/>
                <a:hlinkClick r:id="rId6"/>
              </a:rPr>
              <a:t>PrPR</a:t>
            </a:r>
            <a:endParaRPr lang="en-IN" u="sng" dirty="0">
              <a:solidFill>
                <a:srgbClr val="1155CC"/>
              </a:solidFill>
              <a:latin typeface="Arial" panose="020B0604020202020204" pitchFamily="34" charset="0"/>
            </a:endParaRPr>
          </a:p>
          <a:p>
            <a:pPr marL="0" lvl="0" indent="0" algn="l" rtl="0">
              <a:lnSpc>
                <a:spcPct val="90000"/>
              </a:lnSpc>
              <a:spcBef>
                <a:spcPts val="1000"/>
              </a:spcBef>
              <a:spcAft>
                <a:spcPts val="0"/>
              </a:spcAft>
              <a:buNone/>
            </a:pPr>
            <a:r>
              <a:rPr lang="en-IN" sz="2000" u="sng" dirty="0">
                <a:solidFill>
                  <a:schemeClr val="bg2">
                    <a:lumMod val="25000"/>
                  </a:schemeClr>
                </a:solidFill>
                <a:latin typeface="Arial" panose="020B0604020202020204" pitchFamily="34" charset="0"/>
              </a:rPr>
              <a:t>_____________________CY22 Data______________</a:t>
            </a:r>
            <a:endParaRPr sz="2000" dirty="0">
              <a:solidFill>
                <a:schemeClr val="bg2">
                  <a:lumMod val="25000"/>
                </a:schemeClr>
              </a:solidFill>
            </a:endParaRPr>
          </a:p>
          <a:p>
            <a:pPr marL="0" lvl="0" indent="0" algn="l" rtl="0">
              <a:lnSpc>
                <a:spcPct val="90000"/>
              </a:lnSpc>
              <a:spcBef>
                <a:spcPts val="1000"/>
              </a:spcBef>
              <a:spcAft>
                <a:spcPts val="0"/>
              </a:spcAft>
              <a:buNone/>
            </a:pPr>
            <a:r>
              <a:rPr lang="en-US" sz="2000" b="1" dirty="0">
                <a:solidFill>
                  <a:schemeClr val="dk1"/>
                </a:solidFill>
              </a:rPr>
              <a:t>Engagement:</a:t>
            </a:r>
            <a:endParaRPr sz="2000" b="1" dirty="0">
              <a:solidFill>
                <a:schemeClr val="dk1"/>
              </a:solidFill>
            </a:endParaRPr>
          </a:p>
          <a:p>
            <a:pPr marL="0" lvl="0" indent="0" algn="l" rtl="0">
              <a:lnSpc>
                <a:spcPct val="90000"/>
              </a:lnSpc>
              <a:spcBef>
                <a:spcPts val="1000"/>
              </a:spcBef>
              <a:spcAft>
                <a:spcPts val="0"/>
              </a:spcAft>
              <a:buNone/>
            </a:pPr>
            <a:r>
              <a:rPr lang="en-US" sz="2000" dirty="0">
                <a:solidFill>
                  <a:schemeClr val="dk1"/>
                </a:solidFill>
              </a:rPr>
              <a:t>12 Executive Insights published</a:t>
            </a:r>
            <a:endParaRPr sz="2000" dirty="0">
              <a:solidFill>
                <a:schemeClr val="dk1"/>
              </a:solidFill>
            </a:endParaRPr>
          </a:p>
          <a:p>
            <a:pPr marL="0" lvl="0" indent="0" algn="l" rtl="0">
              <a:lnSpc>
                <a:spcPct val="90000"/>
              </a:lnSpc>
              <a:spcBef>
                <a:spcPts val="1000"/>
              </a:spcBef>
              <a:spcAft>
                <a:spcPts val="0"/>
              </a:spcAft>
              <a:buNone/>
            </a:pPr>
            <a:r>
              <a:rPr lang="en-US" sz="2000" b="1" dirty="0">
                <a:solidFill>
                  <a:schemeClr val="dk1"/>
                </a:solidFill>
              </a:rPr>
              <a:t>Visibility:</a:t>
            </a:r>
            <a:endParaRPr sz="2000" b="1" dirty="0">
              <a:solidFill>
                <a:schemeClr val="dk1"/>
              </a:solidFill>
            </a:endParaRPr>
          </a:p>
          <a:p>
            <a:pPr marL="0" lvl="0" indent="0" algn="l" rtl="0">
              <a:lnSpc>
                <a:spcPct val="90000"/>
              </a:lnSpc>
              <a:spcBef>
                <a:spcPts val="1000"/>
              </a:spcBef>
              <a:spcAft>
                <a:spcPts val="0"/>
              </a:spcAft>
              <a:buNone/>
            </a:pPr>
            <a:r>
              <a:rPr lang="en-US" sz="2000" dirty="0">
                <a:solidFill>
                  <a:schemeClr val="dk1"/>
                </a:solidFill>
              </a:rPr>
              <a:t>Total Events organized ( </a:t>
            </a:r>
            <a:r>
              <a:rPr lang="en-US" sz="2000" b="1" dirty="0">
                <a:solidFill>
                  <a:schemeClr val="dk1"/>
                </a:solidFill>
              </a:rPr>
              <a:t>2@oneM2M, 9@Partner, 9@Regional level</a:t>
            </a:r>
            <a:r>
              <a:rPr lang="en-US" sz="2000" dirty="0">
                <a:solidFill>
                  <a:schemeClr val="dk1"/>
                </a:solidFill>
              </a:rPr>
              <a:t>)</a:t>
            </a:r>
            <a:endParaRPr sz="2000" dirty="0">
              <a:solidFill>
                <a:schemeClr val="dk1"/>
              </a:solidFill>
            </a:endParaRPr>
          </a:p>
          <a:p>
            <a:pPr marL="0" lvl="0" indent="0" algn="l" rtl="0">
              <a:lnSpc>
                <a:spcPct val="90000"/>
              </a:lnSpc>
              <a:spcBef>
                <a:spcPts val="1000"/>
              </a:spcBef>
              <a:spcAft>
                <a:spcPts val="0"/>
              </a:spcAft>
              <a:buNone/>
            </a:pPr>
            <a:r>
              <a:rPr lang="en-US" sz="2000" dirty="0">
                <a:solidFill>
                  <a:schemeClr val="dk1"/>
                </a:solidFill>
              </a:rPr>
              <a:t>Speaking Opportunities – 19 availed</a:t>
            </a:r>
            <a:endParaRPr sz="2000" dirty="0">
              <a:solidFill>
                <a:schemeClr val="dk1"/>
              </a:solidFill>
            </a:endParaRPr>
          </a:p>
          <a:p>
            <a:pPr marL="0" lvl="0" indent="0" algn="l" rtl="0">
              <a:lnSpc>
                <a:spcPct val="90000"/>
              </a:lnSpc>
              <a:spcBef>
                <a:spcPts val="1000"/>
              </a:spcBef>
              <a:spcAft>
                <a:spcPts val="0"/>
              </a:spcAft>
              <a:buNone/>
            </a:pPr>
            <a:r>
              <a:rPr lang="en-US" sz="2000" b="1" dirty="0">
                <a:solidFill>
                  <a:schemeClr val="dk1"/>
                </a:solidFill>
              </a:rPr>
              <a:t>Social Media:</a:t>
            </a:r>
            <a:endParaRPr sz="2000" b="1" dirty="0">
              <a:solidFill>
                <a:schemeClr val="dk1"/>
              </a:solidFill>
            </a:endParaRPr>
          </a:p>
          <a:p>
            <a:pPr marL="0" lvl="0" indent="0" algn="l" rtl="0">
              <a:lnSpc>
                <a:spcPct val="90000"/>
              </a:lnSpc>
              <a:spcBef>
                <a:spcPts val="1000"/>
              </a:spcBef>
              <a:spcAft>
                <a:spcPts val="0"/>
              </a:spcAft>
              <a:buNone/>
            </a:pPr>
            <a:r>
              <a:rPr lang="en-US" sz="2000" dirty="0">
                <a:solidFill>
                  <a:schemeClr val="dk1"/>
                </a:solidFill>
              </a:rPr>
              <a:t>1445 Twitter followers, 406 posts	1292 LinkedIn followers, 58 + 2 Promoted posts</a:t>
            </a:r>
            <a:endParaRPr sz="2000" dirty="0">
              <a:solidFill>
                <a:schemeClr val="dk1"/>
              </a:solidFill>
            </a:endParaRPr>
          </a:p>
          <a:p>
            <a:pPr marL="0" lvl="0" indent="0" algn="l" rtl="0">
              <a:lnSpc>
                <a:spcPct val="90000"/>
              </a:lnSpc>
              <a:spcBef>
                <a:spcPts val="1000"/>
              </a:spcBef>
              <a:spcAft>
                <a:spcPts val="0"/>
              </a:spcAft>
              <a:buNone/>
            </a:pPr>
            <a:r>
              <a:rPr lang="en-US" sz="2000" b="1" dirty="0">
                <a:solidFill>
                  <a:schemeClr val="dk1"/>
                </a:solidFill>
              </a:rPr>
              <a:t>Communiques &amp; PRs:</a:t>
            </a:r>
            <a:endParaRPr sz="2000" b="1" dirty="0">
              <a:solidFill>
                <a:schemeClr val="dk1"/>
              </a:solidFill>
            </a:endParaRPr>
          </a:p>
          <a:p>
            <a:pPr>
              <a:lnSpc>
                <a:spcPct val="90000"/>
              </a:lnSpc>
              <a:spcBef>
                <a:spcPts val="1000"/>
              </a:spcBef>
            </a:pPr>
            <a:r>
              <a:rPr lang="en-US" sz="2000" dirty="0">
                <a:solidFill>
                  <a:schemeClr val="dk1"/>
                </a:solidFill>
              </a:rPr>
              <a:t>oneM2M in the News – 1206 followers		</a:t>
            </a:r>
            <a:endParaRPr sz="2000" dirty="0">
              <a:solidFill>
                <a:schemeClr val="dk1"/>
              </a:solidFill>
            </a:endParaRPr>
          </a:p>
          <a:p>
            <a:pPr marL="0" lvl="0" indent="0" algn="l" rtl="0">
              <a:lnSpc>
                <a:spcPct val="90000"/>
              </a:lnSpc>
              <a:spcBef>
                <a:spcPts val="1000"/>
              </a:spcBef>
              <a:spcAft>
                <a:spcPts val="0"/>
              </a:spcAft>
              <a:buNone/>
            </a:pPr>
            <a:r>
              <a:rPr lang="en-US" sz="2000" dirty="0">
                <a:solidFill>
                  <a:schemeClr val="dk1"/>
                </a:solidFill>
              </a:rPr>
              <a:t>PR issued – 2 issued 		</a:t>
            </a:r>
            <a:endParaRPr sz="2000" b="1" dirty="0">
              <a:solidFill>
                <a:schemeClr val="dk1"/>
              </a:solidFill>
              <a:highlight>
                <a:srgbClr val="FF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p:txBody>
          <a:bodyPr>
            <a:normAutofit/>
          </a:bodyPr>
          <a:lstStyle/>
          <a:p>
            <a:r>
              <a:rPr lang="en-GB" dirty="0"/>
              <a:t>Thought Leadership – Articles</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fontScale="70000" lnSpcReduction="20000"/>
          </a:bodyPr>
          <a:lstStyle/>
          <a:p>
            <a:pPr marL="457200" lvl="1" indent="0">
              <a:buNone/>
            </a:pPr>
            <a:r>
              <a:rPr lang="en-GB" sz="2300" i="1" dirty="0">
                <a:latin typeface="Myriad Pro" panose="020B0503030403020204" charset="0"/>
              </a:rPr>
              <a:t>Global Journals</a:t>
            </a:r>
          </a:p>
          <a:p>
            <a:pPr marL="800100" lvl="1" indent="-342900">
              <a:buFont typeface="Arial" panose="020B0604020202020204" pitchFamily="34" charset="0"/>
              <a:buChar char="•"/>
            </a:pPr>
            <a:r>
              <a:rPr lang="en-US" sz="2300" i="0" u="sng" dirty="0">
                <a:effectLst/>
                <a:latin typeface="Myriad Pro" panose="020B0503030403020204" charset="0"/>
                <a:hlinkClick r:id="rId3">
                  <a:extLst>
                    <a:ext uri="{A12FA001-AC4F-418D-AE19-62706E023703}">
                      <ahyp:hlinkClr xmlns:ahyp="http://schemas.microsoft.com/office/drawing/2018/hyperlinkcolor" val="tx"/>
                    </a:ext>
                  </a:extLst>
                </a:hlinkClick>
              </a:rPr>
              <a:t>Paper in IEEE Internet of Things Journal</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1800" i="0" u="sng" dirty="0">
                <a:solidFill>
                  <a:srgbClr val="1155CC"/>
                </a:solidFill>
                <a:effectLst/>
                <a:latin typeface="Arial" panose="020B0604020202020204" pitchFamily="34" charset="0"/>
                <a:hlinkClick r:id="rId4"/>
              </a:rPr>
              <a:t>IEEE paper on CDAC's </a:t>
            </a:r>
            <a:r>
              <a:rPr lang="en-IN" sz="1800" i="0" u="sng" dirty="0" err="1">
                <a:solidFill>
                  <a:srgbClr val="1155CC"/>
                </a:solidFill>
                <a:effectLst/>
                <a:latin typeface="Arial" panose="020B0604020202020204" pitchFamily="34" charset="0"/>
                <a:hlinkClick r:id="rId4"/>
              </a:rPr>
              <a:t>CoSMiC</a:t>
            </a:r>
            <a:r>
              <a:rPr lang="en-IN" sz="1800" i="0" u="sng" dirty="0">
                <a:solidFill>
                  <a:srgbClr val="1155CC"/>
                </a:solidFill>
                <a:effectLst/>
                <a:latin typeface="Arial" panose="020B0604020202020204" pitchFamily="34" charset="0"/>
                <a:hlinkClick r:id="rId4"/>
              </a:rPr>
              <a:t> Platform for Intelligent Transportation System</a:t>
            </a:r>
            <a:endParaRPr lang="en-US" sz="2300" i="0" u="sng" dirty="0">
              <a:effectLst/>
              <a:latin typeface="Myriad Pro" panose="020B0503030403020204" charset="0"/>
            </a:endParaRPr>
          </a:p>
          <a:p>
            <a:pPr marL="457200" lvl="1" indent="0">
              <a:buNone/>
            </a:pPr>
            <a:endParaRPr lang="en-US" sz="2300" u="sng" dirty="0">
              <a:latin typeface="Myriad Pro" panose="020B0503030403020204" charset="0"/>
            </a:endParaRPr>
          </a:p>
          <a:p>
            <a:pPr marL="457200" lvl="1" indent="0">
              <a:buNone/>
            </a:pPr>
            <a:r>
              <a:rPr lang="en-US" sz="2300" i="1" dirty="0">
                <a:latin typeface="Myriad Pro" panose="020B0503030403020204" charset="0"/>
              </a:rPr>
              <a:t>Trade Journals</a:t>
            </a:r>
          </a:p>
          <a:p>
            <a:pPr marL="800100" lvl="1" indent="-342900">
              <a:buFont typeface="Arial" panose="020B0604020202020204" pitchFamily="34" charset="0"/>
              <a:buChar char="•"/>
            </a:pPr>
            <a:r>
              <a:rPr lang="en-US" sz="2300" i="0" u="sng" dirty="0">
                <a:effectLst/>
                <a:latin typeface="Myriad Pro" panose="020B0503030403020204" charset="0"/>
                <a:hlinkClick r:id="rId5">
                  <a:extLst>
                    <a:ext uri="{A12FA001-AC4F-418D-AE19-62706E023703}">
                      <ahyp:hlinkClr xmlns:ahyp="http://schemas.microsoft.com/office/drawing/2018/hyperlinkcolor" val="tx"/>
                    </a:ext>
                  </a:extLst>
                </a:hlinkClick>
              </a:rPr>
              <a:t>oneM2M and sustainability - IoT Business News</a:t>
            </a:r>
            <a:r>
              <a:rPr lang="en-US" sz="2300" u="sng" dirty="0">
                <a:latin typeface="Myriad Pro" panose="020B0503030403020204" charset="0"/>
              </a:rPr>
              <a:t>;</a:t>
            </a:r>
            <a:r>
              <a:rPr lang="en-US" sz="2300" i="0" u="sng" dirty="0">
                <a:effectLst/>
                <a:latin typeface="Myriad Pro" panose="020B0503030403020204" charset="0"/>
              </a:rPr>
              <a:t> </a:t>
            </a:r>
          </a:p>
          <a:p>
            <a:pPr marL="800100" lvl="1" indent="-342900">
              <a:buFont typeface="Arial" panose="020B0604020202020204" pitchFamily="34" charset="0"/>
              <a:buChar char="•"/>
            </a:pPr>
            <a:r>
              <a:rPr lang="en-US" sz="2300" i="0" u="sng" dirty="0">
                <a:effectLst/>
                <a:latin typeface="Myriad Pro" panose="020B0503030403020204" charset="0"/>
                <a:hlinkClick r:id="rId6">
                  <a:extLst>
                    <a:ext uri="{A12FA001-AC4F-418D-AE19-62706E023703}">
                      <ahyp:hlinkClr xmlns:ahyp="http://schemas.microsoft.com/office/drawing/2018/hyperlinkcolor" val="tx"/>
                    </a:ext>
                  </a:extLst>
                </a:hlinkClick>
              </a:rPr>
              <a:t>Open Standards article for Interoperability News EU</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dirty="0">
                <a:effectLst/>
                <a:latin typeface="Myriad Pro" panose="020B0503030403020204" charset="0"/>
                <a:ea typeface="Calibri" panose="020F0502020204030204" pitchFamily="34" charset="0"/>
                <a:hlinkClick r:id="rId7" action="ppaction://hlinkfile">
                  <a:extLst>
                    <a:ext uri="{A12FA001-AC4F-418D-AE19-62706E023703}">
                      <ahyp:hlinkClr xmlns:ahyp="http://schemas.microsoft.com/office/drawing/2018/hyperlinkcolor" val="tx"/>
                    </a:ext>
                  </a:extLst>
                </a:hlinkClick>
              </a:rPr>
              <a:t>ABI Research interview with oneM2M for their Smart Cities research program</a:t>
            </a:r>
            <a:endParaRPr lang="en-IN" sz="2300" dirty="0">
              <a:effectLst/>
              <a:latin typeface="Myriad Pro" panose="020B0503030403020204" charset="0"/>
              <a:ea typeface="Calibri" panose="020F0502020204030204" pitchFamily="3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8">
                  <a:extLst>
                    <a:ext uri="{A12FA001-AC4F-418D-AE19-62706E023703}">
                      <ahyp:hlinkClr xmlns:ahyp="http://schemas.microsoft.com/office/drawing/2018/hyperlinkcolor" val="tx"/>
                    </a:ext>
                  </a:extLst>
                </a:hlinkClick>
              </a:rPr>
              <a:t>Comments on Industrial IoT submitted to AI Magazine</a:t>
            </a:r>
            <a:endParaRPr lang="en-IN" sz="2300" b="0" i="0" u="none" strike="noStrike" dirty="0">
              <a:effectLst/>
              <a:latin typeface="Myriad Pro" panose="020B0503030403020204" charset="0"/>
            </a:endParaRPr>
          </a:p>
          <a:p>
            <a:pPr marL="800100" lvl="1" indent="-342900">
              <a:buFont typeface="Arial" panose="020B0604020202020204" pitchFamily="34" charset="0"/>
              <a:buChar char="•"/>
            </a:pPr>
            <a:r>
              <a:rPr lang="en-IN" sz="2300" dirty="0">
                <a:latin typeface="Myriad Pro" panose="020B0503030403020204" charset="0"/>
                <a:hlinkClick r:id="rId9">
                  <a:extLst>
                    <a:ext uri="{A12FA001-AC4F-418D-AE19-62706E023703}">
                      <ahyp:hlinkClr xmlns:ahyp="http://schemas.microsoft.com/office/drawing/2018/hyperlinkcolor" val="tx"/>
                    </a:ext>
                  </a:extLst>
                </a:hlinkClick>
              </a:rPr>
              <a:t>Pipeline Magazine - Making IoT Intelligent</a:t>
            </a:r>
            <a:endParaRPr lang="en-IN" sz="2300" dirty="0">
              <a:latin typeface="Myriad Pro" panose="020B0503030403020204" charset="0"/>
            </a:endParaRPr>
          </a:p>
          <a:p>
            <a:pPr marL="800100" lvl="1" indent="-342900">
              <a:buFont typeface="Arial" panose="020B0604020202020204" pitchFamily="34" charset="0"/>
              <a:buChar char="•"/>
            </a:pPr>
            <a:r>
              <a:rPr lang="en-IN" sz="2300" dirty="0" err="1">
                <a:latin typeface="Myriad Pro" panose="020B0503030403020204" charset="0"/>
                <a:hlinkClick r:id="rId10">
                  <a:extLst>
                    <a:ext uri="{A12FA001-AC4F-418D-AE19-62706E023703}">
                      <ahyp:hlinkClr xmlns:ahyp="http://schemas.microsoft.com/office/drawing/2018/hyperlinkcolor" val="tx"/>
                    </a:ext>
                  </a:extLst>
                </a:hlinkClick>
              </a:rPr>
              <a:t>IoTforAll</a:t>
            </a:r>
            <a:r>
              <a:rPr lang="en-IN" sz="2300" dirty="0">
                <a:latin typeface="Myriad Pro" panose="020B0503030403020204" charset="0"/>
                <a:hlinkClick r:id="rId10">
                  <a:extLst>
                    <a:ext uri="{A12FA001-AC4F-418D-AE19-62706E023703}">
                      <ahyp:hlinkClr xmlns:ahyp="http://schemas.microsoft.com/office/drawing/2018/hyperlinkcolor" val="tx"/>
                    </a:ext>
                  </a:extLst>
                </a:hlinkClick>
              </a:rPr>
              <a:t> - "efficient IoT messages"</a:t>
            </a:r>
            <a:endParaRPr lang="en-IN" sz="2300" dirty="0">
              <a:latin typeface="Myriad Pro" panose="020B0503030403020204" charset="0"/>
            </a:endParaRP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11">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1">
                  <a:extLst>
                    <a:ext uri="{A12FA001-AC4F-418D-AE19-62706E023703}">
                      <ahyp:hlinkClr xmlns:ahyp="http://schemas.microsoft.com/office/drawing/2018/hyperlinkcolor" val="tx"/>
                    </a:ext>
                  </a:extLst>
                </a:hlinkClick>
              </a:rPr>
              <a:t>Feature in National Post, Canada</a:t>
            </a:r>
            <a:r>
              <a:rPr lang="en-US" sz="2300" i="0" u="sng" dirty="0">
                <a:effectLst/>
                <a:latin typeface="Myriad Pro" panose="020B0503030403020204" charset="0"/>
              </a:rPr>
              <a:t>)</a:t>
            </a:r>
            <a:r>
              <a:rPr lang="en-GB" sz="2300" dirty="0">
                <a:latin typeface="Myriad Pro" panose="020B0503030403020204" charset="0"/>
              </a:rPr>
              <a:t> </a:t>
            </a:r>
          </a:p>
          <a:p>
            <a:pPr marL="800100" lvl="1" indent="-342900">
              <a:buFont typeface="Arial" panose="020B0604020202020204" pitchFamily="34" charset="0"/>
              <a:buChar char="•"/>
            </a:pPr>
            <a:r>
              <a:rPr lang="en-US" sz="2300" b="0" i="0" u="none" strike="noStrike" dirty="0">
                <a:effectLst/>
                <a:latin typeface="Myriad Pro" panose="020B0503030403020204" charset="0"/>
                <a:hlinkClick r:id="rId12">
                  <a:extLst>
                    <a:ext uri="{A12FA001-AC4F-418D-AE19-62706E023703}">
                      <ahyp:hlinkClr xmlns:ahyp="http://schemas.microsoft.com/office/drawing/2018/hyperlinkcolor" val="tx"/>
                    </a:ext>
                  </a:extLst>
                </a:hlinkClick>
              </a:rPr>
              <a:t>Voice &amp; Data, India Smart Cities Edition</a:t>
            </a:r>
            <a:endParaRPr lang="en-US" sz="2300" dirty="0">
              <a:latin typeface="Myriad Pro" panose="020B0503030403020204" charset="0"/>
            </a:endParaRPr>
          </a:p>
          <a:p>
            <a:pPr marL="800100" lvl="1" indent="-342900">
              <a:buFont typeface="Arial" panose="020B0604020202020204" pitchFamily="34" charset="0"/>
              <a:buChar char="•"/>
            </a:pPr>
            <a:r>
              <a:rPr lang="en-US" sz="2300" u="sng" dirty="0">
                <a:effectLst/>
                <a:latin typeface="Myriad Pro" panose="020B0503030403020204" charset="0"/>
                <a:hlinkClick r:id="rId13">
                  <a:extLst>
                    <a:ext uri="{A12FA001-AC4F-418D-AE19-62706E023703}">
                      <ahyp:hlinkClr xmlns:ahyp="http://schemas.microsoft.com/office/drawing/2018/hyperlinkcolor" val="tx"/>
                    </a:ext>
                  </a:extLst>
                </a:hlinkClick>
              </a:rPr>
              <a:t>oneM2M in context of smart cities for tele.net</a:t>
            </a:r>
            <a:r>
              <a:rPr lang="en-US" sz="2300" u="sng" dirty="0">
                <a:effectLst/>
                <a:latin typeface="Myriad Pro" panose="020B0503030403020204" charset="0"/>
              </a:rPr>
              <a:t>, India</a:t>
            </a: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endParaRPr lang="en-US" sz="2300" i="1" dirty="0">
              <a:latin typeface="Myriad Pro" panose="020B0503030403020204" charset="0"/>
              <a:hlinkClick r:id="rId14">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4">
                  <a:extLst>
                    <a:ext uri="{A12FA001-AC4F-418D-AE19-62706E023703}">
                      <ahyp:hlinkClr xmlns:ahyp="http://schemas.microsoft.com/office/drawing/2018/hyperlinkcolor" val="tx"/>
                    </a:ext>
                  </a:extLst>
                </a:hlinkClick>
              </a:rPr>
              <a:t>ETSI Enjoy - Addressing Societal Challenges with IoT</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8">
                  <a:extLst>
                    <a:ext uri="{A12FA001-AC4F-418D-AE19-62706E023703}">
                      <ahyp:hlinkClr xmlns:ahyp="http://schemas.microsoft.com/office/drawing/2018/hyperlinkcolor" val="tx"/>
                    </a:ext>
                  </a:extLst>
                </a:hlinkClick>
              </a:rPr>
              <a:t>ETSI Enjoy - IoT data for industrial verticals</a:t>
            </a:r>
            <a:endParaRPr lang="en-GB" sz="2300" dirty="0">
              <a:latin typeface="Myriad Pro" panose="020B0503030403020204" charset="0"/>
            </a:endParaRPr>
          </a:p>
          <a:p>
            <a:pPr marL="800100" lvl="1" indent="-342900">
              <a:buFont typeface="Arial" panose="020B0604020202020204" pitchFamily="34" charset="0"/>
              <a:buChar char="•"/>
            </a:pPr>
            <a:r>
              <a:rPr lang="en-US" sz="2300" dirty="0">
                <a:latin typeface="Myriad Pro" panose="020B0503030403020204" charset="0"/>
                <a:hlinkClick r:id="rId15"/>
              </a:rPr>
              <a:t>ETSI Enjoy: Standards to Support AI/ML Services</a:t>
            </a:r>
            <a:endParaRPr lang="en-US" sz="2300" dirty="0">
              <a:latin typeface="Myriad Pro" panose="020B0503030403020204" charset="0"/>
            </a:endParaRPr>
          </a:p>
          <a:p>
            <a:pPr marL="800100" lvl="1" indent="-342900">
              <a:buFont typeface="Arial" panose="020B0604020202020204" pitchFamily="34" charset="0"/>
              <a:buChar char="•"/>
            </a:pPr>
            <a:r>
              <a:rPr lang="en-US" sz="2300" i="0" u="sng" dirty="0">
                <a:solidFill>
                  <a:srgbClr val="1155CC"/>
                </a:solidFill>
                <a:effectLst/>
                <a:latin typeface="Myriad Pro" panose="020B0503030403020204" charset="0"/>
                <a:hlinkClick r:id="rId16"/>
              </a:rPr>
              <a:t>SDO Interviews</a:t>
            </a:r>
            <a:r>
              <a:rPr lang="en-US" sz="2300" i="0" dirty="0">
                <a:solidFill>
                  <a:srgbClr val="1155CC"/>
                </a:solidFill>
                <a:effectLst/>
                <a:latin typeface="Myriad Pro" panose="020B0503030403020204" charset="0"/>
              </a:rPr>
              <a:t>, </a:t>
            </a:r>
            <a:r>
              <a:rPr lang="en-IN" sz="2300" u="sng" dirty="0">
                <a:solidFill>
                  <a:srgbClr val="1155CC"/>
                </a:solidFill>
                <a:latin typeface="Myriad Pro" panose="020B0503030403020204" charset="0"/>
                <a:hlinkClick r:id="rId17"/>
              </a:rPr>
              <a:t>10-year celebration</a:t>
            </a:r>
            <a:r>
              <a:rPr lang="en-IN" sz="2300" dirty="0">
                <a:latin typeface="Myriad Pro" panose="020B0503030403020204" charset="0"/>
              </a:rPr>
              <a:t>, </a:t>
            </a:r>
            <a:r>
              <a:rPr lang="en-US" sz="2300" i="0" u="sng" dirty="0">
                <a:solidFill>
                  <a:srgbClr val="1155CC"/>
                </a:solidFill>
                <a:effectLst/>
                <a:latin typeface="Myriad Pro" panose="020B0503030403020204" charset="0"/>
                <a:hlinkClick r:id="rId18"/>
              </a:rPr>
              <a:t>oneM2M deployments and Market Impact for ETSI Enjoy!</a:t>
            </a:r>
            <a:endParaRPr lang="en-IN" sz="2300" b="0" i="0" u="none" strike="noStrike" dirty="0">
              <a:solidFill>
                <a:srgbClr val="000000"/>
              </a:solidFill>
              <a:effectLst/>
              <a:latin typeface="Myriad Pro" panose="020B0503030403020204" charset="0"/>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19">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51358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Executive Insights (CY22):</a:t>
            </a:r>
            <a:endParaRPr lang="en-GB" sz="2400" dirty="0">
              <a:highlight>
                <a:srgbClr val="FFFF00"/>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4247317"/>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Executive Insights</a:t>
            </a:r>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3">
                  <a:extLst>
                    <a:ext uri="{A12FA001-AC4F-418D-AE19-62706E023703}">
                      <ahyp:hlinkClr xmlns:ahyp="http://schemas.microsoft.com/office/drawing/2018/hyperlinkcolor" val="tx"/>
                    </a:ext>
                  </a:extLst>
                </a:hlinkClick>
              </a:rPr>
              <a:t>Roland on TP#52</a:t>
            </a:r>
            <a:r>
              <a:rPr lang="en-IN" dirty="0">
                <a:latin typeface="Myriad Pro" panose="020B0503030403020204" charset="0"/>
              </a:rPr>
              <a:t> – 5</a:t>
            </a:r>
            <a:r>
              <a:rPr lang="en-IN" baseline="30000" dirty="0">
                <a:latin typeface="Myriad Pro" panose="020B0503030403020204" charset="0"/>
              </a:rPr>
              <a:t>th</a:t>
            </a:r>
            <a:r>
              <a:rPr lang="en-IN" dirty="0">
                <a:latin typeface="Myriad Pro" panose="020B0503030403020204" charset="0"/>
              </a:rPr>
              <a:t> Jan’22</a:t>
            </a:r>
          </a:p>
          <a:p>
            <a:pPr marL="742950" lvl="1" indent="-285750">
              <a:buFont typeface="Arial" panose="020B0604020202020204" pitchFamily="34" charset="0"/>
              <a:buChar char="•"/>
            </a:pPr>
            <a:r>
              <a:rPr lang="en-IN" dirty="0">
                <a:latin typeface="Myriad Pro" panose="020B0503030403020204" charset="0"/>
                <a:hlinkClick r:id="rId4">
                  <a:extLst>
                    <a:ext uri="{A12FA001-AC4F-418D-AE19-62706E023703}">
                      <ahyp:hlinkClr xmlns:ahyp="http://schemas.microsoft.com/office/drawing/2018/hyperlinkcolor" val="tx"/>
                    </a:ext>
                  </a:extLst>
                </a:hlinkClick>
              </a:rPr>
              <a:t>Roland on TP#53</a:t>
            </a:r>
            <a:r>
              <a:rPr lang="en-IN" b="0" i="0" u="none" strike="noStrike" dirty="0">
                <a:solidFill>
                  <a:srgbClr val="000000"/>
                </a:solidFill>
                <a:effectLst/>
                <a:latin typeface="Myriad Pro" panose="020B0503030403020204" charset="0"/>
              </a:rPr>
              <a:t>  - </a:t>
            </a:r>
            <a:r>
              <a:rPr lang="en-IN" dirty="0">
                <a:latin typeface="Myriad Pro" panose="020B0503030403020204" charset="0"/>
              </a:rPr>
              <a:t>9</a:t>
            </a:r>
            <a:r>
              <a:rPr lang="en-IN" baseline="30000" dirty="0">
                <a:latin typeface="Myriad Pro" panose="020B0503030403020204" charset="0"/>
              </a:rPr>
              <a:t>th</a:t>
            </a:r>
            <a:r>
              <a:rPr lang="en-IN" dirty="0">
                <a:latin typeface="Myriad Pro" panose="020B0503030403020204" charset="0"/>
              </a:rPr>
              <a:t> Mar’22</a:t>
            </a:r>
          </a:p>
          <a:p>
            <a:pPr marL="742950" lvl="1" indent="-285750">
              <a:buFont typeface="Arial" panose="020B0604020202020204" pitchFamily="34" charset="0"/>
              <a:buChar char="•"/>
            </a:pPr>
            <a:r>
              <a:rPr lang="en-US" dirty="0">
                <a:latin typeface="Myriad Pro" panose="020B0503030403020204" charset="0"/>
                <a:hlinkClick r:id="rId5">
                  <a:extLst>
                    <a:ext uri="{A12FA001-AC4F-418D-AE19-62706E023703}">
                      <ahyp:hlinkClr xmlns:ahyp="http://schemas.microsoft.com/office/drawing/2018/hyperlinkcolor" val="tx"/>
                    </a:ext>
                  </a:extLst>
                </a:hlinkClick>
              </a:rPr>
              <a:t>IoT and 6G interview with </a:t>
            </a:r>
            <a:r>
              <a:rPr lang="en-US" dirty="0" err="1">
                <a:latin typeface="Myriad Pro" panose="020B0503030403020204" charset="0"/>
                <a:hlinkClick r:id="rId5">
                  <a:extLst>
                    <a:ext uri="{A12FA001-AC4F-418D-AE19-62706E023703}">
                      <ahyp:hlinkClr xmlns:ahyp="http://schemas.microsoft.com/office/drawing/2018/hyperlinkcolor" val="tx"/>
                    </a:ext>
                  </a:extLst>
                </a:hlinkClick>
              </a:rPr>
              <a:t>Onel</a:t>
            </a:r>
            <a:r>
              <a:rPr lang="en-US" dirty="0">
                <a:latin typeface="Myriad Pro" panose="020B0503030403020204" charset="0"/>
                <a:hlinkClick r:id="rId5">
                  <a:extLst>
                    <a:ext uri="{A12FA001-AC4F-418D-AE19-62706E023703}">
                      <ahyp:hlinkClr xmlns:ahyp="http://schemas.microsoft.com/office/drawing/2018/hyperlinkcolor" val="tx"/>
                    </a:ext>
                  </a:extLst>
                </a:hlinkClick>
              </a:rPr>
              <a:t> Alcaraz López (Finland)</a:t>
            </a:r>
            <a:r>
              <a:rPr lang="en-US" dirty="0">
                <a:latin typeface="Myriad Pro" panose="020B0503030403020204" charset="0"/>
              </a:rPr>
              <a:t> 16</a:t>
            </a:r>
            <a:r>
              <a:rPr lang="en-US" baseline="30000" dirty="0">
                <a:latin typeface="Myriad Pro" panose="020B0503030403020204" charset="0"/>
              </a:rPr>
              <a:t>th</a:t>
            </a:r>
            <a:r>
              <a:rPr lang="en-US" dirty="0">
                <a:latin typeface="Myriad Pro" panose="020B0503030403020204" charset="0"/>
              </a:rPr>
              <a:t> Mar’22</a:t>
            </a:r>
            <a:endParaRPr lang="en-IN"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6">
                  <a:extLst>
                    <a:ext uri="{A12FA001-AC4F-418D-AE19-62706E023703}">
                      <ahyp:hlinkClr xmlns:ahyp="http://schemas.microsoft.com/office/drawing/2018/hyperlinkcolor" val="tx"/>
                    </a:ext>
                  </a:extLst>
                </a:hlinkClick>
              </a:rPr>
              <a:t>Interview about UCL standardization study</a:t>
            </a:r>
            <a:r>
              <a:rPr lang="en-US" dirty="0">
                <a:latin typeface="Myriad Pro" panose="020B0503030403020204" charset="0"/>
              </a:rPr>
              <a:t> 7</a:t>
            </a:r>
            <a:r>
              <a:rPr lang="en-US" baseline="30000" dirty="0">
                <a:latin typeface="Myriad Pro" panose="020B0503030403020204" charset="0"/>
              </a:rPr>
              <a:t>th</a:t>
            </a:r>
            <a:r>
              <a:rPr lang="en-US" dirty="0">
                <a:latin typeface="Myriad Pro" panose="020B0503030403020204" charset="0"/>
              </a:rPr>
              <a:t> Apr’22</a:t>
            </a:r>
          </a:p>
          <a:p>
            <a:pPr marL="742950" lvl="1" indent="-285750">
              <a:buFont typeface="Arial" panose="020B0604020202020204" pitchFamily="34" charset="0"/>
              <a:buChar char="•"/>
            </a:pPr>
            <a:r>
              <a:rPr lang="en-US" dirty="0">
                <a:latin typeface="Myriad Pro" panose="020B0503030403020204" charset="0"/>
                <a:hlinkClick r:id="rId7">
                  <a:extLst>
                    <a:ext uri="{A12FA001-AC4F-418D-AE19-62706E023703}">
                      <ahyp:hlinkClr xmlns:ahyp="http://schemas.microsoft.com/office/drawing/2018/hyperlinkcolor" val="tx"/>
                    </a:ext>
                  </a:extLst>
                </a:hlinkClick>
              </a:rPr>
              <a:t>SMARTM2M study on IoT data for AI - Michelle W</a:t>
            </a:r>
            <a:r>
              <a:rPr lang="en-US" dirty="0">
                <a:latin typeface="Myriad Pro" panose="020B0503030403020204" charset="0"/>
              </a:rPr>
              <a:t> 25</a:t>
            </a:r>
            <a:r>
              <a:rPr lang="en-US" baseline="30000" dirty="0">
                <a:latin typeface="Myriad Pro" panose="020B0503030403020204" charset="0"/>
              </a:rPr>
              <a:t>th</a:t>
            </a:r>
            <a:r>
              <a:rPr lang="en-US" dirty="0">
                <a:latin typeface="Myriad Pro" panose="020B0503030403020204" charset="0"/>
              </a:rPr>
              <a:t> May’22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3</a:t>
            </a:r>
            <a:r>
              <a:rPr lang="en-IN" baseline="30000" dirty="0">
                <a:latin typeface="Myriad Pro" panose="020B0503030403020204" charset="0"/>
              </a:rPr>
              <a:t>rd</a:t>
            </a:r>
            <a:r>
              <a:rPr lang="en-IN" dirty="0">
                <a:latin typeface="Myriad Pro" panose="020B0503030403020204" charset="0"/>
              </a:rPr>
              <a:t> Jun’22</a:t>
            </a:r>
            <a:endParaRPr lang="en-US" dirty="0">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9">
                  <a:extLst>
                    <a:ext uri="{A12FA001-AC4F-418D-AE19-62706E023703}">
                      <ahyp:hlinkClr xmlns:ahyp="http://schemas.microsoft.com/office/drawing/2018/hyperlinkcolor" val="tx"/>
                    </a:ext>
                  </a:extLst>
                </a:hlinkClick>
              </a:rPr>
              <a:t>Interview with TCS (</a:t>
            </a:r>
            <a:r>
              <a:rPr lang="en-IN" dirty="0" err="1">
                <a:latin typeface="Myriad Pro" panose="020B0503030403020204" charset="0"/>
                <a:hlinkClick r:id="rId9">
                  <a:extLst>
                    <a:ext uri="{A12FA001-AC4F-418D-AE19-62706E023703}">
                      <ahyp:hlinkClr xmlns:ahyp="http://schemas.microsoft.com/office/drawing/2018/hyperlinkcolor" val="tx"/>
                    </a:ext>
                  </a:extLst>
                </a:hlinkClick>
              </a:rPr>
              <a:t>DigiFleet</a:t>
            </a:r>
            <a:r>
              <a:rPr lang="en-IN" dirty="0">
                <a:latin typeface="Myriad Pro" panose="020B0503030403020204" charset="0"/>
                <a:hlinkClick r:id="rId9">
                  <a:extLst>
                    <a:ext uri="{A12FA001-AC4F-418D-AE19-62706E023703}">
                      <ahyp:hlinkClr xmlns:ahyp="http://schemas.microsoft.com/office/drawing/2018/hyperlinkcolor" val="tx"/>
                    </a:ext>
                  </a:extLst>
                </a:hlinkClick>
              </a:rPr>
              <a:t>)</a:t>
            </a:r>
            <a:r>
              <a:rPr lang="en-IN" dirty="0">
                <a:latin typeface="Myriad Pro" panose="020B0503030403020204" charset="0"/>
              </a:rPr>
              <a:t> </a:t>
            </a:r>
            <a:r>
              <a:rPr lang="en-IN" dirty="0">
                <a:latin typeface="Myriad Pro" panose="020B0503030403020204" charset="0"/>
                <a:hlinkClick r:id="rId6">
                  <a:extLst>
                    <a:ext uri="{A12FA001-AC4F-418D-AE19-62706E023703}">
                      <ahyp:hlinkClr xmlns:ahyp="http://schemas.microsoft.com/office/drawing/2018/hyperlinkcolor" val="tx"/>
                    </a:ext>
                  </a:extLst>
                </a:hlinkClick>
              </a:rPr>
              <a:t>–</a:t>
            </a:r>
            <a:r>
              <a:rPr lang="en-IN" dirty="0">
                <a:latin typeface="Myriad Pro" panose="020B0503030403020204" charset="0"/>
              </a:rPr>
              <a:t> 23</a:t>
            </a:r>
            <a:r>
              <a:rPr lang="en-IN" baseline="30000" dirty="0">
                <a:latin typeface="Myriad Pro" panose="020B0503030403020204" charset="0"/>
              </a:rPr>
              <a:t>rd</a:t>
            </a:r>
            <a:r>
              <a:rPr lang="en-IN" dirty="0">
                <a:latin typeface="Myriad Pro" panose="020B0503030403020204" charset="0"/>
              </a:rPr>
              <a:t> Jun</a:t>
            </a:r>
            <a:r>
              <a:rPr lang="en-IN" dirty="0">
                <a:latin typeface="Myriad Pro" panose="020B0503030403020204" charset="0"/>
                <a:hlinkClick r:id="rId6">
                  <a:extLst>
                    <a:ext uri="{A12FA001-AC4F-418D-AE19-62706E023703}">
                      <ahyp:hlinkClr xmlns:ahyp="http://schemas.microsoft.com/office/drawing/2018/hyperlinkcolor" val="tx"/>
                    </a:ext>
                  </a:extLst>
                </a:hlinkClick>
              </a:rPr>
              <a:t>’22</a:t>
            </a:r>
          </a:p>
          <a:p>
            <a:pPr marL="742950" lvl="1" indent="-285750">
              <a:buFont typeface="Arial" panose="020B0604020202020204" pitchFamily="34" charset="0"/>
              <a:buChar char="•"/>
            </a:pPr>
            <a:r>
              <a:rPr lang="en-US" dirty="0">
                <a:latin typeface="Myriad Pro" panose="020B0503030403020204" charset="0"/>
                <a:hlinkClick r:id="rId10"/>
              </a:rPr>
              <a:t>Mauro </a:t>
            </a:r>
            <a:r>
              <a:rPr lang="en-US" dirty="0" err="1">
                <a:latin typeface="Myriad Pro" panose="020B0503030403020204" charset="0"/>
                <a:hlinkClick r:id="rId10"/>
              </a:rPr>
              <a:t>Dragoni</a:t>
            </a:r>
            <a:r>
              <a:rPr lang="en-US" dirty="0">
                <a:latin typeface="Myriad Pro" panose="020B0503030403020204" charset="0"/>
                <a:hlinkClick r:id="rId10"/>
              </a:rPr>
              <a:t> – his activities in IoT industry and his project related to SAREF – </a:t>
            </a:r>
            <a:r>
              <a:rPr lang="en-US" dirty="0">
                <a:latin typeface="Myriad Pro" panose="020B0503030403020204" charset="0"/>
              </a:rPr>
              <a:t>27</a:t>
            </a:r>
            <a:r>
              <a:rPr lang="en-US" baseline="30000" dirty="0">
                <a:latin typeface="Myriad Pro" panose="020B0503030403020204" charset="0"/>
              </a:rPr>
              <a:t>th</a:t>
            </a:r>
            <a:r>
              <a:rPr lang="en-US" dirty="0">
                <a:latin typeface="Myriad Pro" panose="020B0503030403020204" charset="0"/>
              </a:rPr>
              <a:t> Jul’22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7</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1"/>
              </a:rPr>
              <a:t>IUDX-oneM2M pilot </a:t>
            </a:r>
            <a:r>
              <a:rPr lang="en-IN" dirty="0">
                <a:latin typeface="Myriad Pro" panose="020B0503030403020204" charset="0"/>
              </a:rPr>
              <a:t>– 12</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2"/>
              </a:rPr>
              <a:t>Roland on TP#56 </a:t>
            </a:r>
            <a:r>
              <a:rPr lang="en-IN" dirty="0">
                <a:latin typeface="Myriad Pro" panose="020B0503030403020204" charset="0"/>
              </a:rPr>
              <a:t>– 25</a:t>
            </a:r>
            <a:r>
              <a:rPr lang="en-IN" baseline="30000" dirty="0">
                <a:latin typeface="Myriad Pro" panose="020B0503030403020204" charset="0"/>
              </a:rPr>
              <a:t>th</a:t>
            </a:r>
            <a:r>
              <a:rPr lang="en-IN" dirty="0">
                <a:latin typeface="Myriad Pro" panose="020B0503030403020204" charset="0"/>
              </a:rPr>
              <a:t> Oct’22</a:t>
            </a:r>
          </a:p>
          <a:p>
            <a:pPr marL="742950" lvl="1" indent="-285750">
              <a:buFont typeface="Arial" panose="020B0604020202020204" pitchFamily="34" charset="0"/>
              <a:buChar char="•"/>
            </a:pPr>
            <a:r>
              <a:rPr lang="en-IN" dirty="0">
                <a:latin typeface="Myriad Pro" panose="020B0503030403020204" charset="0"/>
                <a:hlinkClick r:id="rId13"/>
              </a:rPr>
              <a:t>Roland on TP#57</a:t>
            </a:r>
            <a:r>
              <a:rPr lang="en-IN" dirty="0">
                <a:latin typeface="Myriad Pro" panose="020B0503030403020204" charset="0"/>
              </a:rPr>
              <a:t> – 14</a:t>
            </a:r>
            <a:r>
              <a:rPr lang="en-IN" baseline="30000" dirty="0">
                <a:latin typeface="Myriad Pro" panose="020B0503030403020204" charset="0"/>
              </a:rPr>
              <a:t>th</a:t>
            </a:r>
            <a:r>
              <a:rPr lang="en-IN" dirty="0">
                <a:latin typeface="Myriad Pro" panose="020B0503030403020204" charset="0"/>
              </a:rPr>
              <a:t> Dec’22</a:t>
            </a:r>
          </a:p>
          <a:p>
            <a:pPr marL="742950" lvl="1" indent="-285750">
              <a:buFont typeface="Arial" panose="020B0604020202020204" pitchFamily="34" charset="0"/>
              <a:buChar char="•"/>
            </a:pP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14">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339102"/>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1206 Subscribers</a:t>
            </a:r>
          </a:p>
          <a:p>
            <a:endParaRPr lang="en-GB" dirty="0">
              <a:latin typeface="Myriad Pro" panose="020B0503030403020204" charset="0"/>
            </a:endParaRPr>
          </a:p>
          <a:p>
            <a:r>
              <a:rPr lang="en-GB" dirty="0">
                <a:latin typeface="Myriad Pro" panose="020B0503030403020204" charset="0"/>
              </a:rPr>
              <a:t>Press Releases – 2</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15"/>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3838507176"/>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TSI colours">
    <a:dk1>
      <a:sysClr val="windowText" lastClr="000000"/>
    </a:dk1>
    <a:lt1>
      <a:sysClr val="window" lastClr="FFFFFF"/>
    </a:lt1>
    <a:dk2>
      <a:srgbClr val="444D26"/>
    </a:dk2>
    <a:lt2>
      <a:srgbClr val="FEFAC9"/>
    </a:lt2>
    <a:accent1>
      <a:srgbClr val="004A8D"/>
    </a:accent1>
    <a:accent2>
      <a:srgbClr val="007DC3"/>
    </a:accent2>
    <a:accent3>
      <a:srgbClr val="A0CBED"/>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2670</TotalTime>
  <Words>1656</Words>
  <Application>Microsoft Office PowerPoint</Application>
  <PresentationFormat>Widescreen</PresentationFormat>
  <Paragraphs>270</Paragraphs>
  <Slides>19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Myanmar Text</vt:lpstr>
      <vt:lpstr>Century Gothic</vt:lpstr>
      <vt:lpstr>Myriad Pro</vt:lpstr>
      <vt:lpstr>Calibri</vt:lpstr>
      <vt:lpstr>Open Sans</vt:lpstr>
      <vt:lpstr>Symbol</vt:lpstr>
      <vt:lpstr>Office Theme</vt:lpstr>
      <vt:lpstr>Marcom Report</vt:lpstr>
      <vt:lpstr>oneM2M Conference @ TP57</vt:lpstr>
      <vt:lpstr>Report from TP57 Set of events</vt:lpstr>
      <vt:lpstr>GCF – oneM2M Rel 2 Certification</vt:lpstr>
      <vt:lpstr>Ideas/Suggestions for way ahead. . </vt:lpstr>
      <vt:lpstr>Ideas/Suggestions for way ahead (Continued). . </vt:lpstr>
      <vt:lpstr>Highlights - CY’22</vt:lpstr>
      <vt:lpstr>Thought Leadership – Articles</vt:lpstr>
      <vt:lpstr>Engagement – Executive Insights (CY22):</vt:lpstr>
      <vt:lpstr>VISIBILITY – Events (Upcoming):</vt:lpstr>
      <vt:lpstr>Potential Events/Speaking Opportunities</vt:lpstr>
      <vt:lpstr>oneM2M in Press</vt:lpstr>
      <vt:lpstr>oneM2M in News</vt:lpstr>
      <vt:lpstr>Website – Visits analysis</vt:lpstr>
      <vt:lpstr>Website - Visits</vt:lpstr>
      <vt:lpstr>Website - Visits</vt:lpstr>
      <vt:lpstr>Reference Slides</vt:lpstr>
      <vt:lpstr>MARCOM Approach - bindoo </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Akash Malik</cp:lastModifiedBy>
  <cp:revision>79</cp:revision>
  <dcterms:created xsi:type="dcterms:W3CDTF">2017-09-21T15:46:31Z</dcterms:created>
  <dcterms:modified xsi:type="dcterms:W3CDTF">2023-01-18T12:08:25Z</dcterms:modified>
</cp:coreProperties>
</file>