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60" r:id="rId2"/>
    <p:sldId id="523" r:id="rId3"/>
    <p:sldId id="258" r:id="rId4"/>
    <p:sldId id="517" r:id="rId5"/>
    <p:sldId id="518" r:id="rId6"/>
    <p:sldId id="522" r:id="rId7"/>
    <p:sldId id="519" r:id="rId8"/>
    <p:sldId id="275" r:id="rId9"/>
    <p:sldId id="281" r:id="rId10"/>
    <p:sldId id="280" r:id="rId11"/>
    <p:sldId id="284" r:id="rId12"/>
    <p:sldId id="491" r:id="rId13"/>
    <p:sldId id="492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Myriad Pro" panose="020B050303040302020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T Sans" panose="020B0503020203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84422" autoAdjust="0"/>
  </p:normalViewPr>
  <p:slideViewPr>
    <p:cSldViewPr snapToGrid="0">
      <p:cViewPr varScale="1">
        <p:scale>
          <a:sx n="72" d="100"/>
          <a:sy n="72" d="100"/>
        </p:scale>
        <p:origin x="10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%20drive\oneM2M\oneM2M%20meetings\Marcom%20114\January-monthly-metrics-for-oneM2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D%20drive\oneM2M\oneM2M%20meetings\Marcom%20114\January-monthly-metrics-for-oneM2M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D%20drive\oneM2M\oneM2M%20meetings\Marcom%20114\January-monthly-metrics-for-oneM2M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strRef>
          <c:f>'[1]Website oneM2M'!$B$2</c:f>
          <c:strCache>
            <c:ptCount val="1"/>
            <c:pt idx="0">
              <c:v>oneM2M - total number of website unique visits in 2022 (compared with same period in 2021)</c:v>
            </c:pt>
          </c:strCache>
        </c:strRef>
      </c:tx>
      <c:layout>
        <c:manualLayout>
          <c:xMode val="edge"/>
          <c:yMode val="edge"/>
          <c:x val="0.17536544511678792"/>
          <c:y val="4.66722831700921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'[1]Website oneM2M'!$C$4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D1C2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9E-3"/>
                  <c:y val="0.107929060950714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EA-4C8A-B672-2E78546BD185}"/>
                </c:ext>
              </c:extLst>
            </c:dLbl>
            <c:dLbl>
              <c:idx val="1"/>
              <c:layout>
                <c:manualLayout>
                  <c:x val="-2.7777777777777779E-3"/>
                  <c:y val="9.78473279075409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EA-4C8A-B672-2E78546BD185}"/>
                </c:ext>
              </c:extLst>
            </c:dLbl>
            <c:dLbl>
              <c:idx val="2"/>
              <c:layout>
                <c:manualLayout>
                  <c:x val="2.7777777777777779E-3"/>
                  <c:y val="9.78473279075409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EA-4C8A-B672-2E78546BD185}"/>
                </c:ext>
              </c:extLst>
            </c:dLbl>
            <c:dLbl>
              <c:idx val="3"/>
              <c:layout>
                <c:manualLayout>
                  <c:x val="2.7777777777777779E-3"/>
                  <c:y val="9.4001117507370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EA-4C8A-B672-2E78546BD18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'[1]Website oneM2M'!$B$5:$B$16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'[1]Website oneM2M'!$C$5:$C$16</c:f>
              <c:numCache>
                <c:formatCode>General</c:formatCode>
                <c:ptCount val="12"/>
                <c:pt idx="0">
                  <c:v>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EA-4C8A-B672-2E78546BD185}"/>
            </c:ext>
          </c:extLst>
        </c:ser>
        <c:ser>
          <c:idx val="0"/>
          <c:order val="1"/>
          <c:tx>
            <c:strRef>
              <c:f>'[1]Website oneM2M'!$D$4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15D27"/>
            </a:solidFill>
            <a:ln>
              <a:noFill/>
            </a:ln>
            <a:effectLst/>
          </c:spPr>
          <c:invertIfNegative val="0"/>
          <c:cat>
            <c:strRef>
              <c:f>'[1]Website oneM2M'!$B$5:$B$16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'[1]Website oneM2M'!$D$5:$D$16</c:f>
              <c:numCache>
                <c:formatCode>General</c:formatCode>
                <c:ptCount val="12"/>
                <c:pt idx="0">
                  <c:v>1547</c:v>
                </c:pt>
                <c:pt idx="1">
                  <c:v>1529</c:v>
                </c:pt>
                <c:pt idx="2">
                  <c:v>1684</c:v>
                </c:pt>
                <c:pt idx="3">
                  <c:v>1783</c:v>
                </c:pt>
                <c:pt idx="4">
                  <c:v>2188</c:v>
                </c:pt>
                <c:pt idx="5">
                  <c:v>1943</c:v>
                </c:pt>
                <c:pt idx="6">
                  <c:v>721</c:v>
                </c:pt>
                <c:pt idx="7">
                  <c:v>1900</c:v>
                </c:pt>
                <c:pt idx="8">
                  <c:v>1700</c:v>
                </c:pt>
                <c:pt idx="9">
                  <c:v>1700</c:v>
                </c:pt>
                <c:pt idx="10">
                  <c:v>2000</c:v>
                </c:pt>
                <c:pt idx="11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EA-4C8A-B672-2E78546BD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544951224"/>
        <c:axId val="544955160"/>
      </c:barChart>
      <c:catAx>
        <c:axId val="54495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44955160"/>
        <c:crosses val="autoZero"/>
        <c:auto val="1"/>
        <c:lblAlgn val="ctr"/>
        <c:lblOffset val="100"/>
        <c:noMultiLvlLbl val="0"/>
      </c:catAx>
      <c:valAx>
        <c:axId val="544955160"/>
        <c:scaling>
          <c:orientation val="minMax"/>
          <c:max val="260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44951224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'[1]Website oneM2M'!$E$27</c:f>
          <c:strCache>
            <c:ptCount val="1"/>
            <c:pt idx="0">
              <c:v>Top ten countries from which people visit the oneM2M website</c:v>
            </c:pt>
          </c:strCache>
        </c:strRef>
      </c:tx>
      <c:layout>
        <c:manualLayout>
          <c:xMode val="edge"/>
          <c:yMode val="edge"/>
          <c:x val="0.16615966754155731"/>
          <c:y val="3.2771535580524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'[1]Website oneM2M'!$H$28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'[1]Website oneM2M'!$E$29:$G$38</c:f>
              <c:multiLvlStrCache>
                <c:ptCount val="10"/>
                <c:lvl/>
                <c:lvl/>
                <c:lvl>
                  <c:pt idx="0">
                    <c:v>Russia</c:v>
                  </c:pt>
                  <c:pt idx="1">
                    <c:v>India</c:v>
                  </c:pt>
                  <c:pt idx="2">
                    <c:v>China</c:v>
                  </c:pt>
                  <c:pt idx="3">
                    <c:v>United States</c:v>
                  </c:pt>
                  <c:pt idx="4">
                    <c:v>South Korea</c:v>
                  </c:pt>
                  <c:pt idx="5">
                    <c:v>France</c:v>
                  </c:pt>
                  <c:pt idx="6">
                    <c:v>Italy</c:v>
                  </c:pt>
                  <c:pt idx="7">
                    <c:v>Germany</c:v>
                  </c:pt>
                  <c:pt idx="8">
                    <c:v>United Kingdom</c:v>
                  </c:pt>
                  <c:pt idx="9">
                    <c:v>Japan</c:v>
                  </c:pt>
                </c:lvl>
              </c:multiLvlStrCache>
            </c:multiLvlStrRef>
          </c:cat>
          <c:val>
            <c:numRef>
              <c:f>'[1]Website oneM2M'!$H$29:$H$38</c:f>
              <c:numCache>
                <c:formatCode>General</c:formatCode>
                <c:ptCount val="10"/>
                <c:pt idx="0">
                  <c:v>493</c:v>
                </c:pt>
                <c:pt idx="1">
                  <c:v>427</c:v>
                </c:pt>
                <c:pt idx="2">
                  <c:v>322</c:v>
                </c:pt>
                <c:pt idx="3">
                  <c:v>246</c:v>
                </c:pt>
                <c:pt idx="4">
                  <c:v>179</c:v>
                </c:pt>
                <c:pt idx="5">
                  <c:v>70</c:v>
                </c:pt>
                <c:pt idx="6">
                  <c:v>70</c:v>
                </c:pt>
                <c:pt idx="7">
                  <c:v>51</c:v>
                </c:pt>
                <c:pt idx="8">
                  <c:v>46</c:v>
                </c:pt>
                <c:pt idx="9">
                  <c:v>44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95A2-416D-BF21-CFDFEC08B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800574408"/>
        <c:axId val="800578672"/>
        <c:extLst/>
      </c:barChart>
      <c:catAx>
        <c:axId val="80057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00578672"/>
        <c:crosses val="autoZero"/>
        <c:auto val="1"/>
        <c:lblAlgn val="ctr"/>
        <c:lblOffset val="100"/>
        <c:noMultiLvlLbl val="0"/>
      </c:catAx>
      <c:valAx>
        <c:axId val="80057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00574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'[1]Website oneM2M'!$E$44</c:f>
          <c:strCache>
            <c:ptCount val="1"/>
            <c:pt idx="0">
              <c:v>oneM2M - Top ten viewed pages (total page views this month = 6 604)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'[1]Website oneM2M'!$C$45:$C$54</c:f>
              <c:strCache>
                <c:ptCount val="10"/>
                <c:pt idx="0">
                  <c:v>Homepage</c:v>
                </c:pt>
                <c:pt idx="1">
                  <c:v>using-onem2m/what-is-onem2m</c:v>
                </c:pt>
                <c:pt idx="2">
                  <c:v>using-onem2m/developers/basics</c:v>
                </c:pt>
                <c:pt idx="3">
                  <c:v>technical/published-specifications</c:v>
                </c:pt>
                <c:pt idx="4">
                  <c:v>technical</c:v>
                </c:pt>
                <c:pt idx="5">
                  <c:v>using-onem2m/developers</c:v>
                </c:pt>
                <c:pt idx="6">
                  <c:v>iot-news</c:v>
                </c:pt>
                <c:pt idx="7">
                  <c:v>harmonization-m2m2</c:v>
                </c:pt>
                <c:pt idx="8">
                  <c:v>using-onem2m/developers/api</c:v>
                </c:pt>
                <c:pt idx="9">
                  <c:v>using-onem2m/developers/device-developers</c:v>
                </c:pt>
              </c:strCache>
            </c:strRef>
          </c:cat>
          <c:val>
            <c:numRef>
              <c:f>'[1]Website oneM2M'!$D$45:$D$54</c:f>
              <c:numCache>
                <c:formatCode>General</c:formatCode>
                <c:ptCount val="10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D55E-4312-BE18-BFCC8176176F}"/>
            </c:ext>
          </c:extLst>
        </c:ser>
        <c:ser>
          <c:idx val="1"/>
          <c:order val="1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'[1]Website oneM2M'!$C$45:$C$54</c:f>
              <c:strCache>
                <c:ptCount val="10"/>
                <c:pt idx="0">
                  <c:v>Homepage</c:v>
                </c:pt>
                <c:pt idx="1">
                  <c:v>using-onem2m/what-is-onem2m</c:v>
                </c:pt>
                <c:pt idx="2">
                  <c:v>using-onem2m/developers/basics</c:v>
                </c:pt>
                <c:pt idx="3">
                  <c:v>technical/published-specifications</c:v>
                </c:pt>
                <c:pt idx="4">
                  <c:v>technical</c:v>
                </c:pt>
                <c:pt idx="5">
                  <c:v>using-onem2m/developers</c:v>
                </c:pt>
                <c:pt idx="6">
                  <c:v>iot-news</c:v>
                </c:pt>
                <c:pt idx="7">
                  <c:v>harmonization-m2m2</c:v>
                </c:pt>
                <c:pt idx="8">
                  <c:v>using-onem2m/developers/api</c:v>
                </c:pt>
                <c:pt idx="9">
                  <c:v>using-onem2m/developers/device-developers</c:v>
                </c:pt>
              </c:strCache>
            </c:strRef>
          </c:cat>
          <c:val>
            <c:numRef>
              <c:f>'[1]Website oneM2M'!$E$45:$E$54</c:f>
              <c:numCache>
                <c:formatCode>General</c:formatCode>
                <c:ptCount val="10"/>
                <c:pt idx="0">
                  <c:v>1438</c:v>
                </c:pt>
                <c:pt idx="1">
                  <c:v>950</c:v>
                </c:pt>
                <c:pt idx="2">
                  <c:v>384</c:v>
                </c:pt>
                <c:pt idx="3">
                  <c:v>351</c:v>
                </c:pt>
                <c:pt idx="4">
                  <c:v>329</c:v>
                </c:pt>
                <c:pt idx="5">
                  <c:v>277</c:v>
                </c:pt>
                <c:pt idx="6">
                  <c:v>180</c:v>
                </c:pt>
                <c:pt idx="7">
                  <c:v>132</c:v>
                </c:pt>
                <c:pt idx="8">
                  <c:v>130</c:v>
                </c:pt>
                <c:pt idx="9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E-4312-BE18-BFCC81761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86919720"/>
        <c:axId val="586921032"/>
        <c:extLst/>
      </c:barChart>
      <c:catAx>
        <c:axId val="586919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86921032"/>
        <c:crosses val="autoZero"/>
        <c:auto val="1"/>
        <c:lblAlgn val="ctr"/>
        <c:lblOffset val="100"/>
        <c:noMultiLvlLbl val="0"/>
      </c:catAx>
      <c:valAx>
        <c:axId val="586921032"/>
        <c:scaling>
          <c:orientation val="minMax"/>
          <c:max val="1500"/>
          <c:min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86919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r>
              <a:rPr lang="en-US" dirty="0">
                <a:latin typeface="Myriad Pro" panose="020B0503030403020204" charset="0"/>
              </a:rPr>
              <a:t>No. of downloads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75261456852669E-2"/>
          <c:y val="0.22786155849684497"/>
          <c:w val="0.88262887363968134"/>
          <c:h val="0.64760181665182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28</c:v>
                </c:pt>
                <c:pt idx="1">
                  <c:v>15</c:v>
                </c:pt>
                <c:pt idx="2">
                  <c:v>38</c:v>
                </c:pt>
                <c:pt idx="3">
                  <c:v>13</c:v>
                </c:pt>
                <c:pt idx="4">
                  <c:v>27</c:v>
                </c:pt>
                <c:pt idx="5">
                  <c:v>23</c:v>
                </c:pt>
                <c:pt idx="6">
                  <c:v>67</c:v>
                </c:pt>
                <c:pt idx="7">
                  <c:v>41</c:v>
                </c:pt>
                <c:pt idx="8">
                  <c:v>68</c:v>
                </c:pt>
                <c:pt idx="9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2-4EF0-81A8-D7599F92B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3-4935-AC11-51D66D4087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6299584"/>
        <c:axId val="1866310400"/>
      </c:barChart>
      <c:catAx>
        <c:axId val="18662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endParaRPr lang="en-US"/>
          </a:p>
        </c:txPr>
        <c:crossAx val="1866310400"/>
        <c:crosses val="autoZero"/>
        <c:auto val="1"/>
        <c:lblAlgn val="ctr"/>
        <c:lblOffset val="100"/>
        <c:noMultiLvlLbl val="0"/>
      </c:catAx>
      <c:valAx>
        <c:axId val="186631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endParaRPr lang="en-US"/>
          </a:p>
        </c:txPr>
        <c:crossAx val="186629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62" b="0" i="0" u="none" strike="noStrike" baseline="0" dirty="0">
                <a:effectLst/>
                <a:latin typeface="Myriad Pro" panose="020B0503030403020204" charset="0"/>
              </a:rPr>
              <a:t>Metrics for the views on executive viewpoints</a:t>
            </a:r>
            <a:endParaRPr lang="en-US" dirty="0">
              <a:latin typeface="Myriad Pro" panose="020B050303040302020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974658290085511E-2"/>
          <c:y val="0.17202326760398889"/>
          <c:w val="0.93265106684546573"/>
          <c:h val="0.71583350892114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Sheet1!$A$20:$A$31</c:f>
              <c:numCache>
                <c:formatCode>mmm\-yy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Sheet1!$B$20:$B$31</c:f>
              <c:numCache>
                <c:formatCode>General</c:formatCode>
                <c:ptCount val="12"/>
                <c:pt idx="0">
                  <c:v>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2-4CB2-A25D-BC6EFB76F3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339263"/>
        <c:axId val="178339679"/>
      </c:barChart>
      <c:dateAx>
        <c:axId val="17833926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78339679"/>
        <c:crosses val="autoZero"/>
        <c:auto val="1"/>
        <c:lblOffset val="100"/>
        <c:baseTimeUnit val="months"/>
      </c:dateAx>
      <c:valAx>
        <c:axId val="178339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39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08-02-2023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ttechexpo.com/northamerica" TargetMode="External"/><Relationship Id="rId7" Type="http://schemas.openxmlformats.org/officeDocument/2006/relationships/hyperlink" Target="https://www.iottechexpo.com/globa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dgecomputing-expo.com/europe/" TargetMode="External"/><Relationship Id="rId5" Type="http://schemas.openxmlformats.org/officeDocument/2006/relationships/hyperlink" Target="https://www.iottechexpo.com/europe" TargetMode="External"/><Relationship Id="rId4" Type="http://schemas.openxmlformats.org/officeDocument/2006/relationships/hyperlink" Target="https://edgecomputing-expo.com/northamerica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tectureandgovernance.com/applications-technology/what-to-expect-with-iot-in-2023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iot.tech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6386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bea0c9e9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bea0c9e9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8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Potential Speaking Opportunities – </a:t>
            </a:r>
          </a:p>
          <a:p>
            <a:r>
              <a:rPr lang="en-GB" sz="18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oneM2M Stakeholders Day (co-located with TP 58 in Delhi, India)</a:t>
            </a: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2. IoT Tech Expo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Edge Computing Expo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North America (17-18 May 2023) – Santa Clara, CA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3. IoT Tech Expo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Edge Computing Expo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Europe (26-27 Sept) – Amsterdam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4. IoT Tech Expo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Global (30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November – 1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December) – London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19bea0c9e9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2023 IoT trends for A&amp;G via </a:t>
            </a:r>
            <a:r>
              <a:rPr lang="en-IN" sz="1800" i="0" u="sng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PrPR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012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IN" dirty="0"/>
              <a:t>Interview in pipeline – </a:t>
            </a:r>
          </a:p>
          <a:p>
            <a:pPr marL="342900" indent="-342900">
              <a:buFontTx/>
              <a:buAutoNum type="arabicPeriod"/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https://futureiot.tech/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28600" indent="-228600">
              <a:buFontTx/>
              <a:buAutoNum type="arabicPeriod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5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564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3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548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3857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5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2/8/2023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2/8/2023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2/8/2023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2/8/2023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2/8/2023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10.sv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8.svg"/><Relationship Id="rId19" Type="http://schemas.openxmlformats.org/officeDocument/2006/relationships/image" Target="../media/image14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hyperlink" Target="https://wiki.onem2m.org/index.php?title=Main_P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images/files/events/oneM2M-hackathon-Oct-2022-announcement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e-brochure/Magazine/January-2023/mobile/index.html#p=2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ipelinepub.com/pervasive-mobile-wireless-connectivity/2023-IoT-Trends-regulation-evolution-innovation-with-AI" TargetMode="External"/><Relationship Id="rId4" Type="http://schemas.openxmlformats.org/officeDocument/2006/relationships/hyperlink" Target="https://www.thefastmode.com/expert-opinion/30064-standardization-is-key-for-metaverse-succes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RikZmqw7vbcXsvmrHTCGTgK2TDCld51rI7za7ZtpYAk/edit#gid=1270870760" TargetMode="External"/><Relationship Id="rId3" Type="http://schemas.openxmlformats.org/officeDocument/2006/relationships/hyperlink" Target="https://www.thefastmode.com/expert-opinion/30064-standardization-is-key-for-metaverse-success" TargetMode="External"/><Relationship Id="rId7" Type="http://schemas.openxmlformats.org/officeDocument/2006/relationships/hyperlink" Target="https://www.etsi.org/e-brochure/Magazine/April-2022/mobile/index.html#p=2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tsi.org/e-brochure/Magazine/January-2023/mobile/index.html#p=21" TargetMode="External"/><Relationship Id="rId5" Type="http://schemas.openxmlformats.org/officeDocument/2006/relationships/hyperlink" Target="https://www.innovatingcanada.ca/technology/internet-of-things/iot-standardisation-for-long-term-innovation/" TargetMode="External"/><Relationship Id="rId4" Type="http://schemas.openxmlformats.org/officeDocument/2006/relationships/hyperlink" Target="https://www.pipelinepub.com/pervasive-mobile-wireless-connectivity/2023-IoT-Trends-regulation-evolution-innovation-with-AI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oneM2M_PressMedia@list.onem2m.org" TargetMode="External"/><Relationship Id="rId3" Type="http://schemas.openxmlformats.org/officeDocument/2006/relationships/hyperlink" Target="https://www.onem2m.org/membership/executive-viewpoints/831-seon-woo-yi-jan2023" TargetMode="External"/><Relationship Id="rId7" Type="http://schemas.openxmlformats.org/officeDocument/2006/relationships/hyperlink" Target="https://docs.google.com/spreadsheets/d/1RikZmqw7vbcXsvmrHTCGTgK2TDCld51rI7za7ZtpYAk/edit#gid=127087076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nem2m.org/membership/executive-viewpoints/834-marco-cogliati-feb-2023" TargetMode="External"/><Relationship Id="rId5" Type="http://schemas.openxmlformats.org/officeDocument/2006/relationships/hyperlink" Target="https://www.onem2m.org/membership/executive-viewpoints/832-patrick-cox-jan2023" TargetMode="External"/><Relationship Id="rId4" Type="http://schemas.openxmlformats.org/officeDocument/2006/relationships/hyperlink" Target="https://www.onem2m.org/membership/executive-viewpoints/752-tp52-activities-and-accomplishment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ttechexpo.com/northamerica" TargetMode="External"/><Relationship Id="rId7" Type="http://schemas.openxmlformats.org/officeDocument/2006/relationships/hyperlink" Target="https://www.iottechexpo.com/globa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dgecomputing-expo.com/europe/" TargetMode="External"/><Relationship Id="rId5" Type="http://schemas.openxmlformats.org/officeDocument/2006/relationships/hyperlink" Target="https://www.iottechexpo.com/europe" TargetMode="External"/><Relationship Id="rId4" Type="http://schemas.openxmlformats.org/officeDocument/2006/relationships/hyperlink" Target="https://edgecomputing-expo.com/northameric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7047-D186-20AC-E37F-75D259B5A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Marcom Report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23EFC-1DFD-8B4B-BBA6-D090785E3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952" y="4653915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/>
              <a:t>Bindoo Srivastava, Marcom Chair</a:t>
            </a:r>
          </a:p>
          <a:p>
            <a:r>
              <a:rPr lang="en-GB" dirty="0"/>
              <a:t>09 February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- Visits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556381A7-5561-7DE1-29B6-E5EEC694F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519045"/>
              </p:ext>
            </p:extLst>
          </p:nvPr>
        </p:nvGraphicFramePr>
        <p:xfrm>
          <a:off x="-22824" y="1156985"/>
          <a:ext cx="4011971" cy="339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BBBB51-5AE5-0DDC-0465-C22A4CCBCBE8}"/>
              </a:ext>
            </a:extLst>
          </p:cNvPr>
          <p:cNvCxnSpPr>
            <a:cxnSpLocks/>
          </p:cNvCxnSpPr>
          <p:nvPr/>
        </p:nvCxnSpPr>
        <p:spPr>
          <a:xfrm>
            <a:off x="4026889" y="1173570"/>
            <a:ext cx="0" cy="5319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oogle Shape;155;p10">
            <a:extLst>
              <a:ext uri="{FF2B5EF4-FFF2-40B4-BE49-F238E27FC236}">
                <a16:creationId xmlns:a16="http://schemas.microsoft.com/office/drawing/2014/main" id="{F942B765-E01F-9FCB-49BE-20C680A48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077218"/>
              </p:ext>
            </p:extLst>
          </p:nvPr>
        </p:nvGraphicFramePr>
        <p:xfrm>
          <a:off x="4257726" y="1156986"/>
          <a:ext cx="7850299" cy="452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Google Shape;157;p10">
            <a:extLst>
              <a:ext uri="{FF2B5EF4-FFF2-40B4-BE49-F238E27FC236}">
                <a16:creationId xmlns:a16="http://schemas.microsoft.com/office/drawing/2014/main" id="{71082327-DFC4-265A-F87A-9421EDB5A4B3}"/>
              </a:ext>
            </a:extLst>
          </p:cNvPr>
          <p:cNvSpPr txBox="1"/>
          <p:nvPr/>
        </p:nvSpPr>
        <p:spPr>
          <a:xfrm>
            <a:off x="6053571" y="6118444"/>
            <a:ext cx="4252051" cy="37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62" b="0" i="0" u="none" strike="noStrike" dirty="0">
                <a:solidFill>
                  <a:schemeClr val="dk2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#Viewpoints published every month</a:t>
            </a:r>
            <a:endParaRPr dirty="0">
              <a:latin typeface="Myriad Pro" panose="020B0503030403020204"/>
            </a:endParaRPr>
          </a:p>
        </p:txBody>
      </p:sp>
      <p:graphicFrame>
        <p:nvGraphicFramePr>
          <p:cNvPr id="11" name="Google Shape;156;p10">
            <a:extLst>
              <a:ext uri="{FF2B5EF4-FFF2-40B4-BE49-F238E27FC236}">
                <a16:creationId xmlns:a16="http://schemas.microsoft.com/office/drawing/2014/main" id="{95090D6C-E1E7-EF54-8E3C-2E3C129E5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840203"/>
              </p:ext>
            </p:extLst>
          </p:nvPr>
        </p:nvGraphicFramePr>
        <p:xfrm>
          <a:off x="4869716" y="5669068"/>
          <a:ext cx="6953690" cy="37888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05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8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8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72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78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8513">
                  <a:extLst>
                    <a:ext uri="{9D8B030D-6E8A-4147-A177-3AD203B41FA5}">
                      <a16:colId xmlns:a16="http://schemas.microsoft.com/office/drawing/2014/main" val="883930877"/>
                    </a:ext>
                  </a:extLst>
                </a:gridCol>
                <a:gridCol w="566971">
                  <a:extLst>
                    <a:ext uri="{9D8B030D-6E8A-4147-A177-3AD203B41FA5}">
                      <a16:colId xmlns:a16="http://schemas.microsoft.com/office/drawing/2014/main" val="3861565536"/>
                    </a:ext>
                  </a:extLst>
                </a:gridCol>
                <a:gridCol w="608205">
                  <a:extLst>
                    <a:ext uri="{9D8B030D-6E8A-4147-A177-3AD203B41FA5}">
                      <a16:colId xmlns:a16="http://schemas.microsoft.com/office/drawing/2014/main" val="4167163782"/>
                    </a:ext>
                  </a:extLst>
                </a:gridCol>
                <a:gridCol w="628822">
                  <a:extLst>
                    <a:ext uri="{9D8B030D-6E8A-4147-A177-3AD203B41FA5}">
                      <a16:colId xmlns:a16="http://schemas.microsoft.com/office/drawing/2014/main" val="4173847677"/>
                    </a:ext>
                  </a:extLst>
                </a:gridCol>
                <a:gridCol w="1634476">
                  <a:extLst>
                    <a:ext uri="{9D8B030D-6E8A-4147-A177-3AD203B41FA5}">
                      <a16:colId xmlns:a16="http://schemas.microsoft.com/office/drawing/2014/main" val="2912805261"/>
                    </a:ext>
                  </a:extLst>
                </a:gridCol>
              </a:tblGrid>
              <a:tr h="37888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F43B29-98F9-C5AA-6315-CDB76F453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054689"/>
              </p:ext>
            </p:extLst>
          </p:nvPr>
        </p:nvGraphicFramePr>
        <p:xfrm>
          <a:off x="492329" y="4890551"/>
          <a:ext cx="3496817" cy="1602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7857">
                  <a:extLst>
                    <a:ext uri="{9D8B030D-6E8A-4147-A177-3AD203B41FA5}">
                      <a16:colId xmlns:a16="http://schemas.microsoft.com/office/drawing/2014/main" val="1640993024"/>
                    </a:ext>
                  </a:extLst>
                </a:gridCol>
                <a:gridCol w="1968960">
                  <a:extLst>
                    <a:ext uri="{9D8B030D-6E8A-4147-A177-3AD203B41FA5}">
                      <a16:colId xmlns:a16="http://schemas.microsoft.com/office/drawing/2014/main" val="19117615"/>
                    </a:ext>
                  </a:extLst>
                </a:gridCol>
              </a:tblGrid>
              <a:tr h="32046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Myriad Pro" panose="020B0503030403020204" charset="0"/>
                          <a:cs typeface="Myanmar Text" panose="020B0502040204020203" pitchFamily="34" charset="0"/>
                        </a:rPr>
                        <a:t>Sep-22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  <a:latin typeface="Myanmar Text" panose="020B0502040204020203" pitchFamily="34" charset="0"/>
                          <a:cs typeface="Myanmar Text" panose="020B0502040204020203" pitchFamily="34" charset="0"/>
                        </a:rPr>
                        <a:t> 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Myanmar Text" panose="020B0502040204020203" pitchFamily="34" charset="0"/>
                        <a:cs typeface="Myanmar Text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2743458"/>
                  </a:ext>
                </a:extLst>
              </a:tr>
              <a:tr h="320465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  <a:latin typeface="Myriad Pro" panose="020B0503030403020204" charset="0"/>
                          <a:cs typeface="Myanmar Text" panose="020B0502040204020203" pitchFamily="34" charset="0"/>
                        </a:rPr>
                        <a:t>Organic search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charset="0"/>
                        <a:cs typeface="Myanmar Text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u="none" strike="noStrike" dirty="0">
                          <a:effectLst/>
                          <a:latin typeface="Myriad Pro" panose="020B0503030403020204" charset="0"/>
                          <a:cs typeface="Myanmar Text" panose="020B0502040204020203" pitchFamily="34" charset="0"/>
                        </a:rPr>
                        <a:t>817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charset="0"/>
                        <a:cs typeface="Myanmar Text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1678582"/>
                  </a:ext>
                </a:extLst>
              </a:tr>
              <a:tr h="320465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  <a:latin typeface="Myriad Pro" panose="020B0503030403020204" charset="0"/>
                          <a:cs typeface="Myanmar Text" panose="020B0502040204020203" pitchFamily="34" charset="0"/>
                        </a:rPr>
                        <a:t>Direct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charset="0"/>
                        <a:cs typeface="Myanmar Text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u="none" strike="noStrike" dirty="0">
                          <a:effectLst/>
                          <a:latin typeface="Myriad Pro" panose="020B0503030403020204" charset="0"/>
                          <a:cs typeface="Myanmar Text" panose="020B0502040204020203" pitchFamily="34" charset="0"/>
                        </a:rPr>
                        <a:t>589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charset="0"/>
                        <a:cs typeface="Myanmar Text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808501"/>
                  </a:ext>
                </a:extLst>
              </a:tr>
              <a:tr h="320465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  <a:latin typeface="Myriad Pro" panose="020B0503030403020204" charset="0"/>
                          <a:cs typeface="Myanmar Text" panose="020B0502040204020203" pitchFamily="34" charset="0"/>
                        </a:rPr>
                        <a:t>Referral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charset="0"/>
                        <a:cs typeface="Myanmar Text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u="none" strike="noStrike" dirty="0">
                          <a:effectLst/>
                          <a:latin typeface="Myriad Pro" panose="020B0503030403020204" charset="0"/>
                          <a:cs typeface="Myanmar Text" panose="020B0502040204020203" pitchFamily="34" charset="0"/>
                        </a:rPr>
                        <a:t>52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charset="0"/>
                        <a:cs typeface="Myanmar Text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8315234"/>
                  </a:ext>
                </a:extLst>
              </a:tr>
              <a:tr h="320465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  <a:latin typeface="Myriad Pro" panose="020B0503030403020204" charset="0"/>
                          <a:cs typeface="Myanmar Text" panose="020B0502040204020203" pitchFamily="34" charset="0"/>
                        </a:rPr>
                        <a:t>Social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charset="0"/>
                        <a:cs typeface="Myanmar Text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charset="0"/>
                          <a:cs typeface="Myanmar Text" panose="020B0502040204020203" pitchFamily="34" charset="0"/>
                        </a:rPr>
                        <a:t>32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92206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BF8546-67D1-B541-E2E4-B96E307D6E77}"/>
              </a:ext>
            </a:extLst>
          </p:cNvPr>
          <p:cNvSpPr txBox="1"/>
          <p:nvPr/>
        </p:nvSpPr>
        <p:spPr>
          <a:xfrm>
            <a:off x="-22823" y="4551997"/>
            <a:ext cx="34968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45054">
                    <a:lumMod val="65000"/>
                    <a:lumOff val="35000"/>
                  </a:srgbClr>
                </a:solidFill>
                <a:latin typeface="Myriad Pro" panose="020B0503030403020204" charset="0"/>
              </a:rPr>
              <a:t>Where do visits come from (monthly): </a:t>
            </a:r>
            <a:endParaRPr lang="en-IN" sz="1600" dirty="0">
              <a:solidFill>
                <a:srgbClr val="545054">
                  <a:lumMod val="65000"/>
                  <a:lumOff val="35000"/>
                </a:srgbClr>
              </a:solidFill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5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Reference Slides</a:t>
            </a:r>
          </a:p>
        </p:txBody>
      </p:sp>
    </p:spTree>
    <p:extLst>
      <p:ext uri="{BB962C8B-B14F-4D97-AF65-F5344CB8AC3E}">
        <p14:creationId xmlns:p14="http://schemas.microsoft.com/office/powerpoint/2010/main" val="273496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800A-72B0-471B-A678-EBB803A3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64" y="123986"/>
            <a:ext cx="8750274" cy="1328554"/>
          </a:xfrm>
        </p:spPr>
        <p:txBody>
          <a:bodyPr>
            <a:normAutofit/>
          </a:bodyPr>
          <a:lstStyle/>
          <a:p>
            <a:r>
              <a:rPr lang="en-US" sz="3600" dirty="0"/>
              <a:t>MARCOM Approach - </a:t>
            </a:r>
            <a:r>
              <a:rPr lang="en-US" sz="3600" dirty="0" err="1"/>
              <a:t>bindoo</a:t>
            </a:r>
            <a:r>
              <a:rPr lang="en-US" sz="3600" dirty="0"/>
              <a:t> </a:t>
            </a:r>
            <a:endParaRPr lang="en-IN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DC3D57-6F2B-7BA2-756D-25D25D327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173570"/>
            <a:ext cx="10697098" cy="5129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300" b="1" dirty="0">
                <a:latin typeface="Myriad Pro" panose="020B0503030403020204" charset="0"/>
              </a:rPr>
              <a:t>MARCOM Goals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300" dirty="0">
                <a:latin typeface="Myriad Pro" panose="020B0503030403020204" charset="0"/>
              </a:rPr>
              <a:t>Provide sustained Market Visibility for oneM2M; </a:t>
            </a:r>
            <a:endParaRPr lang="en-IN" sz="2300" dirty="0">
              <a:latin typeface="Myriad Pro" panose="020B050303040302020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300" dirty="0">
                <a:latin typeface="Myriad Pro" panose="020B0503030403020204" charset="0"/>
              </a:rPr>
              <a:t>to increase the understanding of oneM2M both as a technical standard and as an organization for developing and maintaining a standardization roadmap; and, </a:t>
            </a:r>
            <a:endParaRPr lang="en-IN" sz="2300" dirty="0">
              <a:latin typeface="Myriad Pro" panose="020B050303040302020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300" dirty="0">
                <a:latin typeface="Myriad Pro" panose="020B0503030403020204" charset="0"/>
              </a:rPr>
              <a:t>develop the market for oneM2M solutions.</a:t>
            </a:r>
            <a:endParaRPr lang="en-IN" sz="2300" dirty="0">
              <a:latin typeface="Myriad Pro" panose="020B0503030403020204" charset="0"/>
            </a:endParaRPr>
          </a:p>
          <a:p>
            <a:pPr marL="0" indent="0">
              <a:buNone/>
            </a:pPr>
            <a:endParaRPr lang="en-IN" sz="2300" dirty="0"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2300" b="1" dirty="0">
                <a:latin typeface="Myriad Pro" panose="020B0503030403020204" charset="0"/>
                <a:ea typeface="Calibri" panose="020F0502020204030204" pitchFamily="34" charset="0"/>
              </a:rPr>
              <a:t>Approach</a:t>
            </a:r>
          </a:p>
          <a:p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Global (oneM2M level), Partner level and Regional activities</a:t>
            </a:r>
          </a:p>
          <a:p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Articles &amp; Speaking Opportunities in targeted journals/periodicals and Events</a:t>
            </a:r>
          </a:p>
          <a:p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Support development of collateral for Developers</a:t>
            </a:r>
          </a:p>
          <a:p>
            <a:pPr marL="0" indent="0">
              <a:buNone/>
            </a:pPr>
            <a:endParaRPr lang="en-IN" sz="2300" dirty="0"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Interactions being held with Partner and oneM2M experts</a:t>
            </a:r>
          </a:p>
        </p:txBody>
      </p:sp>
      <p:sp>
        <p:nvSpPr>
          <p:cNvPr id="4" name="Footer Placeholder 38">
            <a:extLst>
              <a:ext uri="{FF2B5EF4-FFF2-40B4-BE49-F238E27FC236}">
                <a16:creationId xmlns:a16="http://schemas.microsoft.com/office/drawing/2014/main" id="{99B81CA2-4A57-E690-AC79-B94EA289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122472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2D828650-DF9C-D58C-34FB-F1E3C36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8" y="4121766"/>
            <a:ext cx="314632" cy="314632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15676D0B-8142-4730-26B8-0B7DF1EE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9A8083C0-47EA-AB84-D808-3DAE64E0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1" y="4127028"/>
            <a:ext cx="309013" cy="309013"/>
          </a:xfrm>
          <a:prstGeom prst="rect">
            <a:avLst/>
          </a:prstGeom>
        </p:spPr>
      </p:pic>
      <p:pic>
        <p:nvPicPr>
          <p:cNvPr id="11" name="Graphic 10">
            <a:hlinkClick r:id="rId11"/>
            <a:extLst>
              <a:ext uri="{FF2B5EF4-FFF2-40B4-BE49-F238E27FC236}">
                <a16:creationId xmlns:a16="http://schemas.microsoft.com/office/drawing/2014/main" id="{6FD392EC-E160-2323-18EA-7EB8FC7A8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8" y="4121409"/>
            <a:ext cx="314632" cy="314632"/>
          </a:xfrm>
          <a:prstGeom prst="rect">
            <a:avLst/>
          </a:prstGeom>
        </p:spPr>
      </p:pic>
      <p:pic>
        <p:nvPicPr>
          <p:cNvPr id="13" name="Graphic 12">
            <a:hlinkClick r:id="rId14"/>
            <a:extLst>
              <a:ext uri="{FF2B5EF4-FFF2-40B4-BE49-F238E27FC236}">
                <a16:creationId xmlns:a16="http://schemas.microsoft.com/office/drawing/2014/main" id="{A0738B77-E29A-8F47-C577-4631B95A0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6"/>
            <a:ext cx="314632" cy="314632"/>
          </a:xfrm>
          <a:prstGeom prst="rect">
            <a:avLst/>
          </a:prstGeom>
        </p:spPr>
      </p:pic>
      <p:pic>
        <p:nvPicPr>
          <p:cNvPr id="6" name="Graphic 5">
            <a:hlinkClick r:id="rId17"/>
            <a:extLst>
              <a:ext uri="{FF2B5EF4-FFF2-40B4-BE49-F238E27FC236}">
                <a16:creationId xmlns:a16="http://schemas.microsoft.com/office/drawing/2014/main" id="{1ADEE9BC-83F7-EDE4-CDFC-577986EE24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1C11-B334-E595-F09A-02162CDE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568672" cy="1173570"/>
          </a:xfrm>
        </p:spPr>
        <p:txBody>
          <a:bodyPr>
            <a:normAutofit/>
          </a:bodyPr>
          <a:lstStyle/>
          <a:p>
            <a:r>
              <a:rPr lang="en-IN" dirty="0"/>
              <a:t>Ideas/Suggestions for way ahead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76F2-BC92-6868-5396-49D1AE2B6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457200" algn="l"/>
              </a:tabLst>
            </a:pPr>
            <a:r>
              <a:rPr lang="en-IN" sz="1800" dirty="0">
                <a:solidFill>
                  <a:schemeClr val="bg2">
                    <a:lumMod val="25000"/>
                  </a:schemeClr>
                </a:solidFill>
                <a:effectLst/>
                <a:latin typeface="Myriad Pro" panose="020B0503030403020204" charset="0"/>
                <a:ea typeface="Times New Roman" panose="02020603050405020304" pitchFamily="18" charset="0"/>
              </a:rPr>
              <a:t>Outcome of the upcoming ITU-T SG20 meeting in early Feb’23</a:t>
            </a:r>
            <a:endParaRPr lang="en-IN" sz="1800" dirty="0">
              <a:solidFill>
                <a:schemeClr val="bg2">
                  <a:lumMod val="25000"/>
                </a:schemeClr>
              </a:solidFill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IN" sz="1800" b="1" dirty="0">
                <a:solidFill>
                  <a:schemeClr val="bg2">
                    <a:lumMod val="25000"/>
                  </a:schemeClr>
                </a:solidFill>
                <a:effectLst/>
                <a:latin typeface="Myriad Pro" panose="020B0503030403020204" charset="0"/>
                <a:ea typeface="Times New Roman" panose="02020603050405020304" pitchFamily="18" charset="0"/>
              </a:rPr>
              <a:t>White paper on MEC expected to be released in Q2’23 – </a:t>
            </a:r>
            <a:r>
              <a:rPr lang="en-IN" sz="1800" b="1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00"/>
                </a:highlight>
                <a:latin typeface="Myriad Pro" panose="020B0503030403020204" charset="0"/>
                <a:ea typeface="Times New Roman" panose="02020603050405020304" pitchFamily="18" charset="0"/>
              </a:rPr>
              <a:t>After TP 59</a:t>
            </a:r>
            <a:endParaRPr lang="en-IN" sz="1800" dirty="0">
              <a:solidFill>
                <a:schemeClr val="bg2">
                  <a:lumMod val="25000"/>
                </a:schemeClr>
              </a:solidFill>
              <a:effectLst/>
              <a:highlight>
                <a:srgbClr val="FFFF00"/>
              </a:highlight>
              <a:latin typeface="Myriad Pro" panose="020B0503030403020204" charset="0"/>
              <a:ea typeface="Calibri" panose="020F050202020403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IN" sz="1800" dirty="0">
                <a:solidFill>
                  <a:schemeClr val="bg2">
                    <a:lumMod val="25000"/>
                  </a:schemeClr>
                </a:solidFill>
                <a:effectLst/>
                <a:latin typeface="Myriad Pro" panose="020B0503030403020204" charset="0"/>
                <a:ea typeface="Times New Roman" panose="02020603050405020304" pitchFamily="18" charset="0"/>
              </a:rPr>
              <a:t>The 3</a:t>
            </a:r>
            <a:r>
              <a:rPr lang="en-IN" sz="1800" baseline="30000" dirty="0">
                <a:solidFill>
                  <a:schemeClr val="bg2">
                    <a:lumMod val="25000"/>
                  </a:schemeClr>
                </a:solidFill>
                <a:effectLst/>
                <a:latin typeface="Myriad Pro" panose="020B0503030403020204" charset="0"/>
                <a:ea typeface="Times New Roman" panose="02020603050405020304" pitchFamily="18" charset="0"/>
              </a:rPr>
              <a:t>rd</a:t>
            </a:r>
            <a:r>
              <a:rPr lang="en-IN" sz="1800" dirty="0">
                <a:solidFill>
                  <a:schemeClr val="bg2">
                    <a:lumMod val="25000"/>
                  </a:schemeClr>
                </a:solidFill>
                <a:effectLst/>
                <a:latin typeface="Myriad Pro" panose="020B0503030403020204" charset="0"/>
                <a:ea typeface="Times New Roman" panose="02020603050405020304" pitchFamily="18" charset="0"/>
              </a:rPr>
              <a:t> International Hackathon with universities as target audience to be rolled out in H1’CY23</a:t>
            </a:r>
            <a:endParaRPr lang="en-IN" sz="1800" dirty="0">
              <a:solidFill>
                <a:schemeClr val="bg2">
                  <a:lumMod val="25000"/>
                </a:schemeClr>
              </a:solidFill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IN" sz="1800" dirty="0">
                <a:solidFill>
                  <a:schemeClr val="bg2">
                    <a:lumMod val="25000"/>
                  </a:schemeClr>
                </a:solidFill>
                <a:effectLst/>
                <a:latin typeface="Myriad Pro" panose="020B0503030403020204" charset="0"/>
                <a:ea typeface="Times New Roman" panose="02020603050405020304" pitchFamily="18" charset="0"/>
              </a:rPr>
              <a:t>Developer series tutorials (Andreas Kraft) – </a:t>
            </a:r>
            <a:r>
              <a:rPr lang="en-IN" sz="180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00"/>
                </a:highlight>
                <a:latin typeface="Myriad Pro" panose="020B0503030403020204" charset="0"/>
                <a:ea typeface="Times New Roman" panose="02020603050405020304" pitchFamily="18" charset="0"/>
              </a:rPr>
              <a:t>Post Q1 CY’23</a:t>
            </a:r>
            <a:endParaRPr lang="en-IN" sz="1800" dirty="0">
              <a:solidFill>
                <a:schemeClr val="bg2">
                  <a:lumMod val="25000"/>
                </a:schemeClr>
              </a:solidFill>
              <a:effectLst/>
              <a:highlight>
                <a:srgbClr val="FFFF00"/>
              </a:highlight>
              <a:latin typeface="Myriad Pro" panose="020B0503030403020204" charset="0"/>
              <a:ea typeface="Calibri" panose="020F050202020403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IN" sz="1800" b="1" dirty="0">
                <a:solidFill>
                  <a:schemeClr val="bg2">
                    <a:lumMod val="25000"/>
                  </a:schemeClr>
                </a:solidFill>
                <a:effectLst/>
                <a:latin typeface="Myriad Pro" panose="020B0503030403020204" charset="0"/>
                <a:ea typeface="Times New Roman" panose="02020603050405020304" pitchFamily="18" charset="0"/>
              </a:rPr>
              <a:t>University outreach/engagement</a:t>
            </a:r>
            <a:endParaRPr lang="en-IN" sz="1800" dirty="0">
              <a:solidFill>
                <a:schemeClr val="bg2">
                  <a:lumMod val="25000"/>
                </a:schemeClr>
              </a:solidFill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IN" sz="180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00FF00"/>
                </a:highlight>
                <a:latin typeface="Myriad Pro" panose="020B0503030403020204" charset="0"/>
                <a:ea typeface="Times New Roman" panose="02020603050405020304" pitchFamily="18" charset="0"/>
              </a:rPr>
              <a:t>GCF-TTA’s oneM2M </a:t>
            </a:r>
            <a:r>
              <a:rPr lang="en-IN" sz="180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00FF00"/>
                </a:highlight>
                <a:latin typeface="Myriad Pro" panose="020B0503030403020204" charset="0"/>
                <a:ea typeface="Times New Roman" panose="02020603050405020304" pitchFamily="18" charset="0"/>
              </a:rPr>
              <a:t>Rel</a:t>
            </a:r>
            <a:r>
              <a:rPr lang="en-IN" sz="180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00FF00"/>
                </a:highlight>
                <a:latin typeface="Myriad Pro" panose="020B0503030403020204" charset="0"/>
                <a:ea typeface="Times New Roman" panose="02020603050405020304" pitchFamily="18" charset="0"/>
              </a:rPr>
              <a:t> 2 Certification announcement (expected in this week)</a:t>
            </a:r>
            <a:endParaRPr lang="en-IN" sz="1800" dirty="0">
              <a:solidFill>
                <a:schemeClr val="bg2">
                  <a:lumMod val="25000"/>
                </a:schemeClr>
              </a:solidFill>
              <a:effectLst/>
              <a:highlight>
                <a:srgbClr val="00FF00"/>
              </a:highlight>
              <a:latin typeface="Myriad Pro" panose="020B0503030403020204" charset="0"/>
              <a:ea typeface="Calibri" panose="020F050202020403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IN" sz="1800" dirty="0">
                <a:solidFill>
                  <a:schemeClr val="bg2">
                    <a:lumMod val="25000"/>
                  </a:schemeClr>
                </a:solidFill>
                <a:effectLst/>
                <a:latin typeface="Myriad Pro" panose="020B0503030403020204" charset="0"/>
                <a:ea typeface="Times New Roman" panose="02020603050405020304" pitchFamily="18" charset="0"/>
              </a:rPr>
              <a:t>TP58 and Stakeholders day in India New Delhi 20-24 Feb’23</a:t>
            </a:r>
            <a:endParaRPr lang="en-IN" sz="1800" dirty="0">
              <a:solidFill>
                <a:schemeClr val="bg2">
                  <a:lumMod val="25000"/>
                </a:schemeClr>
              </a:solidFill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IN" sz="1800" dirty="0">
                <a:solidFill>
                  <a:schemeClr val="bg2">
                    <a:lumMod val="25000"/>
                  </a:schemeClr>
                </a:solidFill>
                <a:effectLst/>
                <a:latin typeface="Myriad Pro" panose="020B0503030403020204" charset="0"/>
                <a:ea typeface="Times New Roman" panose="02020603050405020304" pitchFamily="18" charset="0"/>
              </a:rPr>
              <a:t>TP 61 and University engagement in Penn State Univ.  14-18 Aug’23 tentative</a:t>
            </a:r>
            <a:endParaRPr lang="en-IN" sz="1800" dirty="0">
              <a:solidFill>
                <a:schemeClr val="bg2">
                  <a:lumMod val="25000"/>
                </a:schemeClr>
              </a:solidFill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IN" sz="1800" dirty="0">
                <a:solidFill>
                  <a:schemeClr val="bg2">
                    <a:lumMod val="25000"/>
                  </a:schemeClr>
                </a:solidFill>
                <a:effectLst/>
                <a:latin typeface="Myriad Pro" panose="020B0503030403020204" charset="0"/>
                <a:ea typeface="Times New Roman" panose="02020603050405020304" pitchFamily="18" charset="0"/>
              </a:rPr>
              <a:t>oneM2M level International conference … hosted by a partner (say combine with TP61?)</a:t>
            </a:r>
            <a:endParaRPr lang="en-IN" sz="1800" dirty="0">
              <a:solidFill>
                <a:schemeClr val="bg2">
                  <a:lumMod val="25000"/>
                </a:schemeClr>
              </a:solidFill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IN" sz="1800" dirty="0">
                <a:solidFill>
                  <a:schemeClr val="bg2">
                    <a:lumMod val="25000"/>
                  </a:schemeClr>
                </a:solidFill>
                <a:effectLst/>
                <a:latin typeface="Myriad Pro" panose="020B0503030403020204" charset="0"/>
                <a:ea typeface="Times New Roman" panose="02020603050405020304" pitchFamily="18" charset="0"/>
              </a:rPr>
              <a:t>oneM2M Webinar (continuation from the one conducted on 9 Sep’22)</a:t>
            </a:r>
            <a:endParaRPr lang="en-IN" sz="1800" dirty="0">
              <a:solidFill>
                <a:schemeClr val="bg2">
                  <a:lumMod val="25000"/>
                </a:schemeClr>
              </a:solidFill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IN" sz="1800" dirty="0" err="1">
                <a:solidFill>
                  <a:schemeClr val="bg2">
                    <a:lumMod val="25000"/>
                  </a:schemeClr>
                </a:solidFill>
                <a:effectLst/>
                <a:latin typeface="Myriad Pro" panose="020B0503030403020204" charset="0"/>
                <a:ea typeface="Times New Roman" panose="02020603050405020304" pitchFamily="18" charset="0"/>
              </a:rPr>
              <a:t>Rel</a:t>
            </a:r>
            <a:r>
              <a:rPr lang="en-IN" sz="1800" dirty="0">
                <a:solidFill>
                  <a:schemeClr val="bg2">
                    <a:lumMod val="25000"/>
                  </a:schemeClr>
                </a:solidFill>
                <a:effectLst/>
                <a:latin typeface="Myriad Pro" panose="020B0503030403020204" charset="0"/>
                <a:ea typeface="Times New Roman" panose="02020603050405020304" pitchFamily="18" charset="0"/>
              </a:rPr>
              <a:t> 5 and beyond</a:t>
            </a:r>
            <a:endParaRPr lang="en-IN" sz="1800" dirty="0">
              <a:solidFill>
                <a:schemeClr val="bg2">
                  <a:lumMod val="25000"/>
                </a:schemeClr>
              </a:solidFill>
              <a:effectLst/>
              <a:latin typeface="Myriad Pro" panose="020B0503030403020204" charset="0"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7D05B-5067-A41D-59D6-7BB87FA3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96EA9-4C9E-FDA4-7EF4-EF8DA56E0C75}"/>
              </a:ext>
            </a:extLst>
          </p:cNvPr>
          <p:cNvSpPr txBox="1"/>
          <p:nvPr/>
        </p:nvSpPr>
        <p:spPr>
          <a:xfrm>
            <a:off x="2067660" y="59870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2E2E31"/>
                </a:solidFill>
                <a:effectLst/>
                <a:latin typeface="Myriad Pro" panose="020B0503030403020204" charset="0"/>
              </a:rPr>
              <a:t>Please find more details in </a:t>
            </a:r>
            <a:r>
              <a:rPr lang="en-US" sz="1800" b="1" i="0" u="none" strike="noStrike" dirty="0">
                <a:solidFill>
                  <a:srgbClr val="B42025"/>
                </a:solidFill>
                <a:effectLst/>
                <a:latin typeface="Myriad Pro" panose="020B0503030403020204" charset="0"/>
                <a:hlinkClick r:id="rId3"/>
              </a:rPr>
              <a:t>this announcement (PDF)</a:t>
            </a:r>
            <a:r>
              <a:rPr lang="en-US" sz="1800" b="1" i="0" dirty="0">
                <a:solidFill>
                  <a:srgbClr val="2E2E31"/>
                </a:solidFill>
                <a:effectLst/>
                <a:latin typeface="Myriad Pro" panose="020B0503030403020204" charset="0"/>
              </a:rPr>
              <a:t>.</a:t>
            </a:r>
            <a:endParaRPr lang="en-IN" sz="1800" b="1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5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9bea0c9e96_0_1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400" cy="117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 Highlights</a:t>
            </a:r>
            <a:endParaRPr dirty="0"/>
          </a:p>
        </p:txBody>
      </p:sp>
      <p:sp>
        <p:nvSpPr>
          <p:cNvPr id="91" name="Google Shape;91;g19bea0c9e96_0_1"/>
          <p:cNvSpPr txBox="1"/>
          <p:nvPr/>
        </p:nvSpPr>
        <p:spPr>
          <a:xfrm>
            <a:off x="132750" y="1111815"/>
            <a:ext cx="12059250" cy="496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Myriad Pro" panose="020B0503030403020204" charset="0"/>
              </a:rPr>
              <a:t>External Publications:</a:t>
            </a:r>
            <a:r>
              <a:rPr lang="en-US" sz="2000" dirty="0">
                <a:solidFill>
                  <a:schemeClr val="dk1"/>
                </a:solidFill>
                <a:latin typeface="Myriad Pro" panose="020B0503030403020204" charset="0"/>
              </a:rPr>
              <a:t>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IN" sz="1800" i="0" dirty="0">
                <a:solidFill>
                  <a:srgbClr val="1155CC"/>
                </a:solidFill>
                <a:effectLst/>
                <a:latin typeface="Myriad Pro" panose="020B0503030403020204" charset="0"/>
                <a:hlinkClick r:id="rId3"/>
              </a:rPr>
              <a:t>ETSI Enjoy Jan</a:t>
            </a:r>
            <a:r>
              <a:rPr lang="en-IN" sz="1800" i="0" dirty="0">
                <a:solidFill>
                  <a:srgbClr val="1155CC"/>
                </a:solidFill>
                <a:effectLst/>
                <a:latin typeface="Myriad Pro" panose="020B0503030403020204" charset="0"/>
              </a:rPr>
              <a:t>, </a:t>
            </a:r>
            <a:r>
              <a:rPr lang="en-US" sz="1800" i="0" dirty="0">
                <a:solidFill>
                  <a:srgbClr val="1155CC"/>
                </a:solidFill>
                <a:effectLst/>
                <a:latin typeface="Myriad Pro" panose="020B0503030403020204" charset="0"/>
              </a:rPr>
              <a:t>(Jan’23), </a:t>
            </a:r>
            <a:endParaRPr lang="en-IN" sz="1800" i="0" dirty="0">
              <a:solidFill>
                <a:srgbClr val="1155CC"/>
              </a:solidFill>
              <a:effectLst/>
              <a:latin typeface="Myriad Pro" panose="020B050303040302020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sz="1800" i="0" dirty="0">
                <a:solidFill>
                  <a:srgbClr val="1155CC"/>
                </a:solidFill>
                <a:effectLst/>
                <a:latin typeface="Myriad Pro" panose="020B0503030403020204" charset="0"/>
                <a:hlinkClick r:id="rId4"/>
              </a:rPr>
              <a:t>The Fast Mode - Metaverse standards</a:t>
            </a:r>
            <a:r>
              <a:rPr lang="en-US" sz="1800" i="0" dirty="0">
                <a:solidFill>
                  <a:srgbClr val="1155CC"/>
                </a:solidFill>
                <a:effectLst/>
                <a:latin typeface="Myriad Pro" panose="020B0503030403020204" charset="0"/>
              </a:rPr>
              <a:t> (Jan’23),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IN" sz="1800" i="0" dirty="0">
                <a:solidFill>
                  <a:srgbClr val="1155CC"/>
                </a:solidFill>
                <a:effectLst/>
                <a:latin typeface="Myriad Pro" panose="020B0503030403020204" charset="0"/>
                <a:hlinkClick r:id="rId5"/>
              </a:rPr>
              <a:t>Pipeline Magazine (2023 predictions)</a:t>
            </a:r>
            <a:r>
              <a:rPr lang="en-IN" sz="1800" i="0" dirty="0">
                <a:solidFill>
                  <a:srgbClr val="1155CC"/>
                </a:solidFill>
                <a:effectLst/>
                <a:latin typeface="Myriad Pro" panose="020B0503030403020204" charset="0"/>
              </a:rPr>
              <a:t> (Feb’23)</a:t>
            </a:r>
            <a:endParaRPr lang="en-US" sz="2000" dirty="0">
              <a:solidFill>
                <a:schemeClr val="dk1"/>
              </a:solidFill>
              <a:latin typeface="Myriad Pro" panose="020B050303040302020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Myriad Pro" panose="020B0503030403020204" charset="0"/>
              </a:rPr>
              <a:t>Engagement: </a:t>
            </a:r>
            <a:r>
              <a:rPr lang="en-US" sz="2000" dirty="0">
                <a:solidFill>
                  <a:schemeClr val="dk1"/>
                </a:solidFill>
                <a:latin typeface="Myriad Pro" panose="020B0503030403020204" charset="0"/>
              </a:rPr>
              <a:t>2 executive insights published in Jan’23, one on 1</a:t>
            </a:r>
            <a:r>
              <a:rPr lang="en-US" sz="2000" baseline="30000" dirty="0">
                <a:solidFill>
                  <a:schemeClr val="dk1"/>
                </a:solidFill>
                <a:latin typeface="Myriad Pro" panose="020B0503030403020204" charset="0"/>
              </a:rPr>
              <a:t>st</a:t>
            </a:r>
            <a:r>
              <a:rPr lang="en-US" sz="2000" dirty="0">
                <a:solidFill>
                  <a:schemeClr val="dk1"/>
                </a:solidFill>
                <a:latin typeface="Myriad Pro" panose="020B0503030403020204" charset="0"/>
              </a:rPr>
              <a:t> Feb’23</a:t>
            </a:r>
            <a:endParaRPr sz="2000" dirty="0">
              <a:solidFill>
                <a:schemeClr val="dk1"/>
              </a:solidFill>
              <a:latin typeface="Myriad Pro" panose="020B050303040302020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Myriad Pro" panose="020B0503030403020204" charset="0"/>
              </a:rPr>
              <a:t>Visibility:</a:t>
            </a:r>
            <a:endParaRPr sz="2000" b="1" dirty="0">
              <a:solidFill>
                <a:schemeClr val="dk1"/>
              </a:solidFill>
              <a:latin typeface="Myriad Pro" panose="020B050303040302020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yriad Pro" panose="020B0503030403020204" charset="0"/>
              </a:rPr>
              <a:t>Total Events organized (None</a:t>
            </a:r>
            <a:r>
              <a:rPr lang="en-US" sz="2000" b="1" dirty="0">
                <a:solidFill>
                  <a:schemeClr val="dk1"/>
                </a:solidFill>
                <a:latin typeface="Myriad Pro" panose="020B0503030403020204" charset="0"/>
              </a:rPr>
              <a:t>@oneM2M, </a:t>
            </a:r>
            <a:r>
              <a:rPr lang="en-US" sz="2000" dirty="0" err="1">
                <a:solidFill>
                  <a:schemeClr val="dk1"/>
                </a:solidFill>
                <a:latin typeface="Myriad Pro" panose="020B0503030403020204" charset="0"/>
              </a:rPr>
              <a:t>None</a:t>
            </a:r>
            <a:r>
              <a:rPr lang="en-US" sz="2000" b="1" dirty="0" err="1">
                <a:solidFill>
                  <a:schemeClr val="dk1"/>
                </a:solidFill>
                <a:latin typeface="Myriad Pro" panose="020B0503030403020204" charset="0"/>
              </a:rPr>
              <a:t>@Partner</a:t>
            </a:r>
            <a:r>
              <a:rPr lang="en-US" sz="2000" b="1" dirty="0">
                <a:solidFill>
                  <a:schemeClr val="dk1"/>
                </a:solidFill>
                <a:latin typeface="Myriad Pro" panose="020B0503030403020204" charset="0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Myriad Pro" panose="020B0503030403020204" charset="0"/>
              </a:rPr>
              <a:t>None</a:t>
            </a:r>
            <a:r>
              <a:rPr lang="en-US" sz="2000" b="1" dirty="0" err="1">
                <a:solidFill>
                  <a:schemeClr val="dk1"/>
                </a:solidFill>
                <a:latin typeface="Myriad Pro" panose="020B0503030403020204" charset="0"/>
              </a:rPr>
              <a:t>@Regional</a:t>
            </a:r>
            <a:r>
              <a:rPr lang="en-US" sz="2000" b="1" dirty="0">
                <a:solidFill>
                  <a:schemeClr val="dk1"/>
                </a:solidFill>
                <a:latin typeface="Myriad Pro" panose="020B0503030403020204" charset="0"/>
              </a:rPr>
              <a:t> level</a:t>
            </a:r>
            <a:r>
              <a:rPr lang="en-US" sz="2000" dirty="0">
                <a:solidFill>
                  <a:schemeClr val="dk1"/>
                </a:solidFill>
                <a:latin typeface="Myriad Pro" panose="020B0503030403020204" charset="0"/>
              </a:rPr>
              <a:t>)</a:t>
            </a:r>
            <a:endParaRPr sz="2000" dirty="0">
              <a:solidFill>
                <a:schemeClr val="dk1"/>
              </a:solidFill>
              <a:latin typeface="Myriad Pro" panose="020B050303040302020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Myriad Pro" panose="020B0503030403020204" charset="0"/>
              </a:rPr>
              <a:t>Speaking Opportunities – </a:t>
            </a:r>
            <a:r>
              <a:rPr lang="en-US" sz="2000" dirty="0">
                <a:solidFill>
                  <a:schemeClr val="dk1"/>
                </a:solidFill>
                <a:latin typeface="Myriad Pro" panose="020B0503030403020204" charset="0"/>
              </a:rPr>
              <a:t>mentioned in notes</a:t>
            </a:r>
            <a:endParaRPr sz="2000" dirty="0">
              <a:solidFill>
                <a:schemeClr val="dk1"/>
              </a:solidFill>
              <a:latin typeface="Myriad Pro" panose="020B050303040302020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Myriad Pro" panose="020B0503030403020204" charset="0"/>
              </a:rPr>
              <a:t>Social Media:</a:t>
            </a:r>
            <a:endParaRPr sz="2000" b="1" dirty="0">
              <a:solidFill>
                <a:schemeClr val="dk1"/>
              </a:solidFill>
              <a:latin typeface="Myriad Pro" panose="020B050303040302020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yriad Pro" panose="020B0503030403020204" charset="0"/>
              </a:rPr>
              <a:t>1455 Twitter followers, 13 posts	1307 LinkedIn followers, 5 posts</a:t>
            </a:r>
            <a:endParaRPr sz="2000" dirty="0">
              <a:solidFill>
                <a:schemeClr val="dk1"/>
              </a:solidFill>
              <a:latin typeface="Myriad Pro" panose="020B050303040302020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Myriad Pro" panose="020B0503030403020204" charset="0"/>
              </a:rPr>
              <a:t>Communiques &amp; PRs:</a:t>
            </a:r>
            <a:endParaRPr sz="2000" b="1" dirty="0">
              <a:solidFill>
                <a:schemeClr val="dk1"/>
              </a:solidFill>
              <a:latin typeface="Myriad Pro" panose="020B050303040302020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dk1"/>
                </a:solidFill>
                <a:latin typeface="Myriad Pro" panose="020B0503030403020204" charset="0"/>
              </a:rPr>
              <a:t>oneM2M in the News – 1206 followers			</a:t>
            </a:r>
            <a:endParaRPr sz="2000" b="1" dirty="0">
              <a:solidFill>
                <a:schemeClr val="dk1"/>
              </a:solidFill>
              <a:highlight>
                <a:srgbClr val="FFFF00"/>
              </a:highlight>
              <a:latin typeface="Myriad Pro" panose="020B0503030403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Thought Leadership – Articles</a:t>
            </a:r>
            <a:endParaRPr lang="fr-FR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7E1738-F39A-DE69-579A-E8A3ACA6C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173570"/>
            <a:ext cx="10515600" cy="535079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2300" i="1" dirty="0">
                <a:latin typeface="Myriad Pro" panose="020B0503030403020204" charset="0"/>
              </a:rPr>
              <a:t>Global Journals</a:t>
            </a:r>
          </a:p>
          <a:p>
            <a:pPr marL="800100" lvl="1" indent="-342900">
              <a:buAutoNum type="arabicPeriod"/>
            </a:pPr>
            <a:r>
              <a:rPr lang="en-US" sz="1800" dirty="0">
                <a:solidFill>
                  <a:srgbClr val="1155CC"/>
                </a:solidFill>
                <a:latin typeface="Myriad Pro" panose="020B0503030403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Fast Mode - Metaverse standards</a:t>
            </a:r>
            <a:endParaRPr lang="en-US" sz="1800" dirty="0">
              <a:solidFill>
                <a:srgbClr val="1155CC"/>
              </a:solidFill>
              <a:latin typeface="Myriad Pro" panose="020B0503030403020204" charset="0"/>
            </a:endParaRPr>
          </a:p>
          <a:p>
            <a:pPr marL="800100" lvl="1" indent="-342900">
              <a:buAutoNum type="arabicPeriod"/>
            </a:pPr>
            <a:r>
              <a:rPr lang="en-IN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Pipeline Magazine (2023 predictions)</a:t>
            </a:r>
            <a:endParaRPr lang="en-IN" sz="1800" i="0" u="sng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1155CC"/>
              </a:solidFill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2300" i="1" dirty="0">
                <a:latin typeface="Myriad Pro" panose="020B0503030403020204" charset="0"/>
              </a:rPr>
              <a:t>Trade Journals</a:t>
            </a:r>
          </a:p>
          <a:p>
            <a:pPr marL="457200" lvl="1" indent="0">
              <a:buNone/>
            </a:pPr>
            <a:endParaRPr lang="en-IN" sz="2300" dirty="0"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2300" i="1" dirty="0">
                <a:latin typeface="Myriad Pro" panose="020B0503030403020204" charset="0"/>
              </a:rPr>
              <a:t>Regional</a:t>
            </a:r>
            <a:endParaRPr lang="en-US" sz="2300" i="1" dirty="0">
              <a:latin typeface="Myriad Pro" panose="020B050303040302020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en-US" sz="2300" u="sng" dirty="0">
              <a:effectLst/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2300" i="1" dirty="0">
                <a:latin typeface="Myriad Pro" panose="020B0503030403020204" charset="0"/>
              </a:rPr>
              <a:t>Partner Communiques</a:t>
            </a:r>
          </a:p>
          <a:p>
            <a:pPr marL="800100" lvl="1" indent="-342900">
              <a:buAutoNum type="arabicPeriod"/>
            </a:pPr>
            <a:r>
              <a:rPr lang="en-IN" sz="1800" i="0" dirty="0">
                <a:solidFill>
                  <a:srgbClr val="1155CC"/>
                </a:solidFill>
                <a:effectLst/>
                <a:latin typeface="Myriad Pro" panose="020B0503030403020204" charset="0"/>
                <a:hlinkClick r:id="rId6"/>
              </a:rPr>
              <a:t>ETSI Enjoy Jan</a:t>
            </a:r>
            <a:endParaRPr lang="en-IN" sz="1800" i="0" dirty="0">
              <a:solidFill>
                <a:srgbClr val="1155CC"/>
              </a:solidFill>
              <a:effectLst/>
              <a:latin typeface="Myriad Pro" panose="020B0503030403020204" charset="0"/>
            </a:endParaRPr>
          </a:p>
          <a:p>
            <a:pPr marL="914400" lvl="1" indent="-457200">
              <a:buAutoNum type="arabicPeriod"/>
            </a:pPr>
            <a:endParaRPr lang="en-US" sz="2300" i="1" dirty="0">
              <a:latin typeface="Myriad Pro" panose="020B050303040302020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238D56-6C32-ADDF-69DC-8F94D3E9324B}"/>
              </a:ext>
            </a:extLst>
          </p:cNvPr>
          <p:cNvSpPr/>
          <p:nvPr/>
        </p:nvSpPr>
        <p:spPr>
          <a:xfrm>
            <a:off x="9529916" y="6071862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358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D487-583A-4514-9E44-AF625A27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58994"/>
            <a:ext cx="8902294" cy="117357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Myriad Pro" panose="020B0503030403020204" charset="0"/>
              </a:rPr>
              <a:t>Engagement – Executive Insights (CY22):</a:t>
            </a:r>
            <a:endParaRPr lang="en-GB" sz="2400" dirty="0">
              <a:highlight>
                <a:srgbClr val="FFFF00"/>
              </a:highlight>
              <a:latin typeface="Myriad Pro" panose="020B0503030403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69A2E-D440-4F4D-BD1A-6A7913D760FE}"/>
              </a:ext>
            </a:extLst>
          </p:cNvPr>
          <p:cNvSpPr/>
          <p:nvPr/>
        </p:nvSpPr>
        <p:spPr>
          <a:xfrm>
            <a:off x="334696" y="1805164"/>
            <a:ext cx="7427765" cy="1477328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lvl="1"/>
            <a:r>
              <a:rPr lang="en-GB" b="1" dirty="0">
                <a:latin typeface="Myriad Pro" panose="020B0503030403020204" charset="0"/>
              </a:rPr>
              <a:t>Executive Insights</a:t>
            </a:r>
            <a:endParaRPr lang="en-GB" b="1" dirty="0">
              <a:highlight>
                <a:srgbClr val="00FF00"/>
              </a:highlight>
              <a:latin typeface="Myriad Pro" panose="020B05030304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2E31"/>
                </a:solidFill>
                <a:effectLst/>
                <a:latin typeface="PT Sans" panose="020B0503020203020204" pitchFamily="34" charset="0"/>
                <a:hlinkClick r:id="rId3"/>
              </a:rPr>
              <a:t>IoT systems and the evolution of solution requirements by </a:t>
            </a:r>
            <a:r>
              <a:rPr lang="en-US" b="0" i="0" dirty="0" err="1">
                <a:solidFill>
                  <a:srgbClr val="2E2E31"/>
                </a:solidFill>
                <a:effectLst/>
                <a:latin typeface="PT Sans" panose="020B0503020203020204" pitchFamily="34" charset="0"/>
                <a:hlinkClick r:id="rId3"/>
              </a:rPr>
              <a:t>nTels</a:t>
            </a:r>
            <a:r>
              <a:rPr lang="en-US" b="0" i="0" dirty="0">
                <a:solidFill>
                  <a:srgbClr val="2E2E31"/>
                </a:solidFill>
                <a:effectLst/>
                <a:latin typeface="PT Sans" panose="020B0503020203020204" pitchFamily="34" charset="0"/>
                <a:hlinkClick r:id="rId3"/>
              </a:rPr>
              <a:t> – 9</a:t>
            </a:r>
            <a:r>
              <a:rPr lang="en-US" b="0" i="0" baseline="30000" dirty="0">
                <a:solidFill>
                  <a:srgbClr val="2E2E31"/>
                </a:solidFill>
                <a:effectLst/>
                <a:latin typeface="PT Sans" panose="020B0503020203020204" pitchFamily="34" charset="0"/>
                <a:hlinkClick r:id="rId3"/>
              </a:rPr>
              <a:t>th</a:t>
            </a:r>
            <a:r>
              <a:rPr lang="en-US" b="0" i="0" dirty="0">
                <a:solidFill>
                  <a:srgbClr val="2E2E31"/>
                </a:solidFill>
                <a:effectLst/>
                <a:latin typeface="PT Sans" panose="020B0503020203020204" pitchFamily="34" charset="0"/>
                <a:hlinkClick r:id="rId3"/>
              </a:rPr>
              <a:t> Jan’23</a:t>
            </a:r>
            <a:endParaRPr lang="en-IN" dirty="0">
              <a:latin typeface="Myriad Pro" panose="020B050303040302020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  <a:hlinkClick r:id="rId5"/>
              </a:rPr>
              <a:t>Standardization in Smart Elevator by Patrick Cox (TRE-E </a:t>
            </a:r>
            <a:r>
              <a:rPr lang="en-US" dirty="0" err="1">
                <a:latin typeface="Myriad Pro" panose="020B0503030403020204" charset="0"/>
                <a:hlinkClick r:id="rId5"/>
              </a:rPr>
              <a:t>scrl</a:t>
            </a:r>
            <a:r>
              <a:rPr lang="en-US" dirty="0">
                <a:latin typeface="Myriad Pro" panose="020B0503030403020204" charset="0"/>
                <a:hlinkClick r:id="rId5"/>
              </a:rPr>
              <a:t>)</a:t>
            </a:r>
            <a:endParaRPr lang="en-US" dirty="0">
              <a:latin typeface="Myriad Pro" panose="020B05030304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  <a:hlinkClick r:id="rId6"/>
              </a:rPr>
              <a:t>Standardization in Smart Lift Sector by Marco </a:t>
            </a:r>
            <a:r>
              <a:rPr lang="en-US" dirty="0" err="1">
                <a:latin typeface="Myriad Pro" panose="020B0503030403020204" charset="0"/>
                <a:hlinkClick r:id="rId6"/>
              </a:rPr>
              <a:t>Cogliati</a:t>
            </a:r>
            <a:r>
              <a:rPr lang="en-US" dirty="0">
                <a:latin typeface="Myriad Pro" panose="020B0503030403020204" charset="0"/>
                <a:hlinkClick r:id="rId6"/>
              </a:rPr>
              <a:t> (TRE-E </a:t>
            </a:r>
            <a:r>
              <a:rPr lang="en-US" dirty="0" err="1">
                <a:latin typeface="Myriad Pro" panose="020B0503030403020204" charset="0"/>
                <a:hlinkClick r:id="rId6"/>
              </a:rPr>
              <a:t>scrl</a:t>
            </a:r>
            <a:r>
              <a:rPr lang="en-US" dirty="0">
                <a:latin typeface="Myriad Pro" panose="020B0503030403020204" charset="0"/>
                <a:hlinkClick r:id="rId6"/>
              </a:rPr>
              <a:t>)</a:t>
            </a:r>
            <a:endParaRPr lang="en-US" dirty="0">
              <a:latin typeface="Myriad Pro" panose="020B05030304030202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0B3F7A-F6C4-4344-8CC9-AD4BD1874638}"/>
              </a:ext>
            </a:extLst>
          </p:cNvPr>
          <p:cNvSpPr/>
          <p:nvPr/>
        </p:nvSpPr>
        <p:spPr>
          <a:xfrm>
            <a:off x="9529916" y="6071862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Myriad Pro" panose="020B0503030403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  <a:latin typeface="Myriad Pro" panose="020B050303040302020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672308-3192-4679-B659-B4F60A271F1A}"/>
              </a:ext>
            </a:extLst>
          </p:cNvPr>
          <p:cNvSpPr/>
          <p:nvPr/>
        </p:nvSpPr>
        <p:spPr>
          <a:xfrm>
            <a:off x="7890526" y="1658102"/>
            <a:ext cx="4120659" cy="23391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>
                <a:latin typeface="Myriad Pro" panose="020B0503030403020204" charset="0"/>
              </a:rPr>
              <a:t>oneM2M in the News – 1206 Subscribers</a:t>
            </a:r>
          </a:p>
          <a:p>
            <a:endParaRPr lang="en-GB" dirty="0">
              <a:latin typeface="Myriad Pro" panose="020B0503030403020204" charset="0"/>
            </a:endParaRPr>
          </a:p>
          <a:p>
            <a:r>
              <a:rPr lang="en-GB" dirty="0">
                <a:latin typeface="Myriad Pro" panose="020B0503030403020204" charset="0"/>
              </a:rPr>
              <a:t>Press Releases – 2</a:t>
            </a:r>
          </a:p>
          <a:p>
            <a:endParaRPr lang="en-GB" sz="2000" dirty="0">
              <a:solidFill>
                <a:schemeClr val="tx2"/>
              </a:solidFill>
              <a:latin typeface="Myriad Pro" panose="020B0503030403020204" charset="0"/>
              <a:cs typeface="Times New Roman" panose="02020603050405020304" pitchFamily="18" charset="0"/>
            </a:endParaRPr>
          </a:p>
          <a:p>
            <a:r>
              <a:rPr lang="en-GB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Media queries  to  </a:t>
            </a:r>
            <a:r>
              <a:rPr lang="en-GB" sz="1800" b="0" u="sng" kern="1600" dirty="0">
                <a:solidFill>
                  <a:srgbClr val="0000FF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hlinkClick r:id="rId8"/>
              </a:rPr>
              <a:t>oneM2M_PressMedia@list.onem2m.org</a:t>
            </a:r>
            <a:r>
              <a:rPr lang="x-none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 </a:t>
            </a:r>
            <a:r>
              <a:rPr lang="en-US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being forwarded to </a:t>
            </a:r>
            <a:r>
              <a:rPr lang="en-GB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Bindoo, Aurindam, Ken, Akash</a:t>
            </a:r>
            <a:endParaRPr lang="en-IN" sz="1800" b="1" kern="1600" dirty="0">
              <a:effectLst/>
              <a:latin typeface="Myriad Pro" panose="020B0503030403020204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2D2563-9169-08FE-1FDE-C3BA60CAF819}"/>
              </a:ext>
            </a:extLst>
          </p:cNvPr>
          <p:cNvCxnSpPr>
            <a:cxnSpLocks/>
          </p:cNvCxnSpPr>
          <p:nvPr/>
        </p:nvCxnSpPr>
        <p:spPr>
          <a:xfrm>
            <a:off x="7890526" y="1658102"/>
            <a:ext cx="0" cy="3223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38">
            <a:extLst>
              <a:ext uri="{FF2B5EF4-FFF2-40B4-BE49-F238E27FC236}">
                <a16:creationId xmlns:a16="http://schemas.microsoft.com/office/drawing/2014/main" id="{E048F4EB-2D9C-8A01-0818-222948E4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383850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E798-8086-EBBC-6009-401E8E9B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97071" cy="1173570"/>
          </a:xfrm>
        </p:spPr>
        <p:txBody>
          <a:bodyPr>
            <a:normAutofit/>
          </a:bodyPr>
          <a:lstStyle/>
          <a:p>
            <a:r>
              <a:rPr lang="en-IN" sz="4400" dirty="0">
                <a:highlight>
                  <a:schemeClr val="lt1"/>
                </a:highlight>
                <a:latin typeface="Myriad Pro"/>
                <a:sym typeface="Open Sans"/>
              </a:rPr>
              <a:t>VISIBILITY – </a:t>
            </a:r>
            <a:r>
              <a:rPr lang="en-IN" sz="4400" dirty="0">
                <a:latin typeface="Myriad Pro"/>
                <a:sym typeface="Open Sans"/>
              </a:rPr>
              <a:t>Events (Upcoming):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956B8-9185-5ABB-B40E-873B19C0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graphicFrame>
        <p:nvGraphicFramePr>
          <p:cNvPr id="6" name="Google Shape;97;p4">
            <a:extLst>
              <a:ext uri="{FF2B5EF4-FFF2-40B4-BE49-F238E27FC236}">
                <a16:creationId xmlns:a16="http://schemas.microsoft.com/office/drawing/2014/main" id="{DDA57822-6E64-1A37-975F-E4C17C82F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579319"/>
              </p:ext>
            </p:extLst>
          </p:nvPr>
        </p:nvGraphicFramePr>
        <p:xfrm>
          <a:off x="0" y="1973002"/>
          <a:ext cx="12192000" cy="2050893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90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2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5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1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71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 cap="none" dirty="0">
                          <a:solidFill>
                            <a:schemeClr val="bg1"/>
                          </a:solidFill>
                          <a:latin typeface="Myriad Pro" panose="020B0503030403020204" charset="0"/>
                          <a:sym typeface="Open Sans"/>
                        </a:rPr>
                        <a:t>VISIBILITY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 charset="0"/>
                          <a:sym typeface="Open Sans"/>
                        </a:rPr>
                        <a:t>oneM2M 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 charset="0"/>
                          <a:sym typeface="Open Sans"/>
                        </a:rPr>
                        <a:t>Partner driven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 charset="0"/>
                          <a:sym typeface="Open Sans"/>
                        </a:rPr>
                        <a:t>Regional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71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 dirty="0">
                          <a:latin typeface="Myriad Pro" panose="020B0503030403020204" charset="0"/>
                          <a:sym typeface="Open Sans"/>
                        </a:rPr>
                        <a:t>Events </a:t>
                      </a:r>
                      <a:endParaRPr sz="1700" b="1" dirty="0"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IN" sz="1700" dirty="0">
                          <a:latin typeface="Myriad Pro" panose="020B0503030403020204" charset="0"/>
                          <a:sym typeface="Open Sans"/>
                        </a:rPr>
                        <a:t>TP 58 and Stakeholder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sz="1700" dirty="0">
                        <a:latin typeface="Myriad Pro" panose="020B0503030403020204" charset="0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064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Tx/>
                        <a:buChar char="-"/>
                      </a:pPr>
                      <a:r>
                        <a:rPr lang="en-IN" sz="1700" b="0" i="0" u="none" strike="noStrike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TSDSI  - oneM2M Stakeholders’  Day 24 Feb’23</a:t>
                      </a:r>
                    </a:p>
                    <a:p>
                      <a:pPr marL="4064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Tx/>
                        <a:buChar char="-"/>
                      </a:pPr>
                      <a:r>
                        <a:rPr lang="en-IN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ETSI IoT Week</a:t>
                      </a:r>
                    </a:p>
                    <a:p>
                      <a:pPr marL="4064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Tx/>
                        <a:buChar char="-"/>
                      </a:pPr>
                      <a:endParaRPr lang="en-IN" sz="1700" b="0" i="0" u="none" strike="noStrike" cap="none" dirty="0">
                        <a:solidFill>
                          <a:schemeClr val="tx1">
                            <a:lumMod val="75000"/>
                          </a:schemeClr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206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None/>
                      </a:pPr>
                      <a:endParaRPr sz="1700" b="0" i="0" u="sng" strike="noStrike" cap="none" dirty="0">
                        <a:solidFill>
                          <a:srgbClr val="FF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91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D487-583A-4514-9E44-AF625A27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-14748"/>
            <a:ext cx="8986285" cy="1173570"/>
          </a:xfrm>
        </p:spPr>
        <p:txBody>
          <a:bodyPr>
            <a:noAutofit/>
          </a:bodyPr>
          <a:lstStyle/>
          <a:p>
            <a:r>
              <a:rPr lang="en-GB" sz="2400"/>
              <a:t>Potential Events</a:t>
            </a:r>
            <a:r>
              <a:rPr lang="en-GB" sz="2400" dirty="0"/>
              <a:t>/Speaking Opportunities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70B99-4F92-4F7C-BCED-812D4AACAF49}"/>
              </a:ext>
            </a:extLst>
          </p:cNvPr>
          <p:cNvSpPr txBox="1"/>
          <p:nvPr/>
        </p:nvSpPr>
        <p:spPr>
          <a:xfrm>
            <a:off x="334696" y="1259326"/>
            <a:ext cx="11196043" cy="490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effectLst/>
                <a:latin typeface="Myriad Pro" panose="020B0503030403020204"/>
                <a:ea typeface="Times New Roman" panose="02020603050405020304" pitchFamily="18" charset="0"/>
              </a:rPr>
              <a:t>Global and Regional Events </a:t>
            </a:r>
            <a:endParaRPr lang="en-IN" sz="1600" dirty="0">
              <a:latin typeface="Myriad Pro" panose="020B0503030403020204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1" dirty="0">
                <a:effectLst/>
                <a:highlight>
                  <a:srgbClr val="00FFFF"/>
                </a:highlight>
                <a:latin typeface="Myriad Pro"/>
                <a:ea typeface="Times New Roman" panose="02020603050405020304" pitchFamily="18" charset="0"/>
                <a:cs typeface="Arial"/>
                <a:sym typeface="Arial"/>
              </a:rPr>
              <a:t>Stakeholders’ Day?</a:t>
            </a:r>
            <a:endParaRPr lang="en-GB" sz="16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IoT Tech Expo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</a:t>
            </a:r>
            <a:r>
              <a:rPr lang="en-GB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Edge Computing Expo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North America (17-18 May 2023) – Santa Clara, CA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dirty="0">
                <a:highlight>
                  <a:srgbClr val="00FFFF"/>
                </a:highlight>
                <a:latin typeface="Myriad Pro" panose="020B0503030403020204"/>
                <a:cs typeface="Times New Roman" panose="02020603050405020304" pitchFamily="18" charset="0"/>
              </a:rPr>
              <a:t>MWC’2023?</a:t>
            </a:r>
            <a:endParaRPr lang="en-GB" sz="16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5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IEEE 8</a:t>
            </a:r>
            <a:r>
              <a:rPr lang="en-IN" sz="1600" baseline="30000" dirty="0">
                <a:latin typeface="Myriad Pro" panose="020B0503030403020204"/>
                <a:cs typeface="Times New Roman" panose="02020603050405020304" pitchFamily="18" charset="0"/>
              </a:rPr>
              <a:t>th</a:t>
            </a: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 IoT World Forum 2023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ETSI IoT Week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b="1" dirty="0" err="1">
                <a:effectLst/>
                <a:highlight>
                  <a:srgbClr val="00FFFF"/>
                </a:highlight>
                <a:latin typeface="Myriad Pro"/>
                <a:ea typeface="Times New Roman" panose="02020603050405020304" pitchFamily="18" charset="0"/>
                <a:cs typeface="Arial"/>
                <a:sym typeface="Arial"/>
              </a:rPr>
              <a:t>Sidelines</a:t>
            </a:r>
            <a:r>
              <a:rPr lang="en-IN" sz="1600" b="1" dirty="0">
                <a:effectLst/>
                <a:highlight>
                  <a:srgbClr val="00FFFF"/>
                </a:highlight>
                <a:latin typeface="Myriad Pro"/>
                <a:ea typeface="Times New Roman" panose="02020603050405020304" pitchFamily="18" charset="0"/>
                <a:cs typeface="Arial"/>
                <a:sym typeface="Arial"/>
              </a:rPr>
              <a:t> of TP61 in US ? </a:t>
            </a:r>
            <a:endParaRPr lang="en-IN" sz="1600" dirty="0">
              <a:latin typeface="Myriad Pro" panose="020B0503030403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Korea IoT events</a:t>
            </a:r>
            <a:endParaRPr lang="en-IN" sz="1600" dirty="0">
              <a:effectLst/>
              <a:latin typeface="Myriad Pro" panose="020B0503030403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IoT Tech Expo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</a:t>
            </a:r>
            <a:r>
              <a:rPr lang="en-GB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Edge Computing Expo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Europe (26-27 Sept) – Amsterdam</a:t>
            </a:r>
            <a:endParaRPr lang="en-IN" sz="1600" dirty="0">
              <a:effectLst/>
              <a:latin typeface="Myriad Pro" panose="020B0503030403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TSDSI Tech Deep Dive 2023/IMC 2023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IoT/Smart City event in </a:t>
            </a:r>
            <a:r>
              <a:rPr lang="en-IN" sz="1600" dirty="0" err="1"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Malayisa</a:t>
            </a:r>
            <a:r>
              <a:rPr lang="en-IN" sz="1600" dirty="0"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IN" sz="1600" dirty="0">
              <a:effectLst/>
              <a:latin typeface="Myriad Pro" panose="020B0503030403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IET Future Tech Congress 2023 in India 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IoT Tech Expo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Global (30</a:t>
            </a:r>
            <a:r>
              <a:rPr lang="en-GB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November – 1</a:t>
            </a:r>
            <a:r>
              <a:rPr lang="en-GB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December) – London </a:t>
            </a:r>
            <a:endParaRPr lang="en-IN" sz="1600" dirty="0">
              <a:highlight>
                <a:srgbClr val="00FFFF"/>
              </a:highlight>
              <a:latin typeface="Myriad Pro" panose="020B0503030403020204"/>
              <a:cs typeface="Times New Roman" panose="02020603050405020304" pitchFamily="18" charset="0"/>
            </a:endParaRPr>
          </a:p>
        </p:txBody>
      </p:sp>
      <p:sp>
        <p:nvSpPr>
          <p:cNvPr id="4" name="Footer Placeholder 38">
            <a:extLst>
              <a:ext uri="{FF2B5EF4-FFF2-40B4-BE49-F238E27FC236}">
                <a16:creationId xmlns:a16="http://schemas.microsoft.com/office/drawing/2014/main" id="{102CFB34-9DB1-AD3D-5D6C-7298C93E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429486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– Visits analysis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  <a:endParaRPr lang="en-US" sz="1000" dirty="0">
              <a:solidFill>
                <a:schemeClr val="bg2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C39C174-4773-4433-BAE0-8110B63D41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991870"/>
              </p:ext>
            </p:extLst>
          </p:nvPr>
        </p:nvGraphicFramePr>
        <p:xfrm>
          <a:off x="5255723" y="1040776"/>
          <a:ext cx="6355029" cy="272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FEC6A05-5C12-4BC1-BDAE-BC4BF086F4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24441"/>
              </p:ext>
            </p:extLst>
          </p:nvPr>
        </p:nvGraphicFramePr>
        <p:xfrm>
          <a:off x="5255723" y="3761286"/>
          <a:ext cx="6769394" cy="273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F39366F-C4CB-BB71-1144-9AEAFB11E8CA}"/>
              </a:ext>
            </a:extLst>
          </p:cNvPr>
          <p:cNvSpPr txBox="1">
            <a:spLocks/>
          </p:cNvSpPr>
          <p:nvPr/>
        </p:nvSpPr>
        <p:spPr>
          <a:xfrm>
            <a:off x="455502" y="1704753"/>
            <a:ext cx="4800222" cy="4112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N" dirty="0"/>
              <a:t>Website Visits </a:t>
            </a:r>
          </a:p>
          <a:p>
            <a:pPr algn="ctr"/>
            <a:endParaRPr lang="en-IN" dirty="0"/>
          </a:p>
          <a:p>
            <a:pPr algn="ctr"/>
            <a:r>
              <a:rPr lang="en-IN" dirty="0"/>
              <a:t>&amp;</a:t>
            </a:r>
          </a:p>
          <a:p>
            <a:pPr algn="ctr"/>
            <a:endParaRPr lang="en-IN" dirty="0"/>
          </a:p>
          <a:p>
            <a:pPr algn="ctr"/>
            <a:r>
              <a:rPr lang="en-IN" dirty="0"/>
              <a:t>Top 10 countries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78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- Visits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2D1D915-28FB-4C5A-8518-B3F0F2B5D0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341283"/>
              </p:ext>
            </p:extLst>
          </p:nvPr>
        </p:nvGraphicFramePr>
        <p:xfrm>
          <a:off x="0" y="1173571"/>
          <a:ext cx="12192000" cy="534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6884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TSI colours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004A8D"/>
    </a:accent1>
    <a:accent2>
      <a:srgbClr val="007DC3"/>
    </a:accent2>
    <a:accent3>
      <a:srgbClr val="A0CBED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754</Words>
  <Application>Microsoft Office PowerPoint</Application>
  <PresentationFormat>Widescreen</PresentationFormat>
  <Paragraphs>148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Myriad Pro</vt:lpstr>
      <vt:lpstr>PT Sans</vt:lpstr>
      <vt:lpstr>Arial</vt:lpstr>
      <vt:lpstr>Symbol</vt:lpstr>
      <vt:lpstr>Calibri</vt:lpstr>
      <vt:lpstr>Century Gothic</vt:lpstr>
      <vt:lpstr>Open Sans</vt:lpstr>
      <vt:lpstr>Office Theme</vt:lpstr>
      <vt:lpstr>Marcom Report</vt:lpstr>
      <vt:lpstr>Ideas/Suggestions for way ahead</vt:lpstr>
      <vt:lpstr>Key Highlights</vt:lpstr>
      <vt:lpstr>Thought Leadership – Articles</vt:lpstr>
      <vt:lpstr>Engagement – Executive Insights (CY22):</vt:lpstr>
      <vt:lpstr>VISIBILITY – Events (Upcoming):</vt:lpstr>
      <vt:lpstr>Potential Events/Speaking Opportunities</vt:lpstr>
      <vt:lpstr>Website – Visits analysis</vt:lpstr>
      <vt:lpstr>Website - Visits</vt:lpstr>
      <vt:lpstr>Website - Visits</vt:lpstr>
      <vt:lpstr>Reference Slides</vt:lpstr>
      <vt:lpstr>MARCOM Approach - bindoo 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Akash Malik</cp:lastModifiedBy>
  <cp:revision>80</cp:revision>
  <dcterms:created xsi:type="dcterms:W3CDTF">2017-09-21T15:46:31Z</dcterms:created>
  <dcterms:modified xsi:type="dcterms:W3CDTF">2023-02-08T05:41:36Z</dcterms:modified>
</cp:coreProperties>
</file>